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63" r:id="rId4"/>
    <p:sldId id="259" r:id="rId5"/>
    <p:sldId id="257" r:id="rId6"/>
    <p:sldId id="260" r:id="rId7"/>
    <p:sldId id="258" r:id="rId8"/>
    <p:sldId id="26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5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F672E0-5577-4180-84D3-1015A87E5F4D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719F2A-2D20-4D97-BC3E-FCB966CB5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19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0380819-F7BA-4A64-9811-DB848E776B10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66EFA53-ECBC-4203-9AE4-A8C000DD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1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8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79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38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14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2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42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99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EFA53-ECBC-4203-9AE4-A8C000DDBD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11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57191CC-4468-45DB-91F9-FE8AD59D4820}" type="datetime1">
              <a:rPr lang="en-US" smtClean="0"/>
              <a:t>10/22/2019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9EA6-2023-42DB-AE46-3C003B7B8B93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DA96-100B-49A3-A3E8-E6D2B218897D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AD575-7CCF-4AD2-BFFB-A487253F61BC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326-F158-4C09-A2CD-3ABC60315AA9}" type="datetime1">
              <a:rPr lang="en-US" smtClean="0"/>
              <a:t>10/22/2019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4775A-65C2-42BC-925E-984E9F5FAEA5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C42155-B54F-4764-9391-5B7DF8D2D763}" type="datetime1">
              <a:rPr lang="en-US" smtClean="0"/>
              <a:t>10/22/2019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First Quarter Budget Update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F4C55C5-29B6-451F-B2A4-91D198F1BBCB}" type="datetime1">
              <a:rPr lang="en-US" smtClean="0"/>
              <a:t>10/22/2019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5AD65-6193-430F-ACA8-E8F9DB685D2F}" type="datetime1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6339D-C1B6-44C1-9DAB-E60C5C894E94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53B37-C0C4-4B8B-A790-E4654A3976A9}" type="datetime1">
              <a:rPr lang="en-US" smtClean="0"/>
              <a:t>10/22/2019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3F501C9-8864-4BAB-BB68-C5F89F288B9D}" type="datetime1">
              <a:rPr lang="en-US" smtClean="0"/>
              <a:t>10/22/2019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First Quarter Budget Update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331DBC4-7CEE-412F-BB9B-3E1C74392A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Fiscal Year 2019-20 </a:t>
            </a:r>
            <a:br>
              <a:rPr lang="en-US" dirty="0" smtClean="0"/>
            </a:br>
            <a:r>
              <a:rPr lang="en-US" dirty="0" smtClean="0"/>
              <a:t>First Quarter Budget Update</a:t>
            </a:r>
            <a:br>
              <a:rPr lang="en-US" dirty="0" smtClean="0"/>
            </a:br>
            <a:r>
              <a:rPr lang="en-US" sz="3100" dirty="0" smtClean="0"/>
              <a:t>July 1, 2019 through September 30, 2019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Richmond City Council</a:t>
            </a:r>
          </a:p>
          <a:p>
            <a:r>
              <a:rPr lang="en-US" dirty="0" smtClean="0"/>
              <a:t>October 22, 2019</a:t>
            </a:r>
            <a:endParaRPr lang="en-US" dirty="0"/>
          </a:p>
        </p:txBody>
      </p:sp>
      <p:pic>
        <p:nvPicPr>
          <p:cNvPr id="1026" name="Picture 2" descr="Click to Hom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81"/>
          <a:stretch/>
        </p:blipFill>
        <p:spPr bwMode="auto">
          <a:xfrm>
            <a:off x="914400" y="4876800"/>
            <a:ext cx="1142288" cy="115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0788" y="6096000"/>
            <a:ext cx="297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Finance Department</a:t>
            </a:r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5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Purpose of Quarterly Budget Update</a:t>
            </a:r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To provide an overview of the City’s budget activity by comparing actual revenues and expenditures to budget estimates</a:t>
            </a:r>
          </a:p>
          <a:p>
            <a:pPr marL="109728" indent="0">
              <a:buNone/>
            </a:pPr>
            <a:endParaRPr lang="en-US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To explain any notable trends or significant variances; and, to proactively address unanticipated changes or trends</a:t>
            </a:r>
          </a:p>
          <a:p>
            <a:pPr marL="109728" indent="0">
              <a:buNone/>
            </a:pPr>
            <a:endParaRPr lang="en-US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Recommended Action: </a:t>
            </a:r>
          </a:p>
          <a:p>
            <a:pPr marL="0" indent="0">
              <a:buNone/>
            </a:pPr>
            <a:r>
              <a:rPr lang="en-US" i="1" dirty="0" smtClean="0">
                <a:latin typeface="Calibri" panose="020F0502020204030204" pitchFamily="34" charset="0"/>
                <a:cs typeface="Arial" panose="020B0604020202020204" pitchFamily="34" charset="0"/>
              </a:rPr>
              <a:t>RECEIVE a report on the status of the operating and capital improvement budget for the first quarter of the Fiscal Year 2019-20.</a:t>
            </a:r>
          </a:p>
          <a:p>
            <a:endParaRPr lang="en-US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0" y="76200"/>
            <a:ext cx="160020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9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First Quarter Budget Update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Covers budget activity from July 1, 2019 through September 30, 2019</a:t>
            </a:r>
          </a:p>
          <a:p>
            <a:pPr marL="109728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Threshold for this period is 25% not including encumbrances*	</a:t>
            </a:r>
          </a:p>
          <a:p>
            <a:pPr marL="109728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Explanations included for actual revenue below 25% and actual expenditures above 25%</a:t>
            </a: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1821" y="5805251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libri" panose="020F0502020204030204" pitchFamily="34" charset="0"/>
              </a:rPr>
              <a:t>*Encumbrance: Funds set aside from a budget appropriation to be spent on a specific purpose. It guarantees that funds will be available to pay bills when due. </a:t>
            </a:r>
            <a:endParaRPr lang="en-US" sz="1400" i="1" dirty="0">
              <a:latin typeface="Calibri" panose="020F050202020403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76200"/>
            <a:ext cx="160020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2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685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General Fund Revenue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811094"/>
              </p:ext>
            </p:extLst>
          </p:nvPr>
        </p:nvGraphicFramePr>
        <p:xfrm>
          <a:off x="228600" y="990600"/>
          <a:ext cx="8686798" cy="5541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233"/>
                <a:gridCol w="1136855"/>
                <a:gridCol w="1042116"/>
                <a:gridCol w="1136855"/>
                <a:gridCol w="852640"/>
                <a:gridCol w="2434099"/>
              </a:tblGrid>
              <a:tr h="373792">
                <a:tc>
                  <a:txBody>
                    <a:bodyPr/>
                    <a:lstStyle/>
                    <a:p>
                      <a:endParaRPr lang="en-US" sz="7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Adopted Budget</a:t>
                      </a:r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Actual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Revenue</a:t>
                      </a:r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Remaining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Budget</a:t>
                      </a:r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 Received</a:t>
                      </a:r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n-US" sz="9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TAXES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($44,709,813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($44,709,813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First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installment of 55% to be received in December 2019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 &amp; USE TAX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(48,854,521)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(3,003,286)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(45,851,235)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One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month received to date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UTILITY USERS TAX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(46,670,419)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(15,077,947)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(31,592,472)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TAXES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(12,426,953)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(1,328,875)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(11,098,078)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Two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months received to date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LICENSES,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PERMITS &amp; FEES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(6,620,667)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(1,174,429)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(5,446,238)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8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Business License tax is mostly received in December and January</a:t>
                      </a:r>
                      <a:endParaRPr kumimoji="0" lang="en-US" sz="8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FINES &amp; FORFEITURES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(897,604)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(124,513)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(773,091)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Two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months received to date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INTEREST INCOME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(236,079)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(236,079)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First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quarter allocation to be recorded in October 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 FOR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(3,297,852)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(421,090)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(2,876,762)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Two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months received to date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(270,996)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(24,726)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(246,271)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Payment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s are received sporadically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47442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RENTAL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(921,529)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(203,095)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(718,435)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Most rental income is received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monthly with the exception of some that is received in December and January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INTERGOV STATE TAXES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(65,000)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(65,000)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Annual payment from the State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of California to be  received in February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INTERGOV STATE GRANT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(439,454)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(186,575)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(252,879)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INTERGOV OTHER GRANT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(229,337)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(179,356)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(49,720)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PROCEEDS FROM SALE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PROPERTY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(55,000)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(155)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(54,845)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Sale of property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occurs sporadically</a:t>
                      </a:r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4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 XFERS 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(10,523,196)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(46,711)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(10,476,485)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Calibri" panose="020F0502020204030204" pitchFamily="34" charset="0"/>
                        </a:rPr>
                        <a:t>First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 installment of 55% to be received in December 2019</a:t>
                      </a:r>
                      <a:r>
                        <a:rPr lang="en-US" sz="8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800" baseline="0" dirty="0" smtClean="0">
                          <a:latin typeface="Calibri" panose="020F0502020204030204" pitchFamily="34" charset="0"/>
                        </a:rPr>
                        <a:t>from Pension Tax Override</a:t>
                      </a:r>
                      <a:endParaRPr lang="en-US" sz="800" dirty="0" smtClean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264608"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latin typeface="Calibri" panose="020F0502020204030204" pitchFamily="34" charset="0"/>
                        </a:rPr>
                        <a:t>TOTAL</a:t>
                      </a:r>
                      <a:endParaRPr lang="en-US" sz="800" b="1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($176,218,420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($21,770,756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($154,447,403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58000" y="76200"/>
            <a:ext cx="160020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6590154"/>
            <a:ext cx="624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latin typeface="Calibri" panose="020F0502020204030204" pitchFamily="34" charset="0"/>
              </a:rPr>
              <a:t>Note: The timing of revenue receipts vary for individual revenues within the categories above. </a:t>
            </a:r>
            <a:endParaRPr lang="en-US" sz="1100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4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General Fund Expenditures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188834"/>
              </p:ext>
            </p:extLst>
          </p:nvPr>
        </p:nvGraphicFramePr>
        <p:xfrm>
          <a:off x="228600" y="1219200"/>
          <a:ext cx="8686802" cy="557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914400"/>
                <a:gridCol w="1066800"/>
                <a:gridCol w="914400"/>
                <a:gridCol w="838200"/>
                <a:gridCol w="762000"/>
                <a:gridCol w="762000"/>
                <a:gridCol w="1905002"/>
              </a:tblGrid>
              <a:tr h="309282">
                <a:tc>
                  <a:txBody>
                    <a:bodyPr/>
                    <a:lstStyle/>
                    <a:p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Adopted Budget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Actual</a:t>
                      </a:r>
                      <a:r>
                        <a:rPr lang="en-US" sz="95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Expenditures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Encumb</a:t>
                      </a:r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Available</a:t>
                      </a:r>
                      <a:r>
                        <a:rPr lang="en-US" sz="95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Budget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 Used with</a:t>
                      </a:r>
                      <a:r>
                        <a:rPr lang="en-US" sz="95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out</a:t>
                      </a:r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5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Encumb</a:t>
                      </a:r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 Used</a:t>
                      </a:r>
                      <a:r>
                        <a:rPr lang="en-US" sz="95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with </a:t>
                      </a:r>
                      <a:r>
                        <a:rPr lang="en-US" sz="950" baseline="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Encumb</a:t>
                      </a:r>
                      <a:r>
                        <a:rPr lang="en-US" sz="95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Comments</a:t>
                      </a:r>
                      <a:endParaRPr lang="en-US" sz="95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SALARIES AND WAGES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$75,334,381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$18,483,770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$3,000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$56,847,610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This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 category is close to the threshold due to the </a:t>
                      </a:r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City Manage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r payout and sworn overtime</a:t>
                      </a:r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PYRLL/FRINGE BENEFIT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54,867,986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13,802,110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41,065,876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This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 category is close to the threshold due to the </a:t>
                      </a:r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City Manage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r payout and sworn overtime</a:t>
                      </a:r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PROFESSIONAL </a:t>
                      </a:r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ADMIN SERVICES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9,507,643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1,413,371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2,682,735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5,392,950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43%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OTHER OPERATING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5,303,923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800,153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2,980,421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1,513,089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4,258,396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926,209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450,903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2,841,064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33%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EQUIPMENT </a:t>
                      </a:r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&amp; CONTRACT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SERVICES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1,892,784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696,538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336,579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926,975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950" b="1" u="none" strike="noStrike" kern="1200" dirty="0">
                          <a:effectLst/>
                          <a:latin typeface="Calibri" panose="020F0502020204030204" pitchFamily="34" charset="0"/>
                        </a:rPr>
                        <a:t>36%</a:t>
                      </a:r>
                      <a:endParaRPr kumimoji="0" lang="en-US" sz="95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53%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Several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 large contracts paid in full at the beginning of the year, including MUNIS Financial System</a:t>
                      </a:r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   3,143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4,329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310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             4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Annual premium paid for fir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e boat</a:t>
                      </a:r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COST POOL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15,153,128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3,841,741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11,311,387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ASSET/CAPITAL OUTLAY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321,322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5,076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4,526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311,720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3%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DEBT SVC EXPENDITURE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890,289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118,080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772,209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13%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A87 COST PLAN REIMBS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(4,518,250)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(1,155,042)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(3,363,208)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26%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GRANT EXPENDITURES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175,645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25,932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149,713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15%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OPER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TRANSFERS</a:t>
                      </a:r>
                      <a:r>
                        <a:rPr lang="en-US" sz="950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50" u="none" strike="noStrike" dirty="0" smtClean="0">
                          <a:effectLst/>
                          <a:latin typeface="Calibri" panose="020F0502020204030204" pitchFamily="34" charset="0"/>
                        </a:rPr>
                        <a:t>OUT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13,018,574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>
                          <a:effectLst/>
                          <a:latin typeface="Calibri" panose="020F0502020204030204" pitchFamily="34" charset="0"/>
                        </a:rPr>
                        <a:t>       4,015,947 </a:t>
                      </a:r>
                      <a:endParaRPr lang="en-US" sz="9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         -  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         9,002,627 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u="none" strike="noStrike" dirty="0">
                          <a:effectLst/>
                          <a:latin typeface="Calibri" panose="020F0502020204030204" pitchFamily="34" charset="0"/>
                        </a:rPr>
                        <a:t>31%</a:t>
                      </a:r>
                      <a:endParaRPr 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US" sz="950" dirty="0" smtClean="0">
                          <a:latin typeface="Calibri" panose="020F0502020204030204" pitchFamily="34" charset="0"/>
                        </a:rPr>
                        <a:t>Annual</a:t>
                      </a:r>
                      <a:r>
                        <a:rPr lang="en-US" sz="950" baseline="0" dirty="0" smtClean="0">
                          <a:latin typeface="Calibri" panose="020F0502020204030204" pitchFamily="34" charset="0"/>
                        </a:rPr>
                        <a:t> contributions to pension plan trusts recorded</a:t>
                      </a:r>
                      <a:endParaRPr lang="en-US" sz="950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  <a:tr h="309282">
                <a:tc>
                  <a:txBody>
                    <a:bodyPr/>
                    <a:lstStyle/>
                    <a:p>
                      <a:pPr algn="l" fontAlgn="b"/>
                      <a:r>
                        <a:rPr lang="en-US" sz="950" b="1" u="none" strike="noStrike" dirty="0" smtClean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950" b="1" u="none" strike="noStrike" dirty="0" smtClean="0">
                          <a:effectLst/>
                          <a:latin typeface="Calibri" panose="020F0502020204030204" pitchFamily="34" charset="0"/>
                        </a:rPr>
                        <a:t>$176,208,965 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950" b="1" u="none" strike="noStrike" dirty="0" smtClean="0">
                          <a:effectLst/>
                          <a:latin typeface="Calibri" panose="020F0502020204030204" pitchFamily="34" charset="0"/>
                        </a:rPr>
                        <a:t>$42,978,215 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950" b="1" u="none" strike="noStrike" dirty="0" smtClean="0">
                          <a:effectLst/>
                          <a:latin typeface="Calibri" panose="020F0502020204030204" pitchFamily="34" charset="0"/>
                        </a:rPr>
                        <a:t>$6,458,474 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950" b="1" u="none" strike="noStrike" dirty="0" smtClean="0">
                          <a:effectLst/>
                          <a:latin typeface="Calibri" panose="020F0502020204030204" pitchFamily="34" charset="0"/>
                        </a:rPr>
                        <a:t>$126,772,016 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24%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50" b="1" u="none" strike="noStrike" dirty="0">
                          <a:effectLst/>
                          <a:latin typeface="Calibri" panose="020F0502020204030204" pitchFamily="34" charset="0"/>
                        </a:rPr>
                        <a:t>28%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50" b="1" dirty="0">
                        <a:latin typeface="Calibri" panose="020F0502020204030204" pitchFamily="34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010400" y="76200"/>
            <a:ext cx="152400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3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Summary of All Funds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375185"/>
              </p:ext>
            </p:extLst>
          </p:nvPr>
        </p:nvGraphicFramePr>
        <p:xfrm>
          <a:off x="457200" y="15240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Revenue Budget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Revenue Actuals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Expenditure Budget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Expenditure Actuals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General 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($176,218,420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($21,770,756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$176,208,966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$42,978,215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Operations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(26,170,949)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(3,543,340)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26,705,289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4,187,488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Special Revenues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(25,879,506)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(1,519,631)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29,818,237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3,604,145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Capital Improvement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(20,625,305)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(3,260,983)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26,783,487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1,533,977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Debt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(21,019,364)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(3,276,017)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22,040,020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14,731,176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Enterprise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(37,460,339)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(1,112,744)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35,638,306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39,067,350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Internal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(32,536,930)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(7,422,476)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32,276,955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5,896,091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Housing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(5,009,724)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(808,712)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4,821,270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475,216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Housing Authority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(3,887,971)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(5,520)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5,635,912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733,089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($348,808,508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($42,720,179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$359,928,442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$113,206,747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81800" y="76200"/>
            <a:ext cx="167640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Adjustments for Consideration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640174"/>
              </p:ext>
            </p:extLst>
          </p:nvPr>
        </p:nvGraphicFramePr>
        <p:xfrm>
          <a:off x="457200" y="3429000"/>
          <a:ext cx="82296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447800"/>
                <a:gridCol w="403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Department</a:t>
                      </a:r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Amount</a:t>
                      </a:r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Reason</a:t>
                      </a:r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City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Clerk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Calibri" panose="020F0502020204030204" pitchFamily="34" charset="0"/>
                        </a:rPr>
                        <a:t>$40,000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District elections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City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Manager’s Office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Calibri" panose="020F0502020204030204" pitchFamily="34" charset="0"/>
                        </a:rPr>
                        <a:t>625,000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City Manager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costs ($500,000) and organizational restructure ($125,000)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Fire Department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Calibri" panose="020F0502020204030204" pitchFamily="34" charset="0"/>
                        </a:rPr>
                        <a:t>240,230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Add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one Fire Inspector salary and benefits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Information Technology 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Calibri" panose="020F0502020204030204" pitchFamily="34" charset="0"/>
                        </a:rPr>
                        <a:t>250,000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Urgent infrastructure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upgrade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DIMO/CIP</a:t>
                      </a:r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 DEPT.</a:t>
                      </a:r>
                      <a:endParaRPr lang="en-US" sz="18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TBD</a:t>
                      </a:r>
                      <a:endParaRPr lang="en-US" sz="18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Calibri" panose="020F0502020204030204" pitchFamily="34" charset="0"/>
                        </a:rPr>
                        <a:t>Wire</a:t>
                      </a:r>
                      <a:r>
                        <a:rPr lang="en-US" sz="1800" b="0" baseline="0" dirty="0" smtClean="0">
                          <a:latin typeface="Calibri" panose="020F0502020204030204" pitchFamily="34" charset="0"/>
                        </a:rPr>
                        <a:t> theft</a:t>
                      </a:r>
                      <a:endParaRPr lang="en-US" sz="18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Total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latin typeface="Calibri" panose="020F0502020204030204" pitchFamily="34" charset="0"/>
                        </a:rPr>
                        <a:t>$1,155,230</a:t>
                      </a:r>
                      <a:endParaRPr lang="en-US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371601"/>
            <a:ext cx="7010400" cy="1676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>
                <a:latin typeface="Calibri" panose="020F0502020204030204" pitchFamily="34" charset="0"/>
              </a:defRPr>
            </a:lvl1pPr>
            <a:lvl2pPr marL="658368" indent="-246888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>
                <a:solidFill>
                  <a:schemeClr val="accent2"/>
                </a:solidFill>
              </a:defRPr>
            </a:lvl2pPr>
            <a:lvl3pPr marL="923544" indent="-219456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>
                <a:solidFill>
                  <a:schemeClr val="accent1"/>
                </a:solidFill>
              </a:defRPr>
            </a:lvl3pPr>
            <a:lvl4pPr marL="1179576" indent="-201168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>
                <a:solidFill>
                  <a:schemeClr val="accent1"/>
                </a:solidFill>
              </a:defRPr>
            </a:lvl4pPr>
            <a:lvl5pPr marL="1389888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>
                <a:solidFill>
                  <a:schemeClr val="accent3"/>
                </a:solidFill>
              </a:defRPr>
            </a:lvl5pPr>
            <a:lvl6pPr marL="1609344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>
                <a:solidFill>
                  <a:schemeClr val="accent3"/>
                </a:solidFill>
              </a:defRPr>
            </a:lvl6pPr>
            <a:lvl7pPr marL="1828800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>
                <a:solidFill>
                  <a:schemeClr val="accent3"/>
                </a:solidFill>
              </a:defRPr>
            </a:lvl7pPr>
            <a:lvl8pPr marL="2029968" indent="-182880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>
                <a:solidFill>
                  <a:schemeClr val="accent3"/>
                </a:solidFill>
              </a:defRPr>
            </a:lvl8pPr>
            <a:lvl9pPr marL="2240280" indent="-182880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baseline="0">
                <a:solidFill>
                  <a:schemeClr val="accent3"/>
                </a:solidFill>
              </a:defRPr>
            </a:lvl9pPr>
          </a:lstStyle>
          <a:p>
            <a:r>
              <a:rPr lang="en-US" sz="2400" dirty="0"/>
              <a:t>Unanticipated adjustments total $1,155,230, which will increase the General Fund expenditure </a:t>
            </a:r>
            <a:r>
              <a:rPr lang="en-US" sz="2400" dirty="0" smtClean="0"/>
              <a:t>budget</a:t>
            </a:r>
            <a:endParaRPr lang="en-US" sz="2400" dirty="0"/>
          </a:p>
          <a:p>
            <a:r>
              <a:rPr lang="en-US" sz="2400" dirty="0"/>
              <a:t>Staff is not recommending to adjust the budget at this time, but to revisit during </a:t>
            </a:r>
            <a:r>
              <a:rPr lang="en-US" sz="2400" dirty="0" smtClean="0"/>
              <a:t>the Mid-Year </a:t>
            </a:r>
            <a:r>
              <a:rPr lang="en-US" sz="2400" dirty="0"/>
              <a:t>Budget Review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0" y="76200"/>
            <a:ext cx="2392680" cy="457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3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Conclusion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25112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Overall, revenues and expenditures are trending on track with budget estimates with the exception of the unanticipated adjustments for consideration.</a:t>
            </a:r>
          </a:p>
          <a:p>
            <a:pPr marL="109728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Staff will return with Second Quarter Budget Update to be combined with the Mid-Year Budget Review in January 2020.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29400" y="76200"/>
            <a:ext cx="1828800" cy="304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First Quarter Budget Update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1DBC4-7CEE-412F-BB9B-3E1C74392AF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3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6D9F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1208</TotalTime>
  <Words>1167</Words>
  <Application>Microsoft Office PowerPoint</Application>
  <PresentationFormat>On-screen Show (4:3)</PresentationFormat>
  <Paragraphs>333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Fiscal Year 2019-20  First Quarter Budget Update July 1, 2019 through September 30, 2019</vt:lpstr>
      <vt:lpstr>Purpose of Quarterly Budget Update</vt:lpstr>
      <vt:lpstr>First Quarter Budget Update</vt:lpstr>
      <vt:lpstr>General Fund Revenue</vt:lpstr>
      <vt:lpstr>General Fund Expenditures</vt:lpstr>
      <vt:lpstr>Summary of All Funds</vt:lpstr>
      <vt:lpstr>Adjustments for Consideration</vt:lpstr>
      <vt:lpstr>Conclusion</vt:lpstr>
    </vt:vector>
  </TitlesOfParts>
  <Company>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Year 2019-20  First Quarter Budget Update</dc:title>
  <dc:creator>Markisha Guillory</dc:creator>
  <cp:lastModifiedBy>Markisha Guillory</cp:lastModifiedBy>
  <cp:revision>45</cp:revision>
  <cp:lastPrinted>2019-10-22T18:22:58Z</cp:lastPrinted>
  <dcterms:created xsi:type="dcterms:W3CDTF">2019-10-18T17:24:09Z</dcterms:created>
  <dcterms:modified xsi:type="dcterms:W3CDTF">2019-10-23T00:52:11Z</dcterms:modified>
</cp:coreProperties>
</file>