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333" r:id="rId2"/>
    <p:sldId id="320" r:id="rId3"/>
    <p:sldId id="323" r:id="rId4"/>
    <p:sldId id="330" r:id="rId5"/>
    <p:sldId id="331" r:id="rId6"/>
    <p:sldId id="332" r:id="rId7"/>
    <p:sldId id="334" r:id="rId8"/>
  </p:sldIdLst>
  <p:sldSz cx="13004800" cy="7315200"/>
  <p:notesSz cx="7010400" cy="9296400"/>
  <p:embeddedFontLst>
    <p:embeddedFont>
      <p:font typeface="DM Sans Bold" panose="020B0604020202020204" charset="0"/>
      <p:regular r:id="rId10"/>
      <p:bold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697E38-DD1A-98C3-08A8-61564CFDEE8D}" name="Mubeen Qader" initials="MQ" userId="S::Mubeen_Qader@ci.richmond.ca.us::02845cfa-49c4-4ac9-b238-225d9bfc49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F7F0EE-9BF1-4374-8A29-4AD15B1B2022}" v="104" dt="2025-02-24T02:53:43.058"/>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04" autoAdjust="0"/>
  </p:normalViewPr>
  <p:slideViewPr>
    <p:cSldViewPr snapToGrid="0">
      <p:cViewPr varScale="1">
        <p:scale>
          <a:sx n="107" d="100"/>
          <a:sy n="107" d="100"/>
        </p:scale>
        <p:origin x="2064"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D43DC75-0B49-4AE3-A86C-9E257C6D98A3}" type="datetimeFigureOut">
              <a:rPr lang="en-US" smtClean="0"/>
              <a:t>2/25/2025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8071AAA-FA71-46E4-B056-B1FFC9FB0376}" type="slidenum">
              <a:rPr lang="en-US" smtClean="0"/>
              <a:t>‹#›</a:t>
            </a:fld>
            <a:endParaRPr lang="en-US"/>
          </a:p>
        </p:txBody>
      </p:sp>
    </p:spTree>
    <p:extLst>
      <p:ext uri="{BB962C8B-B14F-4D97-AF65-F5344CB8AC3E}">
        <p14:creationId xmlns:p14="http://schemas.microsoft.com/office/powerpoint/2010/main" val="2469232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defRPr/>
            </a:pPr>
            <a:r>
              <a:rPr lang="en-US" dirty="0"/>
              <a:t>Andrea Miller</a:t>
            </a:r>
          </a:p>
        </p:txBody>
      </p:sp>
      <p:sp>
        <p:nvSpPr>
          <p:cNvPr id="4" name="Slide Number Placeholder 3"/>
          <p:cNvSpPr>
            <a:spLocks noGrp="1"/>
          </p:cNvSpPr>
          <p:nvPr>
            <p:ph type="sldNum" sz="quarter" idx="5"/>
          </p:nvPr>
        </p:nvSpPr>
        <p:spPr/>
        <p:txBody>
          <a:bodyPr/>
          <a:lstStyle/>
          <a:p>
            <a:fld id="{18071AAA-FA71-46E4-B056-B1FFC9FB0376}" type="slidenum">
              <a:rPr lang="en-US" smtClean="0"/>
              <a:t>2</a:t>
            </a:fld>
            <a:endParaRPr lang="en-US" dirty="0"/>
          </a:p>
        </p:txBody>
      </p:sp>
    </p:spTree>
    <p:extLst>
      <p:ext uri="{BB962C8B-B14F-4D97-AF65-F5344CB8AC3E}">
        <p14:creationId xmlns:p14="http://schemas.microsoft.com/office/powerpoint/2010/main" val="2894863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0D569-89E7-5EA8-1572-69A16144DC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A7EEB8-BB54-B9D0-A21D-2C09BF3BB80E}"/>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B0C350F5-BC89-FEFE-546C-6983DD613BF1}"/>
              </a:ext>
            </a:extLst>
          </p:cNvPr>
          <p:cNvSpPr>
            <a:spLocks noGrp="1"/>
          </p:cNvSpPr>
          <p:nvPr>
            <p:ph type="body" idx="1"/>
          </p:nvPr>
        </p:nvSpPr>
        <p:spPr/>
        <p:txBody>
          <a:bodyPr/>
          <a:lstStyle/>
          <a:p>
            <a:pPr>
              <a:defRPr/>
            </a:pPr>
            <a:endParaRPr lang="en-US" b="0" i="0" dirty="0">
              <a:solidFill>
                <a:srgbClr val="317297"/>
              </a:solidFill>
              <a:effectLst/>
              <a:latin typeface="arial mt"/>
            </a:endParaRPr>
          </a:p>
        </p:txBody>
      </p:sp>
      <p:sp>
        <p:nvSpPr>
          <p:cNvPr id="4" name="Slide Number Placeholder 3">
            <a:extLst>
              <a:ext uri="{FF2B5EF4-FFF2-40B4-BE49-F238E27FC236}">
                <a16:creationId xmlns:a16="http://schemas.microsoft.com/office/drawing/2014/main" id="{3D88216C-2233-C807-C038-A89DBC850031}"/>
              </a:ext>
            </a:extLst>
          </p:cNvPr>
          <p:cNvSpPr>
            <a:spLocks noGrp="1"/>
          </p:cNvSpPr>
          <p:nvPr>
            <p:ph type="sldNum" sz="quarter" idx="5"/>
          </p:nvPr>
        </p:nvSpPr>
        <p:spPr/>
        <p:txBody>
          <a:bodyPr/>
          <a:lstStyle/>
          <a:p>
            <a:fld id="{18071AAA-FA71-46E4-B056-B1FFC9FB0376}" type="slidenum">
              <a:rPr lang="en-US" smtClean="0"/>
              <a:t>3</a:t>
            </a:fld>
            <a:endParaRPr lang="en-US" dirty="0"/>
          </a:p>
        </p:txBody>
      </p:sp>
    </p:spTree>
    <p:extLst>
      <p:ext uri="{BB962C8B-B14F-4D97-AF65-F5344CB8AC3E}">
        <p14:creationId xmlns:p14="http://schemas.microsoft.com/office/powerpoint/2010/main" val="3674273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0E034-873A-5DC6-9C0B-C58A77509A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51AF37-451A-FA00-BDF2-3FAA7005A838}"/>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90DCEF87-8D0F-8649-C301-EC2EFF858E67}"/>
              </a:ext>
            </a:extLst>
          </p:cNvPr>
          <p:cNvSpPr>
            <a:spLocks noGrp="1"/>
          </p:cNvSpPr>
          <p:nvPr>
            <p:ph type="body" idx="1"/>
          </p:nvPr>
        </p:nvSpPr>
        <p:spPr/>
        <p:txBody>
          <a:bodyPr/>
          <a:lstStyle/>
          <a:p>
            <a:pPr>
              <a:defRPr/>
            </a:pPr>
            <a:endParaRPr lang="en-US" b="0" i="0" dirty="0">
              <a:solidFill>
                <a:srgbClr val="317297"/>
              </a:solidFill>
              <a:effectLst/>
              <a:latin typeface="arial mt"/>
            </a:endParaRPr>
          </a:p>
        </p:txBody>
      </p:sp>
      <p:sp>
        <p:nvSpPr>
          <p:cNvPr id="4" name="Slide Number Placeholder 3">
            <a:extLst>
              <a:ext uri="{FF2B5EF4-FFF2-40B4-BE49-F238E27FC236}">
                <a16:creationId xmlns:a16="http://schemas.microsoft.com/office/drawing/2014/main" id="{5F1A84DC-FFCB-DBA0-0797-608D5CCA7A4F}"/>
              </a:ext>
            </a:extLst>
          </p:cNvPr>
          <p:cNvSpPr>
            <a:spLocks noGrp="1"/>
          </p:cNvSpPr>
          <p:nvPr>
            <p:ph type="sldNum" sz="quarter" idx="5"/>
          </p:nvPr>
        </p:nvSpPr>
        <p:spPr/>
        <p:txBody>
          <a:bodyPr/>
          <a:lstStyle/>
          <a:p>
            <a:fld id="{18071AAA-FA71-46E4-B056-B1FFC9FB0376}" type="slidenum">
              <a:rPr lang="en-US" smtClean="0"/>
              <a:t>4</a:t>
            </a:fld>
            <a:endParaRPr lang="en-US" dirty="0"/>
          </a:p>
        </p:txBody>
      </p:sp>
    </p:spTree>
    <p:extLst>
      <p:ext uri="{BB962C8B-B14F-4D97-AF65-F5344CB8AC3E}">
        <p14:creationId xmlns:p14="http://schemas.microsoft.com/office/powerpoint/2010/main" val="377271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7ACC8-80A9-4D1E-3E3C-00EDF63EB2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EAE3ED-5CB3-A4B4-F9B9-79C682D16750}"/>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52B893D7-69B4-F445-EF80-3509EC890B67}"/>
              </a:ext>
            </a:extLst>
          </p:cNvPr>
          <p:cNvSpPr>
            <a:spLocks noGrp="1"/>
          </p:cNvSpPr>
          <p:nvPr>
            <p:ph type="body" idx="1"/>
          </p:nvPr>
        </p:nvSpPr>
        <p:spPr/>
        <p:txBody>
          <a:bodyPr/>
          <a:lstStyle/>
          <a:p>
            <a:pPr>
              <a:defRPr/>
            </a:pPr>
            <a:endParaRPr lang="en-US" b="0" i="0" dirty="0">
              <a:solidFill>
                <a:srgbClr val="317297"/>
              </a:solidFill>
              <a:effectLst/>
              <a:latin typeface="arial mt"/>
            </a:endParaRPr>
          </a:p>
        </p:txBody>
      </p:sp>
      <p:sp>
        <p:nvSpPr>
          <p:cNvPr id="4" name="Slide Number Placeholder 3">
            <a:extLst>
              <a:ext uri="{FF2B5EF4-FFF2-40B4-BE49-F238E27FC236}">
                <a16:creationId xmlns:a16="http://schemas.microsoft.com/office/drawing/2014/main" id="{3A304A29-6F84-D5CC-AA69-F7D46491DB92}"/>
              </a:ext>
            </a:extLst>
          </p:cNvPr>
          <p:cNvSpPr>
            <a:spLocks noGrp="1"/>
          </p:cNvSpPr>
          <p:nvPr>
            <p:ph type="sldNum" sz="quarter" idx="5"/>
          </p:nvPr>
        </p:nvSpPr>
        <p:spPr/>
        <p:txBody>
          <a:bodyPr/>
          <a:lstStyle/>
          <a:p>
            <a:fld id="{18071AAA-FA71-46E4-B056-B1FFC9FB0376}" type="slidenum">
              <a:rPr lang="en-US" smtClean="0"/>
              <a:t>5</a:t>
            </a:fld>
            <a:endParaRPr lang="en-US"/>
          </a:p>
        </p:txBody>
      </p:sp>
    </p:spTree>
    <p:extLst>
      <p:ext uri="{BB962C8B-B14F-4D97-AF65-F5344CB8AC3E}">
        <p14:creationId xmlns:p14="http://schemas.microsoft.com/office/powerpoint/2010/main" val="1279271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43E97-E0F6-CE2D-21AE-1074532671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C5ADE0-E3E0-2B3F-D7CC-74813FE162FE}"/>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DEF62A0A-1365-840E-2213-3B5DBEC8F3E4}"/>
              </a:ext>
            </a:extLst>
          </p:cNvPr>
          <p:cNvSpPr>
            <a:spLocks noGrp="1"/>
          </p:cNvSpPr>
          <p:nvPr>
            <p:ph type="body" idx="1"/>
          </p:nvPr>
        </p:nvSpPr>
        <p:spPr/>
        <p:txBody>
          <a:bodyPr/>
          <a:lstStyle/>
          <a:p>
            <a:pPr>
              <a:defRPr/>
            </a:pPr>
            <a:endParaRPr lang="en-US" b="0" i="0" dirty="0">
              <a:solidFill>
                <a:srgbClr val="317297"/>
              </a:solidFill>
              <a:effectLst/>
              <a:latin typeface="arial mt"/>
            </a:endParaRPr>
          </a:p>
        </p:txBody>
      </p:sp>
      <p:sp>
        <p:nvSpPr>
          <p:cNvPr id="4" name="Slide Number Placeholder 3">
            <a:extLst>
              <a:ext uri="{FF2B5EF4-FFF2-40B4-BE49-F238E27FC236}">
                <a16:creationId xmlns:a16="http://schemas.microsoft.com/office/drawing/2014/main" id="{75FDC377-B40C-1910-8BCC-30227AFE7B82}"/>
              </a:ext>
            </a:extLst>
          </p:cNvPr>
          <p:cNvSpPr>
            <a:spLocks noGrp="1"/>
          </p:cNvSpPr>
          <p:nvPr>
            <p:ph type="sldNum" sz="quarter" idx="5"/>
          </p:nvPr>
        </p:nvSpPr>
        <p:spPr/>
        <p:txBody>
          <a:bodyPr/>
          <a:lstStyle/>
          <a:p>
            <a:fld id="{18071AAA-FA71-46E4-B056-B1FFC9FB0376}" type="slidenum">
              <a:rPr lang="en-US" smtClean="0"/>
              <a:t>6</a:t>
            </a:fld>
            <a:endParaRPr lang="en-US"/>
          </a:p>
        </p:txBody>
      </p:sp>
    </p:spTree>
    <p:extLst>
      <p:ext uri="{BB962C8B-B14F-4D97-AF65-F5344CB8AC3E}">
        <p14:creationId xmlns:p14="http://schemas.microsoft.com/office/powerpoint/2010/main" val="3574452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0BC488-92B1-4848-8C2F-DB37CFE3A27F}" type="datetime1">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2CDC33-1A95-487A-8246-1E22B75AF551}" type="datetime1">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44D670-4084-46E5-BA68-7C97F80D5D92}" type="datetime1">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4B408F-7824-4390-98BB-5A64C503F464}" type="datetime1">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extBox 6">
            <a:extLst>
              <a:ext uri="{FF2B5EF4-FFF2-40B4-BE49-F238E27FC236}">
                <a16:creationId xmlns:a16="http://schemas.microsoft.com/office/drawing/2014/main" id="{8BB2E520-BD20-1442-F5B2-FE3E1F97073B}"/>
              </a:ext>
            </a:extLst>
          </p:cNvPr>
          <p:cNvSpPr txBox="1"/>
          <p:nvPr userDrawn="1"/>
        </p:nvSpPr>
        <p:spPr>
          <a:xfrm>
            <a:off x="10312400" y="492195"/>
            <a:ext cx="2692400" cy="707886"/>
          </a:xfrm>
          <a:prstGeom prst="rect">
            <a:avLst/>
          </a:prstGeom>
          <a:noFill/>
        </p:spPr>
        <p:txBody>
          <a:bodyPr wrap="square" rtlCol="0">
            <a:spAutoFit/>
          </a:bodyPr>
          <a:lstStyle/>
          <a:p>
            <a:r>
              <a:rPr lang="en-US" sz="4000" dirty="0">
                <a:solidFill>
                  <a:srgbClr val="FF0000"/>
                </a:solidFill>
              </a:rPr>
              <a:t>DRAFT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A320B3-92C5-470B-B69C-8E6E8E775C96}" type="datetime1">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CE6A70-03AB-4589-9036-5BA6B896DE6B}" type="datetime1">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B3113D-5E45-450F-BA21-3B45704197D9}" type="datetime1">
              <a:rPr lang="en-US" smtClean="0"/>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B72637-CDF8-4B1F-BF38-AB55F5502FB5}" type="datetime1">
              <a:rPr lang="en-US" smtClean="0"/>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AC73E-D32D-42CF-B9B8-2DD49E677B9C}" type="datetime1">
              <a:rPr lang="en-US" smtClean="0"/>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12C4E-9254-4B90-AC63-7DF08937F9C9}" type="datetime1">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E605B9-E149-42CE-BE43-88894CF2660E}" type="datetime1">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441190-3613-47CB-A94B-F93630E53123}" type="datetime1">
              <a:rPr lang="en-US" smtClean="0"/>
              <a:t>2/25/2025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300154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7DBCDC-1C4D-C7FA-F44E-BBBB52C51C53}"/>
              </a:ext>
            </a:extLst>
          </p:cNvPr>
          <p:cNvSpPr>
            <a:spLocks noGrp="1"/>
          </p:cNvSpPr>
          <p:nvPr>
            <p:ph type="title"/>
          </p:nvPr>
        </p:nvSpPr>
        <p:spPr>
          <a:xfrm>
            <a:off x="134470" y="772157"/>
            <a:ext cx="7745505" cy="1595120"/>
          </a:xfrm>
        </p:spPr>
        <p:txBody>
          <a:bodyPr vert="horz" lIns="91440" tIns="45720" rIns="91440" bIns="45720" rtlCol="0" anchor="ctr">
            <a:normAutofit/>
          </a:bodyPr>
          <a:lstStyle/>
          <a:p>
            <a:pPr algn="l">
              <a:lnSpc>
                <a:spcPct val="90000"/>
              </a:lnSpc>
            </a:pPr>
            <a:r>
              <a:rPr lang="en-US" sz="4200" dirty="0"/>
              <a:t>New Councilmember Orientation - City of Richmond State Audit </a:t>
            </a:r>
          </a:p>
        </p:txBody>
      </p:sp>
      <p:sp>
        <p:nvSpPr>
          <p:cNvPr id="3" name="TextBox 2">
            <a:extLst>
              <a:ext uri="{FF2B5EF4-FFF2-40B4-BE49-F238E27FC236}">
                <a16:creationId xmlns:a16="http://schemas.microsoft.com/office/drawing/2014/main" id="{EEF130E8-10AA-621F-CF3F-6A7914C4858B}"/>
              </a:ext>
            </a:extLst>
          </p:cNvPr>
          <p:cNvSpPr txBox="1"/>
          <p:nvPr/>
        </p:nvSpPr>
        <p:spPr>
          <a:xfrm>
            <a:off x="892458" y="2565404"/>
            <a:ext cx="6402251" cy="3977637"/>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100" dirty="0"/>
              <a:t>Background</a:t>
            </a:r>
          </a:p>
          <a:p>
            <a:pPr marL="285750" indent="-228600">
              <a:lnSpc>
                <a:spcPct val="90000"/>
              </a:lnSpc>
              <a:spcAft>
                <a:spcPts val="600"/>
              </a:spcAft>
              <a:buFont typeface="Arial" panose="020B0604020202020204" pitchFamily="34" charset="0"/>
              <a:buChar char="•"/>
            </a:pPr>
            <a:r>
              <a:rPr lang="en-US" sz="2100" dirty="0"/>
              <a:t>State Audit Recommendations:</a:t>
            </a:r>
          </a:p>
          <a:p>
            <a:pPr marL="742950" lvl="1" indent="-228600">
              <a:lnSpc>
                <a:spcPct val="90000"/>
              </a:lnSpc>
              <a:spcAft>
                <a:spcPts val="600"/>
              </a:spcAft>
              <a:buFont typeface="Arial" panose="020B0604020202020204" pitchFamily="34" charset="0"/>
              <a:buChar char="•"/>
            </a:pPr>
            <a:r>
              <a:rPr lang="en-US" sz="2100" dirty="0"/>
              <a:t>Recommendation 1 through 3</a:t>
            </a:r>
          </a:p>
          <a:p>
            <a:pPr marL="742950" lvl="1" indent="-228600">
              <a:lnSpc>
                <a:spcPct val="90000"/>
              </a:lnSpc>
              <a:spcAft>
                <a:spcPts val="600"/>
              </a:spcAft>
              <a:buFont typeface="Arial" panose="020B0604020202020204" pitchFamily="34" charset="0"/>
              <a:buChar char="•"/>
            </a:pPr>
            <a:r>
              <a:rPr lang="en-US" sz="2100" dirty="0"/>
              <a:t>Recommendation 4, 5</a:t>
            </a:r>
          </a:p>
          <a:p>
            <a:pPr marL="742950" lvl="1" indent="-228600">
              <a:lnSpc>
                <a:spcPct val="90000"/>
              </a:lnSpc>
              <a:spcAft>
                <a:spcPts val="600"/>
              </a:spcAft>
              <a:buFont typeface="Arial" panose="020B0604020202020204" pitchFamily="34" charset="0"/>
              <a:buChar char="•"/>
            </a:pPr>
            <a:r>
              <a:rPr lang="en-US" sz="2100" dirty="0"/>
              <a:t>Recommendation 6, 7</a:t>
            </a:r>
          </a:p>
          <a:p>
            <a:pPr marL="742950" lvl="1" indent="-228600">
              <a:lnSpc>
                <a:spcPct val="90000"/>
              </a:lnSpc>
              <a:spcAft>
                <a:spcPts val="600"/>
              </a:spcAft>
              <a:buFont typeface="Arial" panose="020B0604020202020204" pitchFamily="34" charset="0"/>
              <a:buChar char="•"/>
            </a:pPr>
            <a:r>
              <a:rPr lang="en-US" sz="2100" dirty="0"/>
              <a:t>Recommendation 8 through 11</a:t>
            </a:r>
          </a:p>
          <a:p>
            <a:pPr marL="285750" indent="-228600">
              <a:lnSpc>
                <a:spcPct val="90000"/>
              </a:lnSpc>
              <a:spcAft>
                <a:spcPts val="600"/>
              </a:spcAft>
              <a:buFont typeface="Arial" panose="020B0604020202020204" pitchFamily="34" charset="0"/>
              <a:buChar char="•"/>
            </a:pPr>
            <a:r>
              <a:rPr lang="en-US" sz="2100" dirty="0"/>
              <a:t>Questions</a:t>
            </a:r>
          </a:p>
          <a:p>
            <a:pPr marL="285750" indent="-228600">
              <a:lnSpc>
                <a:spcPct val="90000"/>
              </a:lnSpc>
              <a:spcAft>
                <a:spcPts val="600"/>
              </a:spcAft>
              <a:buFont typeface="Arial" panose="020B0604020202020204" pitchFamily="34" charset="0"/>
              <a:buChar char="•"/>
            </a:pPr>
            <a:endParaRPr lang="en-US" sz="2100" dirty="0"/>
          </a:p>
          <a:p>
            <a:pPr marL="285750" indent="-228600">
              <a:lnSpc>
                <a:spcPct val="90000"/>
              </a:lnSpc>
              <a:spcAft>
                <a:spcPts val="600"/>
              </a:spcAft>
              <a:buFont typeface="Arial" panose="020B0604020202020204" pitchFamily="34" charset="0"/>
              <a:buChar char="•"/>
            </a:pPr>
            <a:endParaRPr lang="en-US" sz="2100" dirty="0"/>
          </a:p>
        </p:txBody>
      </p:sp>
      <p:pic>
        <p:nvPicPr>
          <p:cNvPr id="1026" name="Picture 2" descr="No photo description available.">
            <a:extLst>
              <a:ext uri="{FF2B5EF4-FFF2-40B4-BE49-F238E27FC236}">
                <a16:creationId xmlns:a16="http://schemas.microsoft.com/office/drawing/2014/main" id="{DB9A70B9-B24F-757A-7CA0-FC576F13951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934"/>
          <a:stretch/>
        </p:blipFill>
        <p:spPr bwMode="auto">
          <a:xfrm>
            <a:off x="7679402" y="10"/>
            <a:ext cx="5325398" cy="73151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6C00C10-7A23-7802-9FD0-5215D10C222F}"/>
              </a:ext>
            </a:extLst>
          </p:cNvPr>
          <p:cNvSpPr>
            <a:spLocks noGrp="1"/>
          </p:cNvSpPr>
          <p:nvPr>
            <p:ph type="sldNum" sz="quarter" idx="12"/>
          </p:nvPr>
        </p:nvSpPr>
        <p:spPr>
          <a:xfrm>
            <a:off x="9184640" y="6780106"/>
            <a:ext cx="2926080" cy="389467"/>
          </a:xfrm>
        </p:spPr>
        <p:txBody>
          <a:bodyPr vert="horz" lIns="91440" tIns="45720" rIns="91440" bIns="45720" rtlCol="0" anchor="ctr">
            <a:normAutofit lnSpcReduction="10000"/>
          </a:bodyPr>
          <a:lstStyle/>
          <a:p>
            <a:pPr>
              <a:spcAft>
                <a:spcPts val="600"/>
              </a:spcAft>
              <a:defRPr/>
            </a:pPr>
            <a:fld id="{B6F15528-21DE-4FAA-801E-634DDDAF4B2B}" type="slidenum">
              <a:rPr lang="en-US" sz="2000">
                <a:solidFill>
                  <a:srgbClr val="FFFFFF"/>
                </a:solidFill>
                <a:latin typeface="Calibri" panose="020F0502020204030204"/>
              </a:rPr>
              <a:pPr>
                <a:spcAft>
                  <a:spcPts val="600"/>
                </a:spcAft>
                <a:defRPr/>
              </a:pPr>
              <a:t>1</a:t>
            </a:fld>
            <a:endParaRPr lang="en-US" sz="2000" dirty="0">
              <a:solidFill>
                <a:srgbClr val="FFFFFF"/>
              </a:solidFill>
              <a:latin typeface="Calibri" panose="020F0502020204030204"/>
            </a:endParaRPr>
          </a:p>
        </p:txBody>
      </p:sp>
    </p:spTree>
    <p:extLst>
      <p:ext uri="{BB962C8B-B14F-4D97-AF65-F5344CB8AC3E}">
        <p14:creationId xmlns:p14="http://schemas.microsoft.com/office/powerpoint/2010/main" val="146388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2F1"/>
        </a:solidFill>
        <a:effectLst/>
      </p:bgPr>
    </p:bg>
    <p:spTree>
      <p:nvGrpSpPr>
        <p:cNvPr id="1" name=""/>
        <p:cNvGrpSpPr/>
        <p:nvPr/>
      </p:nvGrpSpPr>
      <p:grpSpPr>
        <a:xfrm>
          <a:off x="0" y="0"/>
          <a:ext cx="0" cy="0"/>
          <a:chOff x="0" y="0"/>
          <a:chExt cx="0" cy="0"/>
        </a:xfrm>
      </p:grpSpPr>
      <p:sp>
        <p:nvSpPr>
          <p:cNvPr id="5" name="TextBox 5"/>
          <p:cNvSpPr txBox="1"/>
          <p:nvPr/>
        </p:nvSpPr>
        <p:spPr>
          <a:xfrm>
            <a:off x="3639674" y="384198"/>
            <a:ext cx="7299324" cy="665567"/>
          </a:xfrm>
          <a:prstGeom prst="rect">
            <a:avLst/>
          </a:prstGeom>
        </p:spPr>
        <p:txBody>
          <a:bodyPr wrap="square" lIns="0" tIns="0" rIns="0" bIns="0" rtlCol="0" anchor="t">
            <a:spAutoFit/>
          </a:bodyPr>
          <a:lstStyle/>
          <a:p>
            <a:pPr algn="ctr">
              <a:lnSpc>
                <a:spcPts val="5370"/>
              </a:lnSpc>
              <a:spcBef>
                <a:spcPct val="0"/>
              </a:spcBef>
            </a:pPr>
            <a:r>
              <a:rPr lang="en-US" sz="3800" dirty="0">
                <a:solidFill>
                  <a:srgbClr val="433833"/>
                </a:solidFill>
                <a:latin typeface="Calibri" panose="020F0502020204030204" pitchFamily="34" charset="0"/>
              </a:rPr>
              <a:t>Background</a:t>
            </a:r>
          </a:p>
        </p:txBody>
      </p:sp>
      <p:sp>
        <p:nvSpPr>
          <p:cNvPr id="34" name="TextBox 10">
            <a:extLst>
              <a:ext uri="{FF2B5EF4-FFF2-40B4-BE49-F238E27FC236}">
                <a16:creationId xmlns:a16="http://schemas.microsoft.com/office/drawing/2014/main" id="{65111C88-BC1C-44CC-86AB-2F9F35F2F6AB}"/>
              </a:ext>
            </a:extLst>
          </p:cNvPr>
          <p:cNvSpPr txBox="1"/>
          <p:nvPr/>
        </p:nvSpPr>
        <p:spPr>
          <a:xfrm>
            <a:off x="6652650" y="4840853"/>
            <a:ext cx="293809" cy="248722"/>
          </a:xfrm>
          <a:prstGeom prst="rect">
            <a:avLst/>
          </a:prstGeom>
        </p:spPr>
        <p:txBody>
          <a:bodyPr lIns="0" tIns="0" rIns="0" bIns="0" rtlCol="0" anchor="t">
            <a:spAutoFit/>
          </a:bodyPr>
          <a:lstStyle/>
          <a:p>
            <a:pPr algn="ctr">
              <a:lnSpc>
                <a:spcPts val="1875"/>
              </a:lnSpc>
              <a:spcBef>
                <a:spcPct val="0"/>
              </a:spcBef>
            </a:pPr>
            <a:r>
              <a:rPr lang="en-US" dirty="0">
                <a:solidFill>
                  <a:srgbClr val="F6F2F1"/>
                </a:solidFill>
                <a:latin typeface="DM Sans Bold"/>
              </a:rPr>
              <a:t>0</a:t>
            </a:r>
          </a:p>
        </p:txBody>
      </p:sp>
      <p:sp>
        <p:nvSpPr>
          <p:cNvPr id="39" name="TextBox 10">
            <a:extLst>
              <a:ext uri="{FF2B5EF4-FFF2-40B4-BE49-F238E27FC236}">
                <a16:creationId xmlns:a16="http://schemas.microsoft.com/office/drawing/2014/main" id="{57C4EA8A-8907-4FF3-88AA-B8C42FBE6FC8}"/>
              </a:ext>
            </a:extLst>
          </p:cNvPr>
          <p:cNvSpPr txBox="1"/>
          <p:nvPr/>
        </p:nvSpPr>
        <p:spPr>
          <a:xfrm flipH="1">
            <a:off x="6575109" y="6158001"/>
            <a:ext cx="448891" cy="248722"/>
          </a:xfrm>
          <a:prstGeom prst="rect">
            <a:avLst/>
          </a:prstGeom>
        </p:spPr>
        <p:txBody>
          <a:bodyPr wrap="square" lIns="0" tIns="0" rIns="0" bIns="0" rtlCol="0" anchor="t">
            <a:spAutoFit/>
          </a:bodyPr>
          <a:lstStyle/>
          <a:p>
            <a:pPr algn="ctr">
              <a:lnSpc>
                <a:spcPts val="1875"/>
              </a:lnSpc>
              <a:spcBef>
                <a:spcPct val="0"/>
              </a:spcBef>
            </a:pPr>
            <a:r>
              <a:rPr lang="en-US" dirty="0">
                <a:solidFill>
                  <a:srgbClr val="F6F2F1"/>
                </a:solidFill>
                <a:latin typeface="DM Sans Bold"/>
              </a:rPr>
              <a:t>3</a:t>
            </a:r>
          </a:p>
        </p:txBody>
      </p:sp>
      <p:sp>
        <p:nvSpPr>
          <p:cNvPr id="3" name="Slide Number Placeholder 2">
            <a:extLst>
              <a:ext uri="{FF2B5EF4-FFF2-40B4-BE49-F238E27FC236}">
                <a16:creationId xmlns:a16="http://schemas.microsoft.com/office/drawing/2014/main" id="{C7245B4D-B57C-79D2-D074-23E566622A40}"/>
              </a:ext>
            </a:extLst>
          </p:cNvPr>
          <p:cNvSpPr>
            <a:spLocks noGrp="1"/>
          </p:cNvSpPr>
          <p:nvPr>
            <p:ph type="sldNum" sz="quarter" idx="12"/>
          </p:nvPr>
        </p:nvSpPr>
        <p:spPr>
          <a:xfrm>
            <a:off x="10543458" y="6748439"/>
            <a:ext cx="2133600" cy="365125"/>
          </a:xfrm>
        </p:spPr>
        <p:txBody>
          <a:bodyPr/>
          <a:lstStyle/>
          <a:p>
            <a:fld id="{B6F15528-21DE-4FAA-801E-634DDDAF4B2B}" type="slidenum">
              <a:rPr lang="en-US" sz="2000" smtClean="0"/>
              <a:pPr/>
              <a:t>2</a:t>
            </a:fld>
            <a:endParaRPr lang="en-US" sz="2000" dirty="0"/>
          </a:p>
        </p:txBody>
      </p:sp>
      <p:sp>
        <p:nvSpPr>
          <p:cNvPr id="4" name="TextBox 3">
            <a:extLst>
              <a:ext uri="{FF2B5EF4-FFF2-40B4-BE49-F238E27FC236}">
                <a16:creationId xmlns:a16="http://schemas.microsoft.com/office/drawing/2014/main" id="{895445DF-C31E-44F9-5957-91A4E6A3D3C2}"/>
              </a:ext>
            </a:extLst>
          </p:cNvPr>
          <p:cNvSpPr txBox="1"/>
          <p:nvPr/>
        </p:nvSpPr>
        <p:spPr>
          <a:xfrm>
            <a:off x="4904369" y="1356687"/>
            <a:ext cx="7588046" cy="4801314"/>
          </a:xfrm>
          <a:prstGeom prst="rect">
            <a:avLst/>
          </a:prstGeom>
          <a:noFill/>
        </p:spPr>
        <p:txBody>
          <a:bodyPr wrap="square" rtlCol="0">
            <a:spAutoFit/>
          </a:bodyPr>
          <a:lstStyle/>
          <a:p>
            <a:pPr marL="285750" indent="-285750">
              <a:buFont typeface="Arial" panose="020B0604020202020204" pitchFamily="34" charset="0"/>
              <a:buChar char="•"/>
            </a:pPr>
            <a:r>
              <a:rPr lang="en-US" b="0" i="0" dirty="0">
                <a:effectLst/>
                <a:latin typeface="Calibri" panose="020F0502020204030204" pitchFamily="34" charset="0"/>
              </a:rPr>
              <a:t>The State Auditor’s local audit program identifies and supports local government agencies that might be at high risk based upon analysis of the City’s audited financial statements. </a:t>
            </a:r>
          </a:p>
          <a:p>
            <a:endParaRPr lang="en-US" b="0" i="0" dirty="0">
              <a:effectLst/>
              <a:latin typeface="Calibri" panose="020F0502020204030204" pitchFamily="34" charset="0"/>
            </a:endParaRPr>
          </a:p>
          <a:p>
            <a:pPr marL="285750" indent="-285750">
              <a:buFont typeface="Arial" panose="020B0604020202020204" pitchFamily="34" charset="0"/>
              <a:buChar char="•"/>
            </a:pPr>
            <a:r>
              <a:rPr lang="en-US" b="0" i="0" dirty="0">
                <a:effectLst/>
                <a:latin typeface="Calibri" panose="020F0502020204030204" pitchFamily="34" charset="0"/>
              </a:rPr>
              <a:t>The audit was initiated in May 2022 and was completed and published on November 10, 2022. </a:t>
            </a:r>
          </a:p>
          <a:p>
            <a:pPr marL="742950" lvl="1" indent="-285750">
              <a:buFont typeface="Arial" panose="020B0604020202020204" pitchFamily="34" charset="0"/>
              <a:buChar char="•"/>
            </a:pPr>
            <a:r>
              <a:rPr lang="en-US" b="0" i="0" dirty="0">
                <a:effectLst/>
                <a:latin typeface="Calibri" panose="020F0502020204030204" pitchFamily="34" charset="0"/>
              </a:rPr>
              <a:t>During the audit process, the State Auditor held meetings with City staff members to review and discuss many aspects of the City’s financial management procedures and protocol. In compliance with the State Auditor’s request, City staff members provided complete access to the City’s financial data and systems</a:t>
            </a:r>
          </a:p>
          <a:p>
            <a:pPr lvl="1"/>
            <a:endParaRPr lang="en-US" b="0" i="0" dirty="0">
              <a:effectLst/>
              <a:latin typeface="Calibri" panose="020F0502020204030204" pitchFamily="34" charset="0"/>
            </a:endParaRPr>
          </a:p>
          <a:p>
            <a:pPr marL="285750" indent="-285750">
              <a:buFont typeface="Arial" panose="020B0604020202020204" pitchFamily="34" charset="0"/>
              <a:buChar char="•"/>
            </a:pPr>
            <a:r>
              <a:rPr lang="en-US" b="0" i="0" dirty="0">
                <a:effectLst/>
                <a:latin typeface="Calibri" panose="020F0502020204030204" pitchFamily="34" charset="0"/>
              </a:rPr>
              <a:t>The State Auditor formalized eleven recommendations.</a:t>
            </a:r>
          </a:p>
          <a:p>
            <a:endParaRPr lang="en-US" b="0" i="0" dirty="0">
              <a:effectLst/>
              <a:latin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City is required to provide updates to the State Auditor every six months (May and November).</a:t>
            </a:r>
          </a:p>
          <a:p>
            <a:pPr marL="742950" lvl="1" indent="-285750">
              <a:buFont typeface="Arial" panose="020B0604020202020204" pitchFamily="34" charset="0"/>
              <a:buChar char="•"/>
            </a:pPr>
            <a:r>
              <a:rPr lang="en-US" b="0" i="0" dirty="0">
                <a:effectLst/>
                <a:latin typeface="Calibri" panose="020F0502020204030204" pitchFamily="34" charset="0"/>
              </a:rPr>
              <a:t>Next update is due in May 2025</a:t>
            </a:r>
          </a:p>
        </p:txBody>
      </p:sp>
      <p:pic>
        <p:nvPicPr>
          <p:cNvPr id="6" name="Picture 5" descr="A picture containing text, graffiti, old, painted&#10;&#10;AI-generated content may be incorrect.">
            <a:extLst>
              <a:ext uri="{FF2B5EF4-FFF2-40B4-BE49-F238E27FC236}">
                <a16:creationId xmlns:a16="http://schemas.microsoft.com/office/drawing/2014/main" id="{90A03CAF-B713-692B-C701-D1DE7F3A46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385" y="2101645"/>
            <a:ext cx="4206725" cy="3111909"/>
          </a:xfrm>
          <a:prstGeom prst="rect">
            <a:avLst/>
          </a:prstGeom>
        </p:spPr>
      </p:pic>
    </p:spTree>
    <p:extLst>
      <p:ext uri="{BB962C8B-B14F-4D97-AF65-F5344CB8AC3E}">
        <p14:creationId xmlns:p14="http://schemas.microsoft.com/office/powerpoint/2010/main" val="3406238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2F1"/>
        </a:solidFill>
        <a:effectLst/>
      </p:bgPr>
    </p:bg>
    <p:spTree>
      <p:nvGrpSpPr>
        <p:cNvPr id="1" name="">
          <a:extLst>
            <a:ext uri="{FF2B5EF4-FFF2-40B4-BE49-F238E27FC236}">
              <a16:creationId xmlns:a16="http://schemas.microsoft.com/office/drawing/2014/main" id="{8458CD4C-4B5A-4A00-55F4-A5DC7D769BCD}"/>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915B0054-C960-27A0-EB1B-FA91174B3BFE}"/>
              </a:ext>
            </a:extLst>
          </p:cNvPr>
          <p:cNvSpPr txBox="1"/>
          <p:nvPr/>
        </p:nvSpPr>
        <p:spPr>
          <a:xfrm>
            <a:off x="581940" y="242910"/>
            <a:ext cx="11986338" cy="665567"/>
          </a:xfrm>
          <a:prstGeom prst="rect">
            <a:avLst/>
          </a:prstGeom>
        </p:spPr>
        <p:txBody>
          <a:bodyPr wrap="square" lIns="0" tIns="0" rIns="0" bIns="0" rtlCol="0" anchor="t">
            <a:spAutoFit/>
          </a:bodyPr>
          <a:lstStyle/>
          <a:p>
            <a:pPr algn="ctr">
              <a:lnSpc>
                <a:spcPts val="5370"/>
              </a:lnSpc>
              <a:spcBef>
                <a:spcPct val="0"/>
              </a:spcBef>
            </a:pPr>
            <a:r>
              <a:rPr lang="en-US" sz="3800" dirty="0">
                <a:solidFill>
                  <a:srgbClr val="433833"/>
                </a:solidFill>
                <a:latin typeface="Calibri" panose="020F0502020204030204" pitchFamily="34" charset="0"/>
              </a:rPr>
              <a:t>State Audit Recommendations</a:t>
            </a:r>
          </a:p>
        </p:txBody>
      </p:sp>
      <p:sp>
        <p:nvSpPr>
          <p:cNvPr id="34" name="TextBox 10">
            <a:extLst>
              <a:ext uri="{FF2B5EF4-FFF2-40B4-BE49-F238E27FC236}">
                <a16:creationId xmlns:a16="http://schemas.microsoft.com/office/drawing/2014/main" id="{41B52375-D2B7-9E47-7B62-5EDBC3DFA4CB}"/>
              </a:ext>
            </a:extLst>
          </p:cNvPr>
          <p:cNvSpPr txBox="1"/>
          <p:nvPr/>
        </p:nvSpPr>
        <p:spPr>
          <a:xfrm>
            <a:off x="6652650" y="4840853"/>
            <a:ext cx="293809" cy="248722"/>
          </a:xfrm>
          <a:prstGeom prst="rect">
            <a:avLst/>
          </a:prstGeom>
        </p:spPr>
        <p:txBody>
          <a:bodyPr lIns="0" tIns="0" rIns="0" bIns="0" rtlCol="0" anchor="t">
            <a:spAutoFit/>
          </a:bodyPr>
          <a:lstStyle/>
          <a:p>
            <a:pPr algn="ctr">
              <a:lnSpc>
                <a:spcPts val="1875"/>
              </a:lnSpc>
              <a:spcBef>
                <a:spcPct val="0"/>
              </a:spcBef>
            </a:pPr>
            <a:r>
              <a:rPr lang="en-US" dirty="0">
                <a:solidFill>
                  <a:srgbClr val="F6F2F1"/>
                </a:solidFill>
                <a:latin typeface="DM Sans Bold"/>
              </a:rPr>
              <a:t>0</a:t>
            </a:r>
          </a:p>
        </p:txBody>
      </p:sp>
      <p:sp>
        <p:nvSpPr>
          <p:cNvPr id="39" name="TextBox 10">
            <a:extLst>
              <a:ext uri="{FF2B5EF4-FFF2-40B4-BE49-F238E27FC236}">
                <a16:creationId xmlns:a16="http://schemas.microsoft.com/office/drawing/2014/main" id="{3762AD9B-B64D-8CFB-BDEB-C5788AC3E8DF}"/>
              </a:ext>
            </a:extLst>
          </p:cNvPr>
          <p:cNvSpPr txBox="1"/>
          <p:nvPr/>
        </p:nvSpPr>
        <p:spPr>
          <a:xfrm flipH="1">
            <a:off x="6575109" y="6158001"/>
            <a:ext cx="448891" cy="248722"/>
          </a:xfrm>
          <a:prstGeom prst="rect">
            <a:avLst/>
          </a:prstGeom>
        </p:spPr>
        <p:txBody>
          <a:bodyPr wrap="square" lIns="0" tIns="0" rIns="0" bIns="0" rtlCol="0" anchor="t">
            <a:spAutoFit/>
          </a:bodyPr>
          <a:lstStyle/>
          <a:p>
            <a:pPr algn="ctr">
              <a:lnSpc>
                <a:spcPts val="1875"/>
              </a:lnSpc>
              <a:spcBef>
                <a:spcPct val="0"/>
              </a:spcBef>
            </a:pPr>
            <a:r>
              <a:rPr lang="en-US" dirty="0">
                <a:solidFill>
                  <a:srgbClr val="F6F2F1"/>
                </a:solidFill>
                <a:latin typeface="DM Sans Bold"/>
              </a:rPr>
              <a:t>3</a:t>
            </a:r>
          </a:p>
        </p:txBody>
      </p:sp>
      <p:sp>
        <p:nvSpPr>
          <p:cNvPr id="3" name="Slide Number Placeholder 2">
            <a:extLst>
              <a:ext uri="{FF2B5EF4-FFF2-40B4-BE49-F238E27FC236}">
                <a16:creationId xmlns:a16="http://schemas.microsoft.com/office/drawing/2014/main" id="{68161717-43F9-4EC2-BA79-B8D041F6410E}"/>
              </a:ext>
            </a:extLst>
          </p:cNvPr>
          <p:cNvSpPr>
            <a:spLocks noGrp="1"/>
          </p:cNvSpPr>
          <p:nvPr>
            <p:ph type="sldNum" sz="quarter" idx="12"/>
          </p:nvPr>
        </p:nvSpPr>
        <p:spPr>
          <a:xfrm>
            <a:off x="10632147" y="6850337"/>
            <a:ext cx="2133600" cy="365125"/>
          </a:xfrm>
        </p:spPr>
        <p:txBody>
          <a:bodyPr/>
          <a:lstStyle/>
          <a:p>
            <a:fld id="{B6F15528-21DE-4FAA-801E-634DDDAF4B2B}" type="slidenum">
              <a:rPr lang="en-US" sz="2000" smtClean="0"/>
              <a:pPr/>
              <a:t>3</a:t>
            </a:fld>
            <a:endParaRPr lang="en-US" sz="2000" dirty="0"/>
          </a:p>
        </p:txBody>
      </p:sp>
      <p:graphicFrame>
        <p:nvGraphicFramePr>
          <p:cNvPr id="6" name="Table 5">
            <a:extLst>
              <a:ext uri="{FF2B5EF4-FFF2-40B4-BE49-F238E27FC236}">
                <a16:creationId xmlns:a16="http://schemas.microsoft.com/office/drawing/2014/main" id="{6FB3E5FB-E0C2-E03C-D12B-3CF23C53E6BC}"/>
              </a:ext>
            </a:extLst>
          </p:cNvPr>
          <p:cNvGraphicFramePr>
            <a:graphicFrameLocks noGrp="1"/>
          </p:cNvGraphicFramePr>
          <p:nvPr>
            <p:extLst>
              <p:ext uri="{D42A27DB-BD31-4B8C-83A1-F6EECF244321}">
                <p14:modId xmlns:p14="http://schemas.microsoft.com/office/powerpoint/2010/main" val="3466600187"/>
              </p:ext>
            </p:extLst>
          </p:nvPr>
        </p:nvGraphicFramePr>
        <p:xfrm>
          <a:off x="41275" y="919213"/>
          <a:ext cx="12922250" cy="5920388"/>
        </p:xfrm>
        <a:graphic>
          <a:graphicData uri="http://schemas.openxmlformats.org/drawingml/2006/table">
            <a:tbl>
              <a:tblPr firstRow="1" bandRow="1">
                <a:tableStyleId>{5C22544A-7EE6-4342-B048-85BDC9FD1C3A}</a:tableStyleId>
              </a:tblPr>
              <a:tblGrid>
                <a:gridCol w="796132">
                  <a:extLst>
                    <a:ext uri="{9D8B030D-6E8A-4147-A177-3AD203B41FA5}">
                      <a16:colId xmlns:a16="http://schemas.microsoft.com/office/drawing/2014/main" val="2165912593"/>
                    </a:ext>
                  </a:extLst>
                </a:gridCol>
                <a:gridCol w="4981946">
                  <a:extLst>
                    <a:ext uri="{9D8B030D-6E8A-4147-A177-3AD203B41FA5}">
                      <a16:colId xmlns:a16="http://schemas.microsoft.com/office/drawing/2014/main" val="315067666"/>
                    </a:ext>
                  </a:extLst>
                </a:gridCol>
                <a:gridCol w="797347">
                  <a:extLst>
                    <a:ext uri="{9D8B030D-6E8A-4147-A177-3AD203B41FA5}">
                      <a16:colId xmlns:a16="http://schemas.microsoft.com/office/drawing/2014/main" val="402523629"/>
                    </a:ext>
                  </a:extLst>
                </a:gridCol>
                <a:gridCol w="3338433">
                  <a:extLst>
                    <a:ext uri="{9D8B030D-6E8A-4147-A177-3AD203B41FA5}">
                      <a16:colId xmlns:a16="http://schemas.microsoft.com/office/drawing/2014/main" val="3640835840"/>
                    </a:ext>
                  </a:extLst>
                </a:gridCol>
                <a:gridCol w="3008392">
                  <a:extLst>
                    <a:ext uri="{9D8B030D-6E8A-4147-A177-3AD203B41FA5}">
                      <a16:colId xmlns:a16="http://schemas.microsoft.com/office/drawing/2014/main" val="791721262"/>
                    </a:ext>
                  </a:extLst>
                </a:gridCol>
              </a:tblGrid>
              <a:tr h="525266">
                <a:tc>
                  <a:txBody>
                    <a:bodyPr/>
                    <a:lstStyle/>
                    <a:p>
                      <a:pPr algn="ctr" fontAlgn="ctr"/>
                      <a:r>
                        <a:rPr lang="en-US" sz="1400" u="none" strike="noStrike" dirty="0">
                          <a:effectLst/>
                          <a:latin typeface="+mn-lt"/>
                        </a:rPr>
                        <a:t>Number</a:t>
                      </a:r>
                      <a:endParaRPr lang="en-US" sz="1400" b="1" i="0" u="none" strike="noStrike" dirty="0">
                        <a:solidFill>
                          <a:srgbClr val="000000"/>
                        </a:solidFill>
                        <a:effectLst/>
                        <a:latin typeface="+mn-lt"/>
                      </a:endParaRPr>
                    </a:p>
                  </a:txBody>
                  <a:tcPr marL="0" marR="0" marT="0" marB="0" anchor="ctr"/>
                </a:tc>
                <a:tc>
                  <a:txBody>
                    <a:bodyPr/>
                    <a:lstStyle/>
                    <a:p>
                      <a:pPr algn="ctr" fontAlgn="ctr"/>
                      <a:r>
                        <a:rPr lang="en-US" sz="1400" u="none" strike="noStrike" dirty="0">
                          <a:effectLst/>
                          <a:latin typeface="+mn-lt"/>
                        </a:rPr>
                        <a:t>Description</a:t>
                      </a:r>
                      <a:endParaRPr lang="en-US" sz="1400" b="1" i="0" u="none" strike="noStrike" dirty="0">
                        <a:solidFill>
                          <a:srgbClr val="000000"/>
                        </a:solidFill>
                        <a:effectLst/>
                        <a:latin typeface="+mn-lt"/>
                      </a:endParaRPr>
                    </a:p>
                  </a:txBody>
                  <a:tcPr marL="0" marR="0" marT="0" marB="0" anchor="ctr"/>
                </a:tc>
                <a:tc>
                  <a:txBody>
                    <a:bodyPr/>
                    <a:lstStyle/>
                    <a:p>
                      <a:pPr algn="ctr" fontAlgn="ctr"/>
                      <a:r>
                        <a:rPr lang="en-US" sz="1400" u="none" strike="noStrike" dirty="0">
                          <a:effectLst/>
                          <a:latin typeface="+mn-lt"/>
                        </a:rPr>
                        <a:t>Time Frame</a:t>
                      </a:r>
                      <a:endParaRPr lang="en-US" sz="1400" b="1" i="0" u="none" strike="noStrike" dirty="0">
                        <a:solidFill>
                          <a:srgbClr val="000000"/>
                        </a:solidFill>
                        <a:effectLst/>
                        <a:latin typeface="+mn-lt"/>
                      </a:endParaRPr>
                    </a:p>
                  </a:txBody>
                  <a:tcPr marL="0" marR="0" marT="0" marB="0" anchor="ctr"/>
                </a:tc>
                <a:tc>
                  <a:txBody>
                    <a:bodyPr/>
                    <a:lstStyle/>
                    <a:p>
                      <a:pPr algn="ctr" fontAlgn="ctr"/>
                      <a:r>
                        <a:rPr lang="en-US" sz="1400" u="none" strike="noStrike" dirty="0">
                          <a:effectLst/>
                          <a:latin typeface="+mn-lt"/>
                        </a:rPr>
                        <a:t>Corrective Action Plan</a:t>
                      </a:r>
                      <a:endParaRPr lang="en-US" sz="1400" b="1" i="0" u="none" strike="noStrike" dirty="0">
                        <a:solidFill>
                          <a:srgbClr val="000000"/>
                        </a:solidFill>
                        <a:effectLst/>
                        <a:latin typeface="+mn-lt"/>
                      </a:endParaRPr>
                    </a:p>
                  </a:txBody>
                  <a:tcPr marL="0" marR="0" marT="0" marB="0" anchor="ctr"/>
                </a:tc>
                <a:tc>
                  <a:txBody>
                    <a:bodyPr/>
                    <a:lstStyle/>
                    <a:p>
                      <a:pPr algn="ctr" fontAlgn="ctr"/>
                      <a:r>
                        <a:rPr lang="en-US" sz="1400" u="none" strike="noStrike" dirty="0">
                          <a:effectLst/>
                          <a:latin typeface="+mn-lt"/>
                        </a:rPr>
                        <a:t>November 2024 Update/ Status</a:t>
                      </a:r>
                      <a:endParaRPr lang="en-US" sz="14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435372475"/>
                  </a:ext>
                </a:extLst>
              </a:tr>
              <a:tr h="2102742">
                <a:tc>
                  <a:txBody>
                    <a:bodyPr/>
                    <a:lstStyle/>
                    <a:p>
                      <a:pPr algn="ctr" fontAlgn="ctr"/>
                      <a:r>
                        <a:rPr lang="en-US" sz="1400" u="none" strike="noStrike" dirty="0">
                          <a:effectLst/>
                          <a:latin typeface="+mn-lt"/>
                        </a:rPr>
                        <a:t>1</a:t>
                      </a:r>
                      <a:endParaRPr lang="en-US" sz="1400" b="0" i="0" u="none" strike="noStrike" dirty="0">
                        <a:solidFill>
                          <a:srgbClr val="000000"/>
                        </a:solidFill>
                        <a:effectLst/>
                        <a:latin typeface="+mn-lt"/>
                      </a:endParaRPr>
                    </a:p>
                  </a:txBody>
                  <a:tcPr marL="0" marR="0" marT="0" marB="0" anchor="ctr"/>
                </a:tc>
                <a:tc>
                  <a:txBody>
                    <a:bodyPr/>
                    <a:lstStyle/>
                    <a:p>
                      <a:pPr algn="l" fontAlgn="t"/>
                      <a:r>
                        <a:rPr lang="en-US" sz="1400" u="none" strike="noStrike" dirty="0">
                          <a:effectLst/>
                          <a:latin typeface="+mn-lt"/>
                        </a:rPr>
                        <a:t>To help ensure that Richmond maintains appropriate reserves for times of fiscal uncertainty, city staff should, by June 2023, review Richmond's reserve policy to determine whether a higher reserve target is appropriate. As part of the review, staff should consider all the factors the Government Finance Officers' Association (GFOA) recommends for setting a reserve target. Once that review is complete, city staff should present proposals to the city council for modifying the city's policy.</a:t>
                      </a:r>
                      <a:endParaRPr lang="en-US" sz="1400" b="0" i="0" u="none" strike="noStrike" dirty="0">
                        <a:solidFill>
                          <a:srgbClr val="000000"/>
                        </a:solidFill>
                        <a:effectLst/>
                        <a:latin typeface="+mn-lt"/>
                      </a:endParaRPr>
                    </a:p>
                  </a:txBody>
                  <a:tcPr marL="0" marR="0" marT="0" marB="0"/>
                </a:tc>
                <a:tc>
                  <a:txBody>
                    <a:bodyPr/>
                    <a:lstStyle/>
                    <a:p>
                      <a:pPr algn="ctr" fontAlgn="ctr"/>
                      <a:r>
                        <a:rPr lang="en-US" sz="1400" u="none" strike="noStrike" dirty="0">
                          <a:effectLst/>
                          <a:latin typeface="+mn-lt"/>
                        </a:rPr>
                        <a:t>6/30/2023</a:t>
                      </a:r>
                      <a:endParaRPr lang="en-US" sz="1400" b="0" i="0" u="none" strike="noStrike" dirty="0">
                        <a:solidFill>
                          <a:srgbClr val="000000"/>
                        </a:solidFill>
                        <a:effectLst/>
                        <a:latin typeface="+mn-lt"/>
                      </a:endParaRPr>
                    </a:p>
                  </a:txBody>
                  <a:tcPr marL="0" marR="0" marT="0" marB="0" anchor="ctr"/>
                </a:tc>
                <a:tc>
                  <a:txBody>
                    <a:bodyPr/>
                    <a:lstStyle/>
                    <a:p>
                      <a:pPr algn="l" fontAlgn="t"/>
                      <a:r>
                        <a:rPr lang="en-US" sz="1400" u="none" strike="noStrike" dirty="0">
                          <a:effectLst/>
                          <a:latin typeface="+mn-lt"/>
                        </a:rPr>
                        <a:t>Schedule City Council review/consideration of updated General Fund reserve policy in March 2023 for implementation in the Fiscal Year (FY) 2023-2024 Budget, for adoption by June 2023.</a:t>
                      </a:r>
                      <a:endParaRPr lang="en-US" sz="1400" b="0" i="0" u="none" strike="noStrike" dirty="0">
                        <a:solidFill>
                          <a:srgbClr val="000000"/>
                        </a:solidFill>
                        <a:effectLst/>
                        <a:latin typeface="+mn-lt"/>
                      </a:endParaRPr>
                    </a:p>
                  </a:txBody>
                  <a:tcPr marL="0" marR="0" marT="0" marB="0"/>
                </a:tc>
                <a:tc>
                  <a:txBody>
                    <a:bodyPr/>
                    <a:lstStyle/>
                    <a:p>
                      <a:pPr algn="l" fontAlgn="t"/>
                      <a:r>
                        <a:rPr lang="en-US" sz="1400" u="none" strike="noStrike" dirty="0">
                          <a:effectLst/>
                          <a:latin typeface="+mn-lt"/>
                        </a:rPr>
                        <a:t>Completed per June 2023 Supplemental Update. </a:t>
                      </a:r>
                    </a:p>
                    <a:p>
                      <a:pPr algn="l" fontAlgn="t"/>
                      <a:r>
                        <a:rPr lang="en-US" sz="1400" b="0" i="0" u="sng" strike="noStrike" dirty="0">
                          <a:solidFill>
                            <a:srgbClr val="000000"/>
                          </a:solidFill>
                          <a:effectLst/>
                          <a:latin typeface="+mn-lt"/>
                        </a:rPr>
                        <a:t>“Staff presented GFOA best practices to the City Council on May 2, 2023, with the first draft budget for FY23-24. Based on the GFOA best practices, on June 27, 2023, the City Council adopted a revised Cash Reserve Policy (see Attached, Cash Reserve Policy)”</a:t>
                      </a:r>
                    </a:p>
                  </a:txBody>
                  <a:tcPr marL="0" marR="0" marT="0" marB="0"/>
                </a:tc>
                <a:extLst>
                  <a:ext uri="{0D108BD9-81ED-4DB2-BD59-A6C34878D82A}">
                    <a16:rowId xmlns:a16="http://schemas.microsoft.com/office/drawing/2014/main" val="1881645990"/>
                  </a:ext>
                </a:extLst>
              </a:tr>
              <a:tr h="1495090">
                <a:tc>
                  <a:txBody>
                    <a:bodyPr/>
                    <a:lstStyle/>
                    <a:p>
                      <a:pPr algn="ctr" fontAlgn="ctr"/>
                      <a:r>
                        <a:rPr lang="en-US" sz="1400" u="none" strike="noStrike" dirty="0">
                          <a:effectLst/>
                          <a:latin typeface="+mn-lt"/>
                        </a:rPr>
                        <a:t>2</a:t>
                      </a:r>
                      <a:endParaRPr lang="en-US" sz="1400" b="0" i="0" u="none" strike="noStrike" dirty="0">
                        <a:solidFill>
                          <a:srgbClr val="000000"/>
                        </a:solidFill>
                        <a:effectLst/>
                        <a:latin typeface="+mn-lt"/>
                      </a:endParaRPr>
                    </a:p>
                  </a:txBody>
                  <a:tcPr marL="0" marR="0" marT="0" marB="0" anchor="ctr"/>
                </a:tc>
                <a:tc>
                  <a:txBody>
                    <a:bodyPr/>
                    <a:lstStyle/>
                    <a:p>
                      <a:pPr algn="just" fontAlgn="t"/>
                      <a:r>
                        <a:rPr lang="en-US" sz="1400" u="none" strike="noStrike" dirty="0">
                          <a:effectLst/>
                          <a:latin typeface="+mn-lt"/>
                        </a:rPr>
                        <a:t>To decrease the risk that Richmond will deplete its reserves, city staff should, by June 2023, present to the city council a list of proposed budget actions that would help ensure balanced budgets and eliminate projected deficits. </a:t>
                      </a:r>
                      <a:endParaRPr lang="en-US" sz="1400" b="0" i="0" u="none" strike="noStrike" dirty="0">
                        <a:solidFill>
                          <a:srgbClr val="000000"/>
                        </a:solidFill>
                        <a:effectLst/>
                        <a:latin typeface="+mn-lt"/>
                      </a:endParaRPr>
                    </a:p>
                  </a:txBody>
                  <a:tcPr marL="0" marR="0" marT="0" marB="0"/>
                </a:tc>
                <a:tc>
                  <a:txBody>
                    <a:bodyPr/>
                    <a:lstStyle/>
                    <a:p>
                      <a:pPr algn="ctr" fontAlgn="ctr"/>
                      <a:r>
                        <a:rPr lang="en-US" sz="1400" u="none" strike="noStrike" dirty="0">
                          <a:effectLst/>
                          <a:latin typeface="+mn-lt"/>
                        </a:rPr>
                        <a:t>6/30/2023</a:t>
                      </a:r>
                      <a:endParaRPr lang="en-US" sz="1400" b="0" i="0" u="none" strike="noStrike" dirty="0">
                        <a:solidFill>
                          <a:srgbClr val="000000"/>
                        </a:solidFill>
                        <a:effectLst/>
                        <a:latin typeface="+mn-lt"/>
                      </a:endParaRPr>
                    </a:p>
                  </a:txBody>
                  <a:tcPr marL="0" marR="0" marT="0" marB="0" anchor="ctr"/>
                </a:tc>
                <a:tc>
                  <a:txBody>
                    <a:bodyPr/>
                    <a:lstStyle/>
                    <a:p>
                      <a:pPr algn="l" fontAlgn="t"/>
                      <a:r>
                        <a:rPr lang="en-US" sz="1400" u="none" strike="noStrike" dirty="0">
                          <a:effectLst/>
                          <a:latin typeface="+mn-lt"/>
                        </a:rPr>
                        <a:t>Present contingent, long-term budget balancing options with the FY 2023-2024 proposed budget, by June 2023.</a:t>
                      </a:r>
                      <a:endParaRPr lang="en-US" sz="1400" b="0" i="0" u="none" strike="noStrike" dirty="0">
                        <a:solidFill>
                          <a:srgbClr val="000000"/>
                        </a:solidFill>
                        <a:effectLst/>
                        <a:latin typeface="+mn-lt"/>
                      </a:endParaRPr>
                    </a:p>
                  </a:txBody>
                  <a:tcPr marL="0" marR="0" marT="0" marB="0"/>
                </a:tc>
                <a:tc>
                  <a:txBody>
                    <a:bodyPr/>
                    <a:lstStyle/>
                    <a:p>
                      <a:pPr algn="l" fontAlgn="t"/>
                      <a:r>
                        <a:rPr lang="en-US" sz="1400" u="none" strike="noStrike" dirty="0">
                          <a:effectLst/>
                          <a:latin typeface="+mn-lt"/>
                        </a:rPr>
                        <a:t>Completed per June 2023 Supplemental Update. </a:t>
                      </a:r>
                    </a:p>
                    <a:p>
                      <a:pPr algn="l" fontAlgn="t"/>
                      <a:r>
                        <a:rPr lang="en-US" sz="1400" u="sng" strike="noStrike" dirty="0">
                          <a:effectLst/>
                          <a:latin typeface="+mn-lt"/>
                        </a:rPr>
                        <a:t>“City Council adopted FY2024-25 budget on June 24, 2024.</a:t>
                      </a:r>
                      <a:r>
                        <a:rPr lang="en-US" sz="1400" b="0" i="0" u="sng" strike="noStrike" dirty="0">
                          <a:solidFill>
                            <a:schemeClr val="dk1"/>
                          </a:solidFill>
                          <a:effectLst/>
                          <a:latin typeface="+mn-lt"/>
                        </a:rPr>
                        <a:t> </a:t>
                      </a:r>
                      <a:r>
                        <a:rPr lang="en-US" sz="1400" b="0" i="0" u="sng" strike="noStrike" dirty="0">
                          <a:solidFill>
                            <a:srgbClr val="000000"/>
                          </a:solidFill>
                          <a:effectLst/>
                          <a:latin typeface="+mn-lt"/>
                        </a:rPr>
                        <a:t>The City Council adopted a balanced budget for Fiscal Year 2023-2024 on June 20, 2023.”</a:t>
                      </a:r>
                    </a:p>
                  </a:txBody>
                  <a:tcPr marL="0" marR="0" marT="0" marB="0"/>
                </a:tc>
                <a:extLst>
                  <a:ext uri="{0D108BD9-81ED-4DB2-BD59-A6C34878D82A}">
                    <a16:rowId xmlns:a16="http://schemas.microsoft.com/office/drawing/2014/main" val="2019946473"/>
                  </a:ext>
                </a:extLst>
              </a:tr>
              <a:tr h="1797290">
                <a:tc>
                  <a:txBody>
                    <a:bodyPr/>
                    <a:lstStyle/>
                    <a:p>
                      <a:pPr algn="ctr" fontAlgn="ctr"/>
                      <a:r>
                        <a:rPr lang="en-US" sz="1400" u="none" strike="noStrike" dirty="0">
                          <a:effectLst/>
                          <a:latin typeface="+mn-lt"/>
                        </a:rPr>
                        <a:t>3</a:t>
                      </a:r>
                      <a:endParaRPr lang="en-US" sz="1400" b="0" i="0" u="none" strike="noStrike" dirty="0">
                        <a:solidFill>
                          <a:srgbClr val="000000"/>
                        </a:solidFill>
                        <a:effectLst/>
                        <a:latin typeface="+mn-lt"/>
                      </a:endParaRPr>
                    </a:p>
                  </a:txBody>
                  <a:tcPr marL="0" marR="0" marT="0" marB="0" anchor="ctr"/>
                </a:tc>
                <a:tc>
                  <a:txBody>
                    <a:bodyPr/>
                    <a:lstStyle/>
                    <a:p>
                      <a:pPr algn="l" fontAlgn="t"/>
                      <a:r>
                        <a:rPr lang="en-US" sz="1400" u="none" strike="noStrike" dirty="0">
                          <a:effectLst/>
                          <a:latin typeface="+mn-lt"/>
                        </a:rPr>
                        <a:t>Richmond should include multiple scenarios in its financial projections, including scenarios with potential additional risks, such as economic downturns or recessions, and how the city would continue to fund its operations under those circumstances.</a:t>
                      </a:r>
                      <a:endParaRPr lang="en-US" sz="1400" b="0" i="0" u="none" strike="noStrike" dirty="0">
                        <a:solidFill>
                          <a:srgbClr val="000000"/>
                        </a:solidFill>
                        <a:effectLst/>
                        <a:latin typeface="+mn-lt"/>
                      </a:endParaRPr>
                    </a:p>
                  </a:txBody>
                  <a:tcPr marL="0" marR="0" marT="0" marB="0"/>
                </a:tc>
                <a:tc>
                  <a:txBody>
                    <a:bodyPr/>
                    <a:lstStyle/>
                    <a:p>
                      <a:pPr algn="ctr" fontAlgn="ctr"/>
                      <a:r>
                        <a:rPr lang="en-US" sz="1400" u="none" strike="noStrike" dirty="0">
                          <a:effectLst/>
                          <a:latin typeface="+mn-lt"/>
                        </a:rPr>
                        <a:t>On Going</a:t>
                      </a:r>
                      <a:endParaRPr lang="en-US" sz="1400" b="0" i="0" u="none" strike="noStrike" dirty="0">
                        <a:solidFill>
                          <a:srgbClr val="000000"/>
                        </a:solidFill>
                        <a:effectLst/>
                        <a:latin typeface="+mn-lt"/>
                      </a:endParaRPr>
                    </a:p>
                  </a:txBody>
                  <a:tcPr marL="0" marR="0" marT="0" marB="0" anchor="ctr"/>
                </a:tc>
                <a:tc>
                  <a:txBody>
                    <a:bodyPr/>
                    <a:lstStyle/>
                    <a:p>
                      <a:pPr algn="l" fontAlgn="t"/>
                      <a:r>
                        <a:rPr lang="en-US" sz="1400" u="none" strike="noStrike" dirty="0">
                          <a:effectLst/>
                          <a:latin typeface="+mn-lt"/>
                        </a:rPr>
                        <a:t>Present expanded 5-year financial projection with the  FY 2023-2024 Proposed Budget, by June 2023.</a:t>
                      </a:r>
                      <a:endParaRPr lang="en-US" sz="1400" b="0" i="0" u="none" strike="noStrike" dirty="0">
                        <a:solidFill>
                          <a:srgbClr val="000000"/>
                        </a:solidFill>
                        <a:effectLst/>
                        <a:latin typeface="+mn-lt"/>
                      </a:endParaRPr>
                    </a:p>
                  </a:txBody>
                  <a:tcPr marL="0" marR="0" marT="0" marB="0"/>
                </a:tc>
                <a:tc>
                  <a:txBody>
                    <a:bodyPr/>
                    <a:lstStyle/>
                    <a:p>
                      <a:pPr algn="l" fontAlgn="t"/>
                      <a:r>
                        <a:rPr lang="en-US" sz="1400" u="none" strike="noStrike" dirty="0">
                          <a:effectLst/>
                          <a:latin typeface="+mn-lt"/>
                        </a:rPr>
                        <a:t>Completed per June 2023 and June 2024 Supplemental Updates.</a:t>
                      </a:r>
                    </a:p>
                    <a:p>
                      <a:pPr algn="l" fontAlgn="t"/>
                      <a:r>
                        <a:rPr lang="en-US" sz="1400" b="0" i="0" u="sng" strike="noStrike" dirty="0">
                          <a:solidFill>
                            <a:srgbClr val="000000"/>
                          </a:solidFill>
                          <a:effectLst/>
                          <a:latin typeface="+mn-lt"/>
                        </a:rPr>
                        <a:t>“The City staff presented a multiple scenarios forecast to the City Council on June 6, 2023. “</a:t>
                      </a:r>
                    </a:p>
                  </a:txBody>
                  <a:tcPr marL="0" marR="0" marT="0" marB="0"/>
                </a:tc>
                <a:extLst>
                  <a:ext uri="{0D108BD9-81ED-4DB2-BD59-A6C34878D82A}">
                    <a16:rowId xmlns:a16="http://schemas.microsoft.com/office/drawing/2014/main" val="2594729419"/>
                  </a:ext>
                </a:extLst>
              </a:tr>
            </a:tbl>
          </a:graphicData>
        </a:graphic>
      </p:graphicFrame>
    </p:spTree>
    <p:extLst>
      <p:ext uri="{BB962C8B-B14F-4D97-AF65-F5344CB8AC3E}">
        <p14:creationId xmlns:p14="http://schemas.microsoft.com/office/powerpoint/2010/main" val="307527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2F1"/>
        </a:solidFill>
        <a:effectLst/>
      </p:bgPr>
    </p:bg>
    <p:spTree>
      <p:nvGrpSpPr>
        <p:cNvPr id="1" name="">
          <a:extLst>
            <a:ext uri="{FF2B5EF4-FFF2-40B4-BE49-F238E27FC236}">
              <a16:creationId xmlns:a16="http://schemas.microsoft.com/office/drawing/2014/main" id="{C6A7B499-AFB9-A0BB-5369-9F3B6C6DB3A5}"/>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1EFADE5D-9E43-D5B9-6863-D2D4DAD32904}"/>
              </a:ext>
            </a:extLst>
          </p:cNvPr>
          <p:cNvSpPr txBox="1"/>
          <p:nvPr/>
        </p:nvSpPr>
        <p:spPr>
          <a:xfrm>
            <a:off x="895739" y="384198"/>
            <a:ext cx="11719249" cy="665567"/>
          </a:xfrm>
          <a:prstGeom prst="rect">
            <a:avLst/>
          </a:prstGeom>
        </p:spPr>
        <p:txBody>
          <a:bodyPr wrap="square" lIns="0" tIns="0" rIns="0" bIns="0" rtlCol="0" anchor="t">
            <a:spAutoFit/>
          </a:bodyPr>
          <a:lstStyle/>
          <a:p>
            <a:pPr algn="ctr">
              <a:lnSpc>
                <a:spcPts val="5370"/>
              </a:lnSpc>
              <a:spcBef>
                <a:spcPct val="0"/>
              </a:spcBef>
            </a:pPr>
            <a:r>
              <a:rPr lang="en-US" sz="3800" dirty="0">
                <a:solidFill>
                  <a:srgbClr val="433833"/>
                </a:solidFill>
                <a:latin typeface="Calibri" panose="020F0502020204030204" pitchFamily="34" charset="0"/>
              </a:rPr>
              <a:t>State Audit Recommendations (Continued)</a:t>
            </a:r>
          </a:p>
        </p:txBody>
      </p:sp>
      <p:sp>
        <p:nvSpPr>
          <p:cNvPr id="34" name="TextBox 10">
            <a:extLst>
              <a:ext uri="{FF2B5EF4-FFF2-40B4-BE49-F238E27FC236}">
                <a16:creationId xmlns:a16="http://schemas.microsoft.com/office/drawing/2014/main" id="{AD47451C-1033-0D8E-91B1-E1084060F223}"/>
              </a:ext>
            </a:extLst>
          </p:cNvPr>
          <p:cNvSpPr txBox="1"/>
          <p:nvPr/>
        </p:nvSpPr>
        <p:spPr>
          <a:xfrm>
            <a:off x="6652650" y="4840853"/>
            <a:ext cx="293809" cy="248722"/>
          </a:xfrm>
          <a:prstGeom prst="rect">
            <a:avLst/>
          </a:prstGeom>
        </p:spPr>
        <p:txBody>
          <a:bodyPr lIns="0" tIns="0" rIns="0" bIns="0" rtlCol="0" anchor="t">
            <a:spAutoFit/>
          </a:bodyPr>
          <a:lstStyle/>
          <a:p>
            <a:pPr algn="ctr">
              <a:lnSpc>
                <a:spcPts val="1875"/>
              </a:lnSpc>
              <a:spcBef>
                <a:spcPct val="0"/>
              </a:spcBef>
            </a:pPr>
            <a:r>
              <a:rPr lang="en-US" dirty="0">
                <a:solidFill>
                  <a:srgbClr val="F6F2F1"/>
                </a:solidFill>
                <a:latin typeface="DM Sans Bold"/>
              </a:rPr>
              <a:t>0</a:t>
            </a:r>
          </a:p>
        </p:txBody>
      </p:sp>
      <p:sp>
        <p:nvSpPr>
          <p:cNvPr id="39" name="TextBox 10">
            <a:extLst>
              <a:ext uri="{FF2B5EF4-FFF2-40B4-BE49-F238E27FC236}">
                <a16:creationId xmlns:a16="http://schemas.microsoft.com/office/drawing/2014/main" id="{B49EB2C1-836F-E481-A02C-13E01E3D6E27}"/>
              </a:ext>
            </a:extLst>
          </p:cNvPr>
          <p:cNvSpPr txBox="1"/>
          <p:nvPr/>
        </p:nvSpPr>
        <p:spPr>
          <a:xfrm flipH="1">
            <a:off x="6575109" y="6158001"/>
            <a:ext cx="448891" cy="248722"/>
          </a:xfrm>
          <a:prstGeom prst="rect">
            <a:avLst/>
          </a:prstGeom>
        </p:spPr>
        <p:txBody>
          <a:bodyPr wrap="square" lIns="0" tIns="0" rIns="0" bIns="0" rtlCol="0" anchor="t">
            <a:spAutoFit/>
          </a:bodyPr>
          <a:lstStyle/>
          <a:p>
            <a:pPr algn="ctr">
              <a:lnSpc>
                <a:spcPts val="1875"/>
              </a:lnSpc>
              <a:spcBef>
                <a:spcPct val="0"/>
              </a:spcBef>
            </a:pPr>
            <a:r>
              <a:rPr lang="en-US" dirty="0">
                <a:solidFill>
                  <a:srgbClr val="F6F2F1"/>
                </a:solidFill>
                <a:latin typeface="DM Sans Bold"/>
              </a:rPr>
              <a:t>3</a:t>
            </a:r>
          </a:p>
        </p:txBody>
      </p:sp>
      <p:sp>
        <p:nvSpPr>
          <p:cNvPr id="3" name="Slide Number Placeholder 2">
            <a:extLst>
              <a:ext uri="{FF2B5EF4-FFF2-40B4-BE49-F238E27FC236}">
                <a16:creationId xmlns:a16="http://schemas.microsoft.com/office/drawing/2014/main" id="{DC5DB00E-F8F8-4D30-2B23-91C38354B7A9}"/>
              </a:ext>
            </a:extLst>
          </p:cNvPr>
          <p:cNvSpPr>
            <a:spLocks noGrp="1"/>
          </p:cNvSpPr>
          <p:nvPr>
            <p:ph type="sldNum" sz="quarter" idx="12"/>
          </p:nvPr>
        </p:nvSpPr>
        <p:spPr>
          <a:xfrm>
            <a:off x="10782300" y="6748439"/>
            <a:ext cx="2133600" cy="365125"/>
          </a:xfrm>
        </p:spPr>
        <p:txBody>
          <a:bodyPr/>
          <a:lstStyle/>
          <a:p>
            <a:fld id="{B6F15528-21DE-4FAA-801E-634DDDAF4B2B}" type="slidenum">
              <a:rPr lang="en-US" sz="2000" smtClean="0"/>
              <a:pPr/>
              <a:t>4</a:t>
            </a:fld>
            <a:endParaRPr lang="en-US" sz="2000" dirty="0"/>
          </a:p>
        </p:txBody>
      </p:sp>
      <p:graphicFrame>
        <p:nvGraphicFramePr>
          <p:cNvPr id="7" name="Table 6">
            <a:extLst>
              <a:ext uri="{FF2B5EF4-FFF2-40B4-BE49-F238E27FC236}">
                <a16:creationId xmlns:a16="http://schemas.microsoft.com/office/drawing/2014/main" id="{8BC7D429-4326-3DB4-8199-88A23433FDCE}"/>
              </a:ext>
            </a:extLst>
          </p:cNvPr>
          <p:cNvGraphicFramePr>
            <a:graphicFrameLocks noGrp="1"/>
          </p:cNvGraphicFramePr>
          <p:nvPr>
            <p:extLst>
              <p:ext uri="{D42A27DB-BD31-4B8C-83A1-F6EECF244321}">
                <p14:modId xmlns:p14="http://schemas.microsoft.com/office/powerpoint/2010/main" val="2215375218"/>
              </p:ext>
            </p:extLst>
          </p:nvPr>
        </p:nvGraphicFramePr>
        <p:xfrm>
          <a:off x="139700" y="1104899"/>
          <a:ext cx="12776200" cy="5387306"/>
        </p:xfrm>
        <a:graphic>
          <a:graphicData uri="http://schemas.openxmlformats.org/drawingml/2006/table">
            <a:tbl>
              <a:tblPr firstRow="1" bandRow="1">
                <a:tableStyleId>{5C22544A-7EE6-4342-B048-85BDC9FD1C3A}</a:tableStyleId>
              </a:tblPr>
              <a:tblGrid>
                <a:gridCol w="654050">
                  <a:extLst>
                    <a:ext uri="{9D8B030D-6E8A-4147-A177-3AD203B41FA5}">
                      <a16:colId xmlns:a16="http://schemas.microsoft.com/office/drawing/2014/main" val="444610441"/>
                    </a:ext>
                  </a:extLst>
                </a:gridCol>
                <a:gridCol w="4121150">
                  <a:extLst>
                    <a:ext uri="{9D8B030D-6E8A-4147-A177-3AD203B41FA5}">
                      <a16:colId xmlns:a16="http://schemas.microsoft.com/office/drawing/2014/main" val="957632365"/>
                    </a:ext>
                  </a:extLst>
                </a:gridCol>
                <a:gridCol w="781050">
                  <a:extLst>
                    <a:ext uri="{9D8B030D-6E8A-4147-A177-3AD203B41FA5}">
                      <a16:colId xmlns:a16="http://schemas.microsoft.com/office/drawing/2014/main" val="987445626"/>
                    </a:ext>
                  </a:extLst>
                </a:gridCol>
                <a:gridCol w="3096920">
                  <a:extLst>
                    <a:ext uri="{9D8B030D-6E8A-4147-A177-3AD203B41FA5}">
                      <a16:colId xmlns:a16="http://schemas.microsoft.com/office/drawing/2014/main" val="2585276821"/>
                    </a:ext>
                  </a:extLst>
                </a:gridCol>
                <a:gridCol w="4123030">
                  <a:extLst>
                    <a:ext uri="{9D8B030D-6E8A-4147-A177-3AD203B41FA5}">
                      <a16:colId xmlns:a16="http://schemas.microsoft.com/office/drawing/2014/main" val="1621711969"/>
                    </a:ext>
                  </a:extLst>
                </a:gridCol>
              </a:tblGrid>
              <a:tr h="644641">
                <a:tc>
                  <a:txBody>
                    <a:bodyPr/>
                    <a:lstStyle/>
                    <a:p>
                      <a:pPr algn="ctr" fontAlgn="ctr"/>
                      <a:r>
                        <a:rPr lang="en-US" sz="1400" u="none" strike="noStrike" dirty="0">
                          <a:effectLst/>
                        </a:rPr>
                        <a:t>Number</a:t>
                      </a:r>
                      <a:endParaRPr lang="en-US"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Description</a:t>
                      </a:r>
                      <a:endParaRPr lang="en-US"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Time Frame</a:t>
                      </a:r>
                      <a:endParaRPr lang="en-US"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Corrective Action Plan</a:t>
                      </a:r>
                      <a:endParaRPr lang="en-US"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November 2024 Update/Status</a:t>
                      </a:r>
                      <a:endParaRPr lang="en-US" sz="1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66004310"/>
                  </a:ext>
                </a:extLst>
              </a:tr>
              <a:tr h="2593860">
                <a:tc>
                  <a:txBody>
                    <a:bodyPr/>
                    <a:lstStyle/>
                    <a:p>
                      <a:pPr algn="ctr" fontAlgn="ctr"/>
                      <a:r>
                        <a:rPr lang="en-US" sz="1400" u="none" strike="noStrike" dirty="0">
                          <a:effectLst/>
                        </a:rPr>
                        <a:t>4</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just" fontAlgn="t"/>
                      <a:r>
                        <a:rPr lang="en-US" sz="1400" u="none" strike="noStrike" dirty="0">
                          <a:effectLst/>
                        </a:rPr>
                        <a:t>To ensure that Richmond is able to fund its retirement-related costs, city staff should, by June 2023, propose to the city council a specific policy regarding funding of its pension trust fund for this purpose. Staff should report to the city council on estimated long-term savings from increasing its direct payments to Cal PERS compared to investing the same amounts in its pension trust fund. Staff members should use this information to inform their recommendations related to funding targets for the pension trust fund and should consider recommending that the council increase the city's payments directly to CalPERS.</a:t>
                      </a:r>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ctr"/>
                      <a:r>
                        <a:rPr lang="en-US" sz="1400" u="none" strike="noStrike" dirty="0">
                          <a:effectLst/>
                        </a:rPr>
                        <a:t>6/30/2023</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t"/>
                      <a:r>
                        <a:rPr lang="en-US" sz="1400" u="none" strike="noStrike" dirty="0">
                          <a:effectLst/>
                        </a:rPr>
                        <a:t>Schedule City Council review/consideration of updated Pension funding policy in March 2023 for implementation in the FY 2023-2024 Budget, for adoption by June 2023.</a:t>
                      </a:r>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US" sz="1400" u="none" strike="noStrike" dirty="0">
                          <a:effectLst/>
                        </a:rPr>
                        <a:t>Completed per June 2023 Supplemental Update. </a:t>
                      </a:r>
                    </a:p>
                    <a:p>
                      <a:pPr algn="l" fontAlgn="t"/>
                      <a:r>
                        <a:rPr lang="en-US" sz="1400" b="0" i="0" u="sng" strike="noStrike" dirty="0">
                          <a:solidFill>
                            <a:srgbClr val="000000"/>
                          </a:solidFill>
                          <a:effectLst/>
                          <a:latin typeface="Calibri" panose="020F0502020204030204" pitchFamily="34" charset="0"/>
                        </a:rPr>
                        <a:t>“GovInvest presented a Pension Funding PowerPoint presentation at the May 16, 2023, City Council meeting and NHA Advisors presented a PowerPoint presentation on CalPERS Unfunded Accrued Liability Cost Management Strategies at the June 6, 2023, City Council meeting. Based on these presentations the City Council adopted a new Pension Funding Policy.”</a:t>
                      </a:r>
                    </a:p>
                  </a:txBody>
                  <a:tcPr marL="0" marR="0" marT="0" marB="0"/>
                </a:tc>
                <a:extLst>
                  <a:ext uri="{0D108BD9-81ED-4DB2-BD59-A6C34878D82A}">
                    <a16:rowId xmlns:a16="http://schemas.microsoft.com/office/drawing/2014/main" val="1503785280"/>
                  </a:ext>
                </a:extLst>
              </a:tr>
              <a:tr h="2148805">
                <a:tc>
                  <a:txBody>
                    <a:bodyPr/>
                    <a:lstStyle/>
                    <a:p>
                      <a:pPr algn="ctr" fontAlgn="ctr"/>
                      <a:r>
                        <a:rPr lang="en-US" sz="1400" u="none" strike="noStrike" dirty="0">
                          <a:effectLst/>
                        </a:rPr>
                        <a:t>5</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just" fontAlgn="t"/>
                      <a:r>
                        <a:rPr lang="en-US" sz="1400" u="none" strike="noStrike" dirty="0">
                          <a:effectLst/>
                        </a:rPr>
                        <a:t>To improve the city's ability to pay other post-employment benefits, Richmond should, by June 2023 and annually thereafter, implement a policy identifying funds, such as surpluses or one-time revenues that should be contributed to the OPEB trust fund. Staff should conduct an annual analysis to determine whether any funds available to the city are applicable under the city's policy and should present a proposal to the city council to apply those funds to the trust fund.</a:t>
                      </a:r>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ctr"/>
                      <a:r>
                        <a:rPr lang="en-US" sz="1400" u="none" strike="noStrike" dirty="0">
                          <a:effectLst/>
                        </a:rPr>
                        <a:t>6/30/2023</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t"/>
                      <a:r>
                        <a:rPr lang="en-US" sz="1400" u="none" strike="noStrike" dirty="0">
                          <a:effectLst/>
                        </a:rPr>
                        <a:t>Schedule City Council review/consideration of updated OPEB funding policy in March 2023 for implementation in the FY 2023-2024 Budget, for adoption by June 2023.</a:t>
                      </a:r>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US" sz="1400" u="none" strike="noStrike" dirty="0">
                          <a:effectLst/>
                        </a:rPr>
                        <a:t>Completed per June 2023 Supplemental Update.</a:t>
                      </a:r>
                    </a:p>
                    <a:p>
                      <a:pPr algn="l" fontAlgn="t"/>
                      <a:r>
                        <a:rPr lang="en-US" sz="1400" b="0" i="0" u="sng" strike="noStrike" dirty="0">
                          <a:solidFill>
                            <a:srgbClr val="000000"/>
                          </a:solidFill>
                          <a:effectLst/>
                          <a:latin typeface="Calibri" panose="020F0502020204030204" pitchFamily="34" charset="0"/>
                        </a:rPr>
                        <a:t>On June 27, 2023, City Council adopted a revised OPEB Funding policy.</a:t>
                      </a:r>
                    </a:p>
                  </a:txBody>
                  <a:tcPr marL="0" marR="0" marT="0" marB="0"/>
                </a:tc>
                <a:extLst>
                  <a:ext uri="{0D108BD9-81ED-4DB2-BD59-A6C34878D82A}">
                    <a16:rowId xmlns:a16="http://schemas.microsoft.com/office/drawing/2014/main" val="950873459"/>
                  </a:ext>
                </a:extLst>
              </a:tr>
            </a:tbl>
          </a:graphicData>
        </a:graphic>
      </p:graphicFrame>
    </p:spTree>
    <p:extLst>
      <p:ext uri="{BB962C8B-B14F-4D97-AF65-F5344CB8AC3E}">
        <p14:creationId xmlns:p14="http://schemas.microsoft.com/office/powerpoint/2010/main" val="3788971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2F1"/>
        </a:solidFill>
        <a:effectLst/>
      </p:bgPr>
    </p:bg>
    <p:spTree>
      <p:nvGrpSpPr>
        <p:cNvPr id="1" name="">
          <a:extLst>
            <a:ext uri="{FF2B5EF4-FFF2-40B4-BE49-F238E27FC236}">
              <a16:creationId xmlns:a16="http://schemas.microsoft.com/office/drawing/2014/main" id="{18CE81CA-5477-C7FA-F95F-69F65FD59075}"/>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E04DF3E5-EA78-5702-CD7D-A5D3CA08206E}"/>
              </a:ext>
            </a:extLst>
          </p:cNvPr>
          <p:cNvSpPr txBox="1"/>
          <p:nvPr/>
        </p:nvSpPr>
        <p:spPr>
          <a:xfrm>
            <a:off x="895739" y="384198"/>
            <a:ext cx="11719249" cy="665567"/>
          </a:xfrm>
          <a:prstGeom prst="rect">
            <a:avLst/>
          </a:prstGeom>
        </p:spPr>
        <p:txBody>
          <a:bodyPr wrap="square" lIns="0" tIns="0" rIns="0" bIns="0" rtlCol="0" anchor="t">
            <a:spAutoFit/>
          </a:bodyPr>
          <a:lstStyle/>
          <a:p>
            <a:pPr algn="ctr">
              <a:lnSpc>
                <a:spcPts val="5370"/>
              </a:lnSpc>
              <a:spcBef>
                <a:spcPct val="0"/>
              </a:spcBef>
            </a:pPr>
            <a:r>
              <a:rPr lang="en-US" sz="3800" dirty="0">
                <a:solidFill>
                  <a:srgbClr val="433833"/>
                </a:solidFill>
                <a:latin typeface="Calibri" panose="020F0502020204030204" pitchFamily="34" charset="0"/>
              </a:rPr>
              <a:t>State Audit Recommendations (Continued)</a:t>
            </a:r>
          </a:p>
        </p:txBody>
      </p:sp>
      <p:sp>
        <p:nvSpPr>
          <p:cNvPr id="34" name="TextBox 10">
            <a:extLst>
              <a:ext uri="{FF2B5EF4-FFF2-40B4-BE49-F238E27FC236}">
                <a16:creationId xmlns:a16="http://schemas.microsoft.com/office/drawing/2014/main" id="{21B5727F-79DF-BCB2-8D81-F9F77A5A577D}"/>
              </a:ext>
            </a:extLst>
          </p:cNvPr>
          <p:cNvSpPr txBox="1"/>
          <p:nvPr/>
        </p:nvSpPr>
        <p:spPr>
          <a:xfrm>
            <a:off x="6652650" y="4840853"/>
            <a:ext cx="293809" cy="248722"/>
          </a:xfrm>
          <a:prstGeom prst="rect">
            <a:avLst/>
          </a:prstGeom>
        </p:spPr>
        <p:txBody>
          <a:bodyPr lIns="0" tIns="0" rIns="0" bIns="0" rtlCol="0" anchor="t">
            <a:spAutoFit/>
          </a:bodyPr>
          <a:lstStyle/>
          <a:p>
            <a:pPr algn="ctr">
              <a:lnSpc>
                <a:spcPts val="1875"/>
              </a:lnSpc>
              <a:spcBef>
                <a:spcPct val="0"/>
              </a:spcBef>
            </a:pPr>
            <a:r>
              <a:rPr lang="en-US" dirty="0">
                <a:solidFill>
                  <a:srgbClr val="F6F2F1"/>
                </a:solidFill>
                <a:latin typeface="DM Sans Bold"/>
              </a:rPr>
              <a:t>0</a:t>
            </a:r>
          </a:p>
        </p:txBody>
      </p:sp>
      <p:sp>
        <p:nvSpPr>
          <p:cNvPr id="39" name="TextBox 10">
            <a:extLst>
              <a:ext uri="{FF2B5EF4-FFF2-40B4-BE49-F238E27FC236}">
                <a16:creationId xmlns:a16="http://schemas.microsoft.com/office/drawing/2014/main" id="{8CF31A35-67C6-288B-DEC5-CA5244247CE4}"/>
              </a:ext>
            </a:extLst>
          </p:cNvPr>
          <p:cNvSpPr txBox="1"/>
          <p:nvPr/>
        </p:nvSpPr>
        <p:spPr>
          <a:xfrm flipH="1">
            <a:off x="6575109" y="6158001"/>
            <a:ext cx="448891" cy="248722"/>
          </a:xfrm>
          <a:prstGeom prst="rect">
            <a:avLst/>
          </a:prstGeom>
        </p:spPr>
        <p:txBody>
          <a:bodyPr wrap="square" lIns="0" tIns="0" rIns="0" bIns="0" rtlCol="0" anchor="t">
            <a:spAutoFit/>
          </a:bodyPr>
          <a:lstStyle/>
          <a:p>
            <a:pPr algn="ctr">
              <a:lnSpc>
                <a:spcPts val="1875"/>
              </a:lnSpc>
              <a:spcBef>
                <a:spcPct val="0"/>
              </a:spcBef>
            </a:pPr>
            <a:r>
              <a:rPr lang="en-US" dirty="0">
                <a:solidFill>
                  <a:srgbClr val="F6F2F1"/>
                </a:solidFill>
                <a:latin typeface="DM Sans Bold"/>
              </a:rPr>
              <a:t>3</a:t>
            </a:r>
          </a:p>
        </p:txBody>
      </p:sp>
      <p:sp>
        <p:nvSpPr>
          <p:cNvPr id="3" name="Slide Number Placeholder 2">
            <a:extLst>
              <a:ext uri="{FF2B5EF4-FFF2-40B4-BE49-F238E27FC236}">
                <a16:creationId xmlns:a16="http://schemas.microsoft.com/office/drawing/2014/main" id="{AE5538EF-F55F-8842-6BE5-93C30E150D8E}"/>
              </a:ext>
            </a:extLst>
          </p:cNvPr>
          <p:cNvSpPr>
            <a:spLocks noGrp="1"/>
          </p:cNvSpPr>
          <p:nvPr>
            <p:ph type="sldNum" sz="quarter" idx="12"/>
          </p:nvPr>
        </p:nvSpPr>
        <p:spPr>
          <a:xfrm>
            <a:off x="10798746" y="6748439"/>
            <a:ext cx="2133600" cy="365125"/>
          </a:xfrm>
        </p:spPr>
        <p:txBody>
          <a:bodyPr/>
          <a:lstStyle/>
          <a:p>
            <a:fld id="{B6F15528-21DE-4FAA-801E-634DDDAF4B2B}" type="slidenum">
              <a:rPr lang="en-US" sz="2000" smtClean="0"/>
              <a:pPr/>
              <a:t>5</a:t>
            </a:fld>
            <a:endParaRPr lang="en-US" sz="2000" dirty="0"/>
          </a:p>
        </p:txBody>
      </p:sp>
      <p:graphicFrame>
        <p:nvGraphicFramePr>
          <p:cNvPr id="7" name="Table 6">
            <a:extLst>
              <a:ext uri="{FF2B5EF4-FFF2-40B4-BE49-F238E27FC236}">
                <a16:creationId xmlns:a16="http://schemas.microsoft.com/office/drawing/2014/main" id="{7D5B1909-469F-7BF7-2AF5-DD77374E852D}"/>
              </a:ext>
            </a:extLst>
          </p:cNvPr>
          <p:cNvGraphicFramePr>
            <a:graphicFrameLocks noGrp="1"/>
          </p:cNvGraphicFramePr>
          <p:nvPr>
            <p:extLst>
              <p:ext uri="{D42A27DB-BD31-4B8C-83A1-F6EECF244321}">
                <p14:modId xmlns:p14="http://schemas.microsoft.com/office/powerpoint/2010/main" val="2481711821"/>
              </p:ext>
            </p:extLst>
          </p:nvPr>
        </p:nvGraphicFramePr>
        <p:xfrm>
          <a:off x="72453" y="1403866"/>
          <a:ext cx="12859893" cy="4754135"/>
        </p:xfrm>
        <a:graphic>
          <a:graphicData uri="http://schemas.openxmlformats.org/drawingml/2006/table">
            <a:tbl>
              <a:tblPr firstRow="1" bandRow="1">
                <a:tableStyleId>{5C22544A-7EE6-4342-B048-85BDC9FD1C3A}</a:tableStyleId>
              </a:tblPr>
              <a:tblGrid>
                <a:gridCol w="628650">
                  <a:extLst>
                    <a:ext uri="{9D8B030D-6E8A-4147-A177-3AD203B41FA5}">
                      <a16:colId xmlns:a16="http://schemas.microsoft.com/office/drawing/2014/main" val="3410835708"/>
                    </a:ext>
                  </a:extLst>
                </a:gridCol>
                <a:gridCol w="3835400">
                  <a:extLst>
                    <a:ext uri="{9D8B030D-6E8A-4147-A177-3AD203B41FA5}">
                      <a16:colId xmlns:a16="http://schemas.microsoft.com/office/drawing/2014/main" val="30827528"/>
                    </a:ext>
                  </a:extLst>
                </a:gridCol>
                <a:gridCol w="812800">
                  <a:extLst>
                    <a:ext uri="{9D8B030D-6E8A-4147-A177-3AD203B41FA5}">
                      <a16:colId xmlns:a16="http://schemas.microsoft.com/office/drawing/2014/main" val="3296202814"/>
                    </a:ext>
                  </a:extLst>
                </a:gridCol>
                <a:gridCol w="3905250">
                  <a:extLst>
                    <a:ext uri="{9D8B030D-6E8A-4147-A177-3AD203B41FA5}">
                      <a16:colId xmlns:a16="http://schemas.microsoft.com/office/drawing/2014/main" val="3727692665"/>
                    </a:ext>
                  </a:extLst>
                </a:gridCol>
                <a:gridCol w="3677793">
                  <a:extLst>
                    <a:ext uri="{9D8B030D-6E8A-4147-A177-3AD203B41FA5}">
                      <a16:colId xmlns:a16="http://schemas.microsoft.com/office/drawing/2014/main" val="4150511956"/>
                    </a:ext>
                  </a:extLst>
                </a:gridCol>
              </a:tblGrid>
              <a:tr h="426720">
                <a:tc>
                  <a:txBody>
                    <a:bodyPr/>
                    <a:lstStyle/>
                    <a:p>
                      <a:pPr algn="ctr" fontAlgn="ctr"/>
                      <a:r>
                        <a:rPr lang="en-US" sz="1400" u="none" strike="noStrike" dirty="0">
                          <a:effectLst/>
                        </a:rPr>
                        <a:t>Number</a:t>
                      </a:r>
                      <a:endParaRPr lang="en-US"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Description</a:t>
                      </a:r>
                      <a:endParaRPr lang="en-US"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Time Frame</a:t>
                      </a:r>
                      <a:endParaRPr lang="en-US"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Corrective Action Plan</a:t>
                      </a:r>
                      <a:endParaRPr lang="en-US"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November 2024 Update/Status</a:t>
                      </a:r>
                      <a:endParaRPr lang="en-US" sz="1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735115561"/>
                  </a:ext>
                </a:extLst>
              </a:tr>
              <a:tr h="1869965">
                <a:tc>
                  <a:txBody>
                    <a:bodyPr/>
                    <a:lstStyle/>
                    <a:p>
                      <a:pPr algn="ctr" fontAlgn="ctr"/>
                      <a:r>
                        <a:rPr lang="en-US" sz="1400" u="none" strike="noStrike" dirty="0">
                          <a:effectLst/>
                        </a:rPr>
                        <a:t>6</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just" fontAlgn="t"/>
                      <a:r>
                        <a:rPr lang="en-US" sz="1400" u="none" strike="noStrike" dirty="0">
                          <a:effectLst/>
                        </a:rPr>
                        <a:t>To mitigate the costs of increasing salaries, the city should perform a workforce analysis by June 2024. Based on the results of the analysis, the city council should consider eliminating vacant positions that it deems no longer necessary. Additionally, the city should assess its need for each vacant position before it seeks to fill the positions and eliminate any positions that it does not need. </a:t>
                      </a:r>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ctr"/>
                      <a:r>
                        <a:rPr lang="en-US" sz="1400" u="none" strike="noStrike" dirty="0">
                          <a:effectLst/>
                        </a:rPr>
                        <a:t>6/30/2024</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t"/>
                      <a:r>
                        <a:rPr lang="en-US" sz="1400" u="none" strike="noStrike" dirty="0">
                          <a:effectLst/>
                        </a:rPr>
                        <a:t>The City is issuing a Request for Proposal for a professional firm to conduct a formal workforce analysis. While the City evaluates the professional firms that replied to the Request for Proposal, the City will do an annual analysis of funded positions proposed by departments during the annual budget process, starting with the FY 2023-24 budget, by June 2023. </a:t>
                      </a:r>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US" sz="1400" u="none" strike="noStrike" dirty="0">
                          <a:effectLst/>
                        </a:rPr>
                        <a:t>Completed per June 2024 update.</a:t>
                      </a:r>
                    </a:p>
                    <a:p>
                      <a:pPr algn="l" fontAlgn="t"/>
                      <a:r>
                        <a:rPr lang="en-US" sz="1400" b="0" i="0" u="none" strike="noStrike" dirty="0">
                          <a:solidFill>
                            <a:srgbClr val="000000"/>
                          </a:solidFill>
                          <a:effectLst/>
                          <a:latin typeface="Calibri" panose="020F0502020204030204" pitchFamily="34" charset="0"/>
                        </a:rPr>
                        <a:t>“</a:t>
                      </a:r>
                      <a:r>
                        <a:rPr lang="en-US" sz="1400" b="0" i="0" u="sng" strike="noStrike" dirty="0">
                          <a:solidFill>
                            <a:srgbClr val="000000"/>
                          </a:solidFill>
                          <a:effectLst/>
                          <a:latin typeface="Calibri" panose="020F0502020204030204" pitchFamily="34" charset="0"/>
                        </a:rPr>
                        <a:t>Staff originally brought the results of the RFP to perform a workforce analysis to the City Council on May 2, 2023. Due to the large volume of agenda items, the RFP was awarded to </a:t>
                      </a:r>
                      <a:r>
                        <a:rPr lang="en-US" sz="1400" b="0" i="0" u="sng" strike="noStrike" dirty="0" err="1">
                          <a:solidFill>
                            <a:srgbClr val="000000"/>
                          </a:solidFill>
                          <a:effectLst/>
                          <a:latin typeface="Calibri" panose="020F0502020204030204" pitchFamily="34" charset="0"/>
                        </a:rPr>
                        <a:t>Raftelis</a:t>
                      </a:r>
                      <a:r>
                        <a:rPr lang="en-US" sz="1400" b="0" i="0" u="sng" strike="noStrike" dirty="0">
                          <a:solidFill>
                            <a:srgbClr val="000000"/>
                          </a:solidFill>
                          <a:effectLst/>
                          <a:latin typeface="Calibri" panose="020F0502020204030204" pitchFamily="34" charset="0"/>
                        </a:rPr>
                        <a:t> to perform the Workforce Analysis and the contract was approved by the City Council on May 23, 2023.”</a:t>
                      </a:r>
                    </a:p>
                  </a:txBody>
                  <a:tcPr marL="0" marR="0" marT="0" marB="0"/>
                </a:tc>
                <a:extLst>
                  <a:ext uri="{0D108BD9-81ED-4DB2-BD59-A6C34878D82A}">
                    <a16:rowId xmlns:a16="http://schemas.microsoft.com/office/drawing/2014/main" val="4055797522"/>
                  </a:ext>
                </a:extLst>
              </a:tr>
              <a:tr h="2457450">
                <a:tc>
                  <a:txBody>
                    <a:bodyPr/>
                    <a:lstStyle/>
                    <a:p>
                      <a:pPr algn="ctr" fontAlgn="ctr"/>
                      <a:r>
                        <a:rPr lang="en-US" sz="1400" u="none" strike="noStrike" dirty="0">
                          <a:effectLst/>
                        </a:rPr>
                        <a:t>7</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just" fontAlgn="t"/>
                      <a:r>
                        <a:rPr lang="en-US" sz="1400" u="none" strike="noStrike" dirty="0">
                          <a:effectLst/>
                        </a:rPr>
                        <a:t>To ensure compliance with federal requirements, Richmond should dedicate the resources necessary to provide records needed for an independent auditor to complete all outstanding single audits of the housing authority within the next fiscal year. To comply with existing legal obligations, Richmond should make available sufficient resources to enable the Housing authority to resolve all past due requirements of the recovery agreement and to meet the remaining deadlines in a timely manner by January 2024.</a:t>
                      </a:r>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ctr"/>
                      <a:r>
                        <a:rPr lang="en-US" sz="1400" u="none" strike="noStrike" dirty="0">
                          <a:effectLst/>
                        </a:rPr>
                        <a:t>1/1/2024</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t"/>
                      <a:r>
                        <a:rPr lang="en-US" sz="1400" u="none" strike="noStrike" dirty="0">
                          <a:effectLst/>
                        </a:rPr>
                        <a:t>Identify and assign resources to complete Housing Authority Single Audit backlog by June 30, 2023.  Identify and assign resources to complete Housing Authority Recovery Agreement actions by January 2024.</a:t>
                      </a:r>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US" sz="1400" u="none" strike="noStrike" dirty="0">
                          <a:effectLst/>
                        </a:rPr>
                        <a:t>Resources have been provided per May 2023 Update. </a:t>
                      </a:r>
                    </a:p>
                    <a:p>
                      <a:pPr algn="l" fontAlgn="t"/>
                      <a:r>
                        <a:rPr lang="en-US" sz="1400" u="sng" strike="noStrike" dirty="0">
                          <a:effectLst/>
                        </a:rPr>
                        <a:t>“Audit completion is in progress.</a:t>
                      </a:r>
                    </a:p>
                    <a:p>
                      <a:pPr algn="l" fontAlgn="t"/>
                      <a:r>
                        <a:rPr lang="en-US" sz="1400" b="0" i="0" u="sng" strike="noStrike" dirty="0">
                          <a:solidFill>
                            <a:srgbClr val="000000"/>
                          </a:solidFill>
                          <a:effectLst/>
                          <a:latin typeface="Calibri" panose="020F0502020204030204" pitchFamily="34" charset="0"/>
                        </a:rPr>
                        <a:t>(See Recommendation #8)”</a:t>
                      </a:r>
                    </a:p>
                  </a:txBody>
                  <a:tcPr marL="0" marR="0" marT="0" marB="0"/>
                </a:tc>
                <a:extLst>
                  <a:ext uri="{0D108BD9-81ED-4DB2-BD59-A6C34878D82A}">
                    <a16:rowId xmlns:a16="http://schemas.microsoft.com/office/drawing/2014/main" val="2124399542"/>
                  </a:ext>
                </a:extLst>
              </a:tr>
            </a:tbl>
          </a:graphicData>
        </a:graphic>
      </p:graphicFrame>
    </p:spTree>
    <p:extLst>
      <p:ext uri="{BB962C8B-B14F-4D97-AF65-F5344CB8AC3E}">
        <p14:creationId xmlns:p14="http://schemas.microsoft.com/office/powerpoint/2010/main" val="834955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2F1"/>
        </a:solidFill>
        <a:effectLst/>
      </p:bgPr>
    </p:bg>
    <p:spTree>
      <p:nvGrpSpPr>
        <p:cNvPr id="1" name="">
          <a:extLst>
            <a:ext uri="{FF2B5EF4-FFF2-40B4-BE49-F238E27FC236}">
              <a16:creationId xmlns:a16="http://schemas.microsoft.com/office/drawing/2014/main" id="{8EB911D8-62B7-2A6C-B1F7-B1E20D37E519}"/>
            </a:ext>
          </a:extLst>
        </p:cNvPr>
        <p:cNvGrpSpPr/>
        <p:nvPr/>
      </p:nvGrpSpPr>
      <p:grpSpPr>
        <a:xfrm>
          <a:off x="0" y="0"/>
          <a:ext cx="0" cy="0"/>
          <a:chOff x="0" y="0"/>
          <a:chExt cx="0" cy="0"/>
        </a:xfrm>
      </p:grpSpPr>
      <p:sp>
        <p:nvSpPr>
          <p:cNvPr id="5" name="TextBox 5">
            <a:extLst>
              <a:ext uri="{FF2B5EF4-FFF2-40B4-BE49-F238E27FC236}">
                <a16:creationId xmlns:a16="http://schemas.microsoft.com/office/drawing/2014/main" id="{3146BF18-D529-9A00-C560-C6352DC43AED}"/>
              </a:ext>
            </a:extLst>
          </p:cNvPr>
          <p:cNvSpPr txBox="1"/>
          <p:nvPr/>
        </p:nvSpPr>
        <p:spPr>
          <a:xfrm>
            <a:off x="844939" y="99738"/>
            <a:ext cx="11719249" cy="665567"/>
          </a:xfrm>
          <a:prstGeom prst="rect">
            <a:avLst/>
          </a:prstGeom>
        </p:spPr>
        <p:txBody>
          <a:bodyPr wrap="square" lIns="0" tIns="0" rIns="0" bIns="0" rtlCol="0" anchor="t">
            <a:spAutoFit/>
          </a:bodyPr>
          <a:lstStyle/>
          <a:p>
            <a:pPr algn="ctr">
              <a:lnSpc>
                <a:spcPts val="5370"/>
              </a:lnSpc>
              <a:spcBef>
                <a:spcPct val="0"/>
              </a:spcBef>
            </a:pPr>
            <a:r>
              <a:rPr lang="en-US" sz="3800" dirty="0">
                <a:solidFill>
                  <a:srgbClr val="433833"/>
                </a:solidFill>
                <a:latin typeface="Calibri" panose="020F0502020204030204" pitchFamily="34" charset="0"/>
              </a:rPr>
              <a:t>State Audit Recommendations (Continued)</a:t>
            </a:r>
          </a:p>
        </p:txBody>
      </p:sp>
      <p:sp>
        <p:nvSpPr>
          <p:cNvPr id="34" name="TextBox 10">
            <a:extLst>
              <a:ext uri="{FF2B5EF4-FFF2-40B4-BE49-F238E27FC236}">
                <a16:creationId xmlns:a16="http://schemas.microsoft.com/office/drawing/2014/main" id="{055C7990-9061-ED4C-F4F7-053B8AFC8D41}"/>
              </a:ext>
            </a:extLst>
          </p:cNvPr>
          <p:cNvSpPr txBox="1"/>
          <p:nvPr/>
        </p:nvSpPr>
        <p:spPr>
          <a:xfrm>
            <a:off x="6652650" y="4840853"/>
            <a:ext cx="293809" cy="248722"/>
          </a:xfrm>
          <a:prstGeom prst="rect">
            <a:avLst/>
          </a:prstGeom>
        </p:spPr>
        <p:txBody>
          <a:bodyPr lIns="0" tIns="0" rIns="0" bIns="0" rtlCol="0" anchor="t">
            <a:spAutoFit/>
          </a:bodyPr>
          <a:lstStyle/>
          <a:p>
            <a:pPr algn="ctr">
              <a:lnSpc>
                <a:spcPts val="1875"/>
              </a:lnSpc>
              <a:spcBef>
                <a:spcPct val="0"/>
              </a:spcBef>
            </a:pPr>
            <a:r>
              <a:rPr lang="en-US">
                <a:solidFill>
                  <a:srgbClr val="F6F2F1"/>
                </a:solidFill>
                <a:latin typeface="DM Sans Bold"/>
              </a:rPr>
              <a:t>0</a:t>
            </a:r>
          </a:p>
        </p:txBody>
      </p:sp>
      <p:sp>
        <p:nvSpPr>
          <p:cNvPr id="39" name="TextBox 10">
            <a:extLst>
              <a:ext uri="{FF2B5EF4-FFF2-40B4-BE49-F238E27FC236}">
                <a16:creationId xmlns:a16="http://schemas.microsoft.com/office/drawing/2014/main" id="{5A51EED4-8ECA-6BA6-556F-3DEB27807F42}"/>
              </a:ext>
            </a:extLst>
          </p:cNvPr>
          <p:cNvSpPr txBox="1"/>
          <p:nvPr/>
        </p:nvSpPr>
        <p:spPr>
          <a:xfrm flipH="1">
            <a:off x="6575109" y="6158001"/>
            <a:ext cx="448891" cy="248722"/>
          </a:xfrm>
          <a:prstGeom prst="rect">
            <a:avLst/>
          </a:prstGeom>
        </p:spPr>
        <p:txBody>
          <a:bodyPr wrap="square" lIns="0" tIns="0" rIns="0" bIns="0" rtlCol="0" anchor="t">
            <a:spAutoFit/>
          </a:bodyPr>
          <a:lstStyle/>
          <a:p>
            <a:pPr algn="ctr">
              <a:lnSpc>
                <a:spcPts val="1875"/>
              </a:lnSpc>
              <a:spcBef>
                <a:spcPct val="0"/>
              </a:spcBef>
            </a:pPr>
            <a:r>
              <a:rPr lang="en-US">
                <a:solidFill>
                  <a:srgbClr val="F6F2F1"/>
                </a:solidFill>
                <a:latin typeface="DM Sans Bold"/>
              </a:rPr>
              <a:t>3</a:t>
            </a:r>
          </a:p>
        </p:txBody>
      </p:sp>
      <p:sp>
        <p:nvSpPr>
          <p:cNvPr id="3" name="Slide Number Placeholder 2">
            <a:extLst>
              <a:ext uri="{FF2B5EF4-FFF2-40B4-BE49-F238E27FC236}">
                <a16:creationId xmlns:a16="http://schemas.microsoft.com/office/drawing/2014/main" id="{46FFC925-C1A5-7CCB-4F02-C2ABF9EEE369}"/>
              </a:ext>
            </a:extLst>
          </p:cNvPr>
          <p:cNvSpPr>
            <a:spLocks noGrp="1"/>
          </p:cNvSpPr>
          <p:nvPr>
            <p:ph type="sldNum" sz="quarter" idx="12"/>
          </p:nvPr>
        </p:nvSpPr>
        <p:spPr>
          <a:xfrm>
            <a:off x="10677525" y="6949786"/>
            <a:ext cx="2133600" cy="365125"/>
          </a:xfrm>
        </p:spPr>
        <p:txBody>
          <a:bodyPr/>
          <a:lstStyle/>
          <a:p>
            <a:fld id="{B6F15528-21DE-4FAA-801E-634DDDAF4B2B}" type="slidenum">
              <a:rPr lang="en-US" sz="2000" smtClean="0"/>
              <a:pPr/>
              <a:t>6</a:t>
            </a:fld>
            <a:endParaRPr lang="en-US" sz="2000" dirty="0"/>
          </a:p>
        </p:txBody>
      </p:sp>
      <p:graphicFrame>
        <p:nvGraphicFramePr>
          <p:cNvPr id="2" name="Table 1">
            <a:extLst>
              <a:ext uri="{FF2B5EF4-FFF2-40B4-BE49-F238E27FC236}">
                <a16:creationId xmlns:a16="http://schemas.microsoft.com/office/drawing/2014/main" id="{382AD7BA-FDD5-C472-C277-77E9F615F8FD}"/>
              </a:ext>
            </a:extLst>
          </p:cNvPr>
          <p:cNvGraphicFramePr>
            <a:graphicFrameLocks noGrp="1"/>
          </p:cNvGraphicFramePr>
          <p:nvPr>
            <p:extLst>
              <p:ext uri="{D42A27DB-BD31-4B8C-83A1-F6EECF244321}">
                <p14:modId xmlns:p14="http://schemas.microsoft.com/office/powerpoint/2010/main" val="392653772"/>
              </p:ext>
            </p:extLst>
          </p:nvPr>
        </p:nvGraphicFramePr>
        <p:xfrm>
          <a:off x="79375" y="876257"/>
          <a:ext cx="12731750" cy="5974080"/>
        </p:xfrm>
        <a:graphic>
          <a:graphicData uri="http://schemas.openxmlformats.org/drawingml/2006/table">
            <a:tbl>
              <a:tblPr firstRow="1" bandRow="1">
                <a:tableStyleId>{5C22544A-7EE6-4342-B048-85BDC9FD1C3A}</a:tableStyleId>
              </a:tblPr>
              <a:tblGrid>
                <a:gridCol w="749300">
                  <a:extLst>
                    <a:ext uri="{9D8B030D-6E8A-4147-A177-3AD203B41FA5}">
                      <a16:colId xmlns:a16="http://schemas.microsoft.com/office/drawing/2014/main" val="576315324"/>
                    </a:ext>
                  </a:extLst>
                </a:gridCol>
                <a:gridCol w="3987800">
                  <a:extLst>
                    <a:ext uri="{9D8B030D-6E8A-4147-A177-3AD203B41FA5}">
                      <a16:colId xmlns:a16="http://schemas.microsoft.com/office/drawing/2014/main" val="1019175073"/>
                    </a:ext>
                  </a:extLst>
                </a:gridCol>
                <a:gridCol w="781050">
                  <a:extLst>
                    <a:ext uri="{9D8B030D-6E8A-4147-A177-3AD203B41FA5}">
                      <a16:colId xmlns:a16="http://schemas.microsoft.com/office/drawing/2014/main" val="3407289086"/>
                    </a:ext>
                  </a:extLst>
                </a:gridCol>
                <a:gridCol w="3206750">
                  <a:extLst>
                    <a:ext uri="{9D8B030D-6E8A-4147-A177-3AD203B41FA5}">
                      <a16:colId xmlns:a16="http://schemas.microsoft.com/office/drawing/2014/main" val="1146375827"/>
                    </a:ext>
                  </a:extLst>
                </a:gridCol>
                <a:gridCol w="4006850">
                  <a:extLst>
                    <a:ext uri="{9D8B030D-6E8A-4147-A177-3AD203B41FA5}">
                      <a16:colId xmlns:a16="http://schemas.microsoft.com/office/drawing/2014/main" val="1454012254"/>
                    </a:ext>
                  </a:extLst>
                </a:gridCol>
              </a:tblGrid>
              <a:tr h="373265">
                <a:tc>
                  <a:txBody>
                    <a:bodyPr/>
                    <a:lstStyle/>
                    <a:p>
                      <a:pPr algn="ctr" fontAlgn="ctr"/>
                      <a:r>
                        <a:rPr lang="en-US" sz="1400" u="none" strike="noStrike" dirty="0">
                          <a:effectLst/>
                        </a:rPr>
                        <a:t>Number</a:t>
                      </a:r>
                      <a:endParaRPr lang="en-US"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Description</a:t>
                      </a:r>
                      <a:endParaRPr lang="en-US"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Time Frame</a:t>
                      </a:r>
                      <a:endParaRPr lang="en-US"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Corrective Action Plan</a:t>
                      </a:r>
                      <a:endParaRPr lang="en-US"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400" u="none" strike="noStrike" dirty="0">
                          <a:effectLst/>
                        </a:rPr>
                        <a:t>November 2024 Update/Status</a:t>
                      </a:r>
                      <a:endParaRPr lang="en-US" sz="14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101759946"/>
                  </a:ext>
                </a:extLst>
              </a:tr>
              <a:tr h="799853">
                <a:tc>
                  <a:txBody>
                    <a:bodyPr/>
                    <a:lstStyle/>
                    <a:p>
                      <a:pPr algn="ctr" fontAlgn="ctr"/>
                      <a:r>
                        <a:rPr lang="en-US" sz="1400" u="none" strike="noStrike" dirty="0">
                          <a:effectLst/>
                        </a:rPr>
                        <a:t>8</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just" fontAlgn="t"/>
                      <a:r>
                        <a:rPr lang="en-US" sz="1400" u="none" strike="noStrike" dirty="0">
                          <a:effectLst/>
                        </a:rPr>
                        <a:t>To define Richmond's responsibility related to the housing authority, Richmond should immediately enter into a written agreement with the housing authority defining each entity's financial responsibilities and draft plans to resolve past tax liabilities and prevent unnecessary new liabilities.</a:t>
                      </a:r>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ctr"/>
                      <a:r>
                        <a:rPr lang="en-US" sz="1400" u="none" strike="noStrike" dirty="0">
                          <a:effectLst/>
                        </a:rPr>
                        <a:t>2/28/2023</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t"/>
                      <a:r>
                        <a:rPr lang="en-US" sz="1400" u="none" strike="noStrike" dirty="0">
                          <a:effectLst/>
                        </a:rPr>
                        <a:t>Draft and Schedule City Council consideration of Housing Authority Administration Agreement by February 2023.</a:t>
                      </a:r>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US" sz="1400" u="none" strike="noStrike" dirty="0">
                          <a:effectLst/>
                        </a:rPr>
                        <a:t>Completed per June 2023 Supplemental Update.</a:t>
                      </a:r>
                    </a:p>
                    <a:p>
                      <a:pPr algn="l" fontAlgn="t"/>
                      <a:r>
                        <a:rPr lang="en-US" sz="1400" b="0" i="0" u="sng" strike="noStrike" dirty="0">
                          <a:solidFill>
                            <a:srgbClr val="000000"/>
                          </a:solidFill>
                          <a:effectLst/>
                          <a:latin typeface="Calibri" panose="020F0502020204030204" pitchFamily="34" charset="0"/>
                        </a:rPr>
                        <a:t>“On June 27, 2023, City Council approved a written agreement between the City and the Richmond Housing Authority.”</a:t>
                      </a:r>
                    </a:p>
                  </a:txBody>
                  <a:tcPr marL="0" marR="0" marT="0" marB="0"/>
                </a:tc>
                <a:extLst>
                  <a:ext uri="{0D108BD9-81ED-4DB2-BD59-A6C34878D82A}">
                    <a16:rowId xmlns:a16="http://schemas.microsoft.com/office/drawing/2014/main" val="2951759757"/>
                  </a:ext>
                </a:extLst>
              </a:tr>
              <a:tr h="799853">
                <a:tc>
                  <a:txBody>
                    <a:bodyPr/>
                    <a:lstStyle/>
                    <a:p>
                      <a:pPr algn="ctr" fontAlgn="ctr"/>
                      <a:r>
                        <a:rPr lang="en-US" sz="1400" u="none" strike="noStrike" dirty="0">
                          <a:effectLst/>
                        </a:rPr>
                        <a:t>9</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t"/>
                      <a:r>
                        <a:rPr lang="en-US" sz="1400" u="none" strike="noStrike" dirty="0">
                          <a:effectLst/>
                        </a:rPr>
                        <a:t>To ensure that Richmond is receiving the best value when entering into contracts, city staff should immediately begin documenting that they are following the contracting requirements in the city's municipal code and contracting policies for all contracts. </a:t>
                      </a:r>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ctr"/>
                      <a:r>
                        <a:rPr lang="en-US" sz="1400" u="none" strike="noStrike" dirty="0">
                          <a:effectLst/>
                        </a:rPr>
                        <a:t>6/30/2023</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t"/>
                      <a:r>
                        <a:rPr lang="en-US" sz="1400" u="none" strike="noStrike" dirty="0">
                          <a:effectLst/>
                        </a:rPr>
                        <a:t>Draft and implement Contract Compliance Documentation processes by June 2023.</a:t>
                      </a:r>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US" sz="1400" u="none" strike="noStrike" dirty="0">
                          <a:effectLst/>
                        </a:rPr>
                        <a:t>Completed per May 2023, and June 2024 updates.</a:t>
                      </a:r>
                    </a:p>
                    <a:p>
                      <a:pPr algn="l" fontAlgn="t"/>
                      <a:r>
                        <a:rPr lang="en-US" sz="1400" u="none" strike="noStrike" dirty="0">
                          <a:effectLst/>
                        </a:rPr>
                        <a:t>“</a:t>
                      </a:r>
                      <a:r>
                        <a:rPr lang="en-US" sz="1400" u="sng" strike="noStrike" dirty="0">
                          <a:effectLst/>
                        </a:rPr>
                        <a:t>City staff conducted an assessment of training</a:t>
                      </a:r>
                    </a:p>
                    <a:p>
                      <a:pPr algn="l" fontAlgn="t"/>
                      <a:r>
                        <a:rPr lang="en-US" sz="1400" u="sng" strike="noStrike" dirty="0">
                          <a:effectLst/>
                        </a:rPr>
                        <a:t>materials to ensure compliance with contracting</a:t>
                      </a:r>
                    </a:p>
                    <a:p>
                      <a:pPr algn="l" fontAlgn="t"/>
                      <a:r>
                        <a:rPr lang="en-US" sz="1400" u="sng" strike="noStrike" dirty="0">
                          <a:effectLst/>
                        </a:rPr>
                        <a:t>requirements in the City's Municipal Code and</a:t>
                      </a:r>
                    </a:p>
                    <a:p>
                      <a:pPr algn="l" fontAlgn="t"/>
                      <a:r>
                        <a:rPr lang="en-US" sz="1400" u="sng" strike="noStrike" dirty="0">
                          <a:effectLst/>
                        </a:rPr>
                        <a:t>contracting policies. Staff prepared training</a:t>
                      </a:r>
                    </a:p>
                    <a:p>
                      <a:pPr algn="l" fontAlgn="t"/>
                      <a:r>
                        <a:rPr lang="en-US" sz="1400" u="sng" strike="noStrike" dirty="0">
                          <a:effectLst/>
                        </a:rPr>
                        <a:t>programs to help employees develop the knowledge</a:t>
                      </a:r>
                    </a:p>
                    <a:p>
                      <a:pPr algn="l" fontAlgn="t"/>
                      <a:r>
                        <a:rPr lang="en-US" sz="1400" u="sng" strike="noStrike" dirty="0">
                          <a:effectLst/>
                        </a:rPr>
                        <a:t>and skills to ensure compliance.”</a:t>
                      </a:r>
                    </a:p>
                  </a:txBody>
                  <a:tcPr marL="0" marR="0" marT="0" marB="0"/>
                </a:tc>
                <a:extLst>
                  <a:ext uri="{0D108BD9-81ED-4DB2-BD59-A6C34878D82A}">
                    <a16:rowId xmlns:a16="http://schemas.microsoft.com/office/drawing/2014/main" val="3591767742"/>
                  </a:ext>
                </a:extLst>
              </a:tr>
              <a:tr h="799853">
                <a:tc>
                  <a:txBody>
                    <a:bodyPr/>
                    <a:lstStyle/>
                    <a:p>
                      <a:pPr algn="ctr" fontAlgn="ctr"/>
                      <a:r>
                        <a:rPr lang="en-US" sz="1400" u="none" strike="noStrike" dirty="0">
                          <a:effectLst/>
                        </a:rPr>
                        <a:t>10</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t"/>
                      <a:r>
                        <a:rPr lang="en-US" sz="1400" u="none" strike="noStrike" dirty="0">
                          <a:effectLst/>
                        </a:rPr>
                        <a:t> To reduce potential errors and omissions by city staff members when contracting for goods and services, by January 2023 Richmond should require its finance department to create a comprehensive checklist of required documentation for contract files that other departments must follow when conducting procurements. </a:t>
                      </a:r>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ctr"/>
                      <a:r>
                        <a:rPr lang="en-US" sz="1400" u="none" strike="noStrike" dirty="0">
                          <a:effectLst/>
                        </a:rPr>
                        <a:t>6/30/2023</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t"/>
                      <a:r>
                        <a:rPr lang="en-US" sz="1400" u="none" strike="noStrike" dirty="0">
                          <a:effectLst/>
                        </a:rPr>
                        <a:t>Draft and implement Contract Compliance Checklist by June 2023.</a:t>
                      </a:r>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US" sz="1400" u="none" strike="noStrike" dirty="0">
                          <a:effectLst/>
                        </a:rPr>
                        <a:t>Completed per May 2023 and June 2024 Updates.</a:t>
                      </a:r>
                    </a:p>
                    <a:p>
                      <a:pPr algn="l" fontAlgn="t"/>
                      <a:r>
                        <a:rPr lang="en-US" sz="1400" b="0" i="0" u="sng" strike="noStrike" dirty="0">
                          <a:solidFill>
                            <a:srgbClr val="000000"/>
                          </a:solidFill>
                          <a:effectLst/>
                          <a:latin typeface="Calibri" panose="020F0502020204030204" pitchFamily="34" charset="0"/>
                        </a:rPr>
                        <a:t>“City staff compiled comprehensive checklists that are being utilized in reviewing and approving all contracts to ensure that proper procurement procedures and adherence to applicable City policies is being followed.”</a:t>
                      </a:r>
                    </a:p>
                  </a:txBody>
                  <a:tcPr marL="0" marR="0" marT="0" marB="0"/>
                </a:tc>
                <a:extLst>
                  <a:ext uri="{0D108BD9-81ED-4DB2-BD59-A6C34878D82A}">
                    <a16:rowId xmlns:a16="http://schemas.microsoft.com/office/drawing/2014/main" val="2593003180"/>
                  </a:ext>
                </a:extLst>
              </a:tr>
              <a:tr h="876876">
                <a:tc>
                  <a:txBody>
                    <a:bodyPr/>
                    <a:lstStyle/>
                    <a:p>
                      <a:pPr algn="ctr" fontAlgn="ctr"/>
                      <a:r>
                        <a:rPr lang="en-US" sz="1400" u="none" strike="noStrike" dirty="0">
                          <a:effectLst/>
                        </a:rPr>
                        <a:t>11</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just" fontAlgn="t"/>
                      <a:r>
                        <a:rPr lang="en-US" sz="1400" u="none" strike="noStrike" dirty="0">
                          <a:effectLst/>
                        </a:rPr>
                        <a:t>To ensure that city fees appropriately cover the cost of providing services, by June 2023, Richmond should determine a cost-effective frequency for updating its fee schedule to reflect all allowable costs, including adjusting fees for inflation as appropriate. Richmond should then revise its municipal code as necessary.</a:t>
                      </a:r>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ctr" fontAlgn="ctr"/>
                      <a:r>
                        <a:rPr lang="en-US" sz="1400" u="none" strike="noStrike" dirty="0">
                          <a:effectLst/>
                        </a:rPr>
                        <a:t>6/30/2023</a:t>
                      </a:r>
                      <a:endParaRPr lang="en-US" sz="1400" b="0" i="0" u="none" strike="noStrike" dirty="0">
                        <a:solidFill>
                          <a:srgbClr val="000000"/>
                        </a:solidFill>
                        <a:effectLst/>
                        <a:latin typeface="Calibri" panose="020F0502020204030204" pitchFamily="34" charset="0"/>
                      </a:endParaRPr>
                    </a:p>
                  </a:txBody>
                  <a:tcPr marL="0" marR="0" marT="0" marB="0" anchor="ctr"/>
                </a:tc>
                <a:tc>
                  <a:txBody>
                    <a:bodyPr/>
                    <a:lstStyle/>
                    <a:p>
                      <a:pPr algn="l" fontAlgn="t"/>
                      <a:r>
                        <a:rPr lang="en-US" sz="1400" u="none" strike="noStrike" dirty="0">
                          <a:effectLst/>
                        </a:rPr>
                        <a:t>Review and update the Fee Schedule policy for City Council consideration and update of Municipal Code as needed by June 2023.</a:t>
                      </a:r>
                      <a:endParaRPr lang="en-US" sz="14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US" sz="1400" u="none" strike="noStrike" dirty="0">
                          <a:effectLst/>
                        </a:rPr>
                        <a:t>Completed per June 2023 and June 24 Supplemental Updates. </a:t>
                      </a:r>
                    </a:p>
                    <a:p>
                      <a:pPr algn="l" fontAlgn="t"/>
                      <a:r>
                        <a:rPr lang="en-US" sz="1400" b="0" i="0" u="sng" strike="noStrike" dirty="0">
                          <a:solidFill>
                            <a:srgbClr val="000000"/>
                          </a:solidFill>
                          <a:effectLst/>
                          <a:latin typeface="Calibri" panose="020F0502020204030204" pitchFamily="34" charset="0"/>
                        </a:rPr>
                        <a:t>“On June 6, 2023, the City Council adopted an ordinance revising the Master Fee Schedule to annually (rather than quarterly).”</a:t>
                      </a:r>
                    </a:p>
                  </a:txBody>
                  <a:tcPr marL="0" marR="0" marT="0" marB="0"/>
                </a:tc>
                <a:extLst>
                  <a:ext uri="{0D108BD9-81ED-4DB2-BD59-A6C34878D82A}">
                    <a16:rowId xmlns:a16="http://schemas.microsoft.com/office/drawing/2014/main" val="2414518154"/>
                  </a:ext>
                </a:extLst>
              </a:tr>
            </a:tbl>
          </a:graphicData>
        </a:graphic>
      </p:graphicFrame>
    </p:spTree>
    <p:extLst>
      <p:ext uri="{BB962C8B-B14F-4D97-AF65-F5344CB8AC3E}">
        <p14:creationId xmlns:p14="http://schemas.microsoft.com/office/powerpoint/2010/main" val="966022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004800" cy="731519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No photo description available.">
            <a:extLst>
              <a:ext uri="{FF2B5EF4-FFF2-40B4-BE49-F238E27FC236}">
                <a16:creationId xmlns:a16="http://schemas.microsoft.com/office/drawing/2014/main" id="{EB8160D2-5C2C-7D08-DF8C-A5ACEE645DD1}"/>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17735" b="7265"/>
          <a:stretch/>
        </p:blipFill>
        <p:spPr bwMode="auto">
          <a:xfrm>
            <a:off x="20" y="1"/>
            <a:ext cx="13004780" cy="73151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B53FAA8-5546-D8F4-ECE3-C58FC18D30BC}"/>
              </a:ext>
            </a:extLst>
          </p:cNvPr>
          <p:cNvSpPr txBox="1"/>
          <p:nvPr/>
        </p:nvSpPr>
        <p:spPr>
          <a:xfrm>
            <a:off x="1625600" y="1197186"/>
            <a:ext cx="9753600" cy="3093886"/>
          </a:xfrm>
          <a:prstGeom prst="rect">
            <a:avLst/>
          </a:prstGeom>
        </p:spPr>
        <p:txBody>
          <a:bodyPr vert="horz" lIns="91440" tIns="45720" rIns="91440" bIns="45720" rtlCol="0" anchor="b">
            <a:normAutofit/>
          </a:bodyPr>
          <a:lstStyle>
            <a:defPPr>
              <a:defRPr lang="en-US"/>
            </a:defPPr>
            <a:lvl1pPr algn="ctr">
              <a:lnSpc>
                <a:spcPts val="5370"/>
              </a:lnSpc>
              <a:spcBef>
                <a:spcPct val="0"/>
              </a:spcBef>
              <a:defRPr sz="3800">
                <a:solidFill>
                  <a:srgbClr val="433833"/>
                </a:solidFill>
                <a:latin typeface="Calibri" panose="020F0502020204030204" pitchFamily="34" charset="0"/>
              </a:defRPr>
            </a:lvl1pPr>
          </a:lstStyle>
          <a:p>
            <a:pPr>
              <a:lnSpc>
                <a:spcPct val="90000"/>
              </a:lnSpc>
              <a:spcAft>
                <a:spcPts val="600"/>
              </a:spcAft>
            </a:pPr>
            <a:r>
              <a:rPr lang="en-US" sz="6000">
                <a:solidFill>
                  <a:srgbClr val="FFFFFF"/>
                </a:solidFill>
                <a:latin typeface="+mj-lt"/>
                <a:ea typeface="+mj-ea"/>
                <a:cs typeface="+mj-cs"/>
              </a:rPr>
              <a:t>Thank you!</a:t>
            </a:r>
          </a:p>
        </p:txBody>
      </p:sp>
      <p:sp>
        <p:nvSpPr>
          <p:cNvPr id="4" name="TextBox 3">
            <a:extLst>
              <a:ext uri="{FF2B5EF4-FFF2-40B4-BE49-F238E27FC236}">
                <a16:creationId xmlns:a16="http://schemas.microsoft.com/office/drawing/2014/main" id="{9C8FACB1-6046-329A-A68D-5EB76C314433}"/>
              </a:ext>
            </a:extLst>
          </p:cNvPr>
          <p:cNvSpPr txBox="1"/>
          <p:nvPr/>
        </p:nvSpPr>
        <p:spPr>
          <a:xfrm>
            <a:off x="1625600" y="4436697"/>
            <a:ext cx="9753600" cy="1171621"/>
          </a:xfrm>
          <a:prstGeom prst="rect">
            <a:avLst/>
          </a:prstGeom>
        </p:spPr>
        <p:txBody>
          <a:bodyPr vert="horz" lIns="91440" tIns="45720" rIns="91440" bIns="45720" rtlCol="0">
            <a:normAutofit/>
          </a:bodyPr>
          <a:lstStyle/>
          <a:p>
            <a:pPr algn="ctr">
              <a:lnSpc>
                <a:spcPct val="90000"/>
              </a:lnSpc>
              <a:spcBef>
                <a:spcPts val="1000"/>
              </a:spcBef>
            </a:pPr>
            <a:r>
              <a:rPr lang="en-US" sz="2400">
                <a:solidFill>
                  <a:srgbClr val="FFFFFF"/>
                </a:solidFill>
              </a:rPr>
              <a:t>Questions?</a:t>
            </a:r>
          </a:p>
        </p:txBody>
      </p:sp>
      <p:sp>
        <p:nvSpPr>
          <p:cNvPr id="2" name="Slide Number Placeholder 1">
            <a:extLst>
              <a:ext uri="{FF2B5EF4-FFF2-40B4-BE49-F238E27FC236}">
                <a16:creationId xmlns:a16="http://schemas.microsoft.com/office/drawing/2014/main" id="{9935A6A4-6DB8-7222-1D37-06FDB7F426D3}"/>
              </a:ext>
            </a:extLst>
          </p:cNvPr>
          <p:cNvSpPr>
            <a:spLocks noGrp="1"/>
          </p:cNvSpPr>
          <p:nvPr>
            <p:ph type="sldNum" sz="quarter" idx="12"/>
          </p:nvPr>
        </p:nvSpPr>
        <p:spPr>
          <a:xfrm>
            <a:off x="9840943" y="6803810"/>
            <a:ext cx="2926080" cy="389467"/>
          </a:xfrm>
        </p:spPr>
        <p:txBody>
          <a:bodyPr vert="horz" lIns="91440" tIns="45720" rIns="91440" bIns="45720" rtlCol="0" anchor="ctr">
            <a:normAutofit lnSpcReduction="10000"/>
          </a:bodyPr>
          <a:lstStyle/>
          <a:p>
            <a:pPr>
              <a:spcAft>
                <a:spcPts val="600"/>
              </a:spcAft>
              <a:defRPr/>
            </a:pPr>
            <a:fld id="{B6F15528-21DE-4FAA-801E-634DDDAF4B2B}" type="slidenum">
              <a:rPr lang="en-US" sz="2000">
                <a:solidFill>
                  <a:srgbClr val="FFFFFF"/>
                </a:solidFill>
                <a:latin typeface="Calibri" panose="020F0502020204030204"/>
              </a:rPr>
              <a:pPr>
                <a:spcAft>
                  <a:spcPts val="600"/>
                </a:spcAft>
                <a:defRPr/>
              </a:pPr>
              <a:t>7</a:t>
            </a:fld>
            <a:endParaRPr lang="en-US" sz="2000" dirty="0">
              <a:solidFill>
                <a:srgbClr val="FFFFFF"/>
              </a:solidFill>
              <a:latin typeface="Calibri" panose="020F0502020204030204"/>
            </a:endParaRPr>
          </a:p>
        </p:txBody>
      </p:sp>
    </p:spTree>
    <p:extLst>
      <p:ext uri="{BB962C8B-B14F-4D97-AF65-F5344CB8AC3E}">
        <p14:creationId xmlns:p14="http://schemas.microsoft.com/office/powerpoint/2010/main" val="21199601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107</TotalTime>
  <Words>1693</Words>
  <Application>Microsoft Office PowerPoint</Application>
  <PresentationFormat>Custom</PresentationFormat>
  <Paragraphs>139</Paragraphs>
  <Slides>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 mt</vt:lpstr>
      <vt:lpstr>Arial</vt:lpstr>
      <vt:lpstr>DM Sans Bold</vt:lpstr>
      <vt:lpstr>Calibri</vt:lpstr>
      <vt:lpstr>Office Theme</vt:lpstr>
      <vt:lpstr>New Councilmember Orientation - City of Richmond State Audit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Lilia Corral</dc:creator>
  <cp:lastModifiedBy>Mubeen Qader</cp:lastModifiedBy>
  <cp:revision>4</cp:revision>
  <cp:lastPrinted>2025-02-25T19:55:38Z</cp:lastPrinted>
  <dcterms:created xsi:type="dcterms:W3CDTF">2006-08-16T00:00:00Z</dcterms:created>
  <dcterms:modified xsi:type="dcterms:W3CDTF">2025-02-25T19:55:59Z</dcterms:modified>
  <dc:identifier>DAFWvB89UxI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9360697-266a-4563-acd5-eba284ec2b76_Enabled">
    <vt:lpwstr>true</vt:lpwstr>
  </property>
  <property fmtid="{D5CDD505-2E9C-101B-9397-08002B2CF9AE}" pid="3" name="MSIP_Label_b9360697-266a-4563-acd5-eba284ec2b76_SetDate">
    <vt:lpwstr>2025-01-14T18:09:17Z</vt:lpwstr>
  </property>
  <property fmtid="{D5CDD505-2E9C-101B-9397-08002B2CF9AE}" pid="4" name="MSIP_Label_b9360697-266a-4563-acd5-eba284ec2b76_Method">
    <vt:lpwstr>Standard</vt:lpwstr>
  </property>
  <property fmtid="{D5CDD505-2E9C-101B-9397-08002B2CF9AE}" pid="5" name="MSIP_Label_b9360697-266a-4563-acd5-eba284ec2b76_Name">
    <vt:lpwstr>defa4170-0d19-0005-0004-bc88714345d2</vt:lpwstr>
  </property>
  <property fmtid="{D5CDD505-2E9C-101B-9397-08002B2CF9AE}" pid="6" name="MSIP_Label_b9360697-266a-4563-acd5-eba284ec2b76_SiteId">
    <vt:lpwstr>8ab93658-f71f-4926-b380-e0da1d18115a</vt:lpwstr>
  </property>
  <property fmtid="{D5CDD505-2E9C-101B-9397-08002B2CF9AE}" pid="7" name="MSIP_Label_b9360697-266a-4563-acd5-eba284ec2b76_ActionId">
    <vt:lpwstr>bc8e4eb8-e5fd-4f5b-a710-c046a063e006</vt:lpwstr>
  </property>
  <property fmtid="{D5CDD505-2E9C-101B-9397-08002B2CF9AE}" pid="8" name="MSIP_Label_b9360697-266a-4563-acd5-eba284ec2b76_ContentBits">
    <vt:lpwstr>0</vt:lpwstr>
  </property>
  <property fmtid="{D5CDD505-2E9C-101B-9397-08002B2CF9AE}" pid="9" name="MSIP_Label_b9360697-266a-4563-acd5-eba284ec2b76_Tag">
    <vt:lpwstr>10, 3, 0, 2</vt:lpwstr>
  </property>
</Properties>
</file>