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 id="2147483663" r:id="rId2"/>
    <p:sldMasterId id="2147483675" r:id="rId3"/>
  </p:sldMasterIdLst>
  <p:notesMasterIdLst>
    <p:notesMasterId r:id="rId68"/>
  </p:notesMasterIdLst>
  <p:handoutMasterIdLst>
    <p:handoutMasterId r:id="rId69"/>
  </p:handoutMasterIdLst>
  <p:sldIdLst>
    <p:sldId id="414" r:id="rId4"/>
    <p:sldId id="257" r:id="rId5"/>
    <p:sldId id="635" r:id="rId6"/>
    <p:sldId id="630" r:id="rId7"/>
    <p:sldId id="263" r:id="rId8"/>
    <p:sldId id="277" r:id="rId9"/>
    <p:sldId id="638" r:id="rId10"/>
    <p:sldId id="656" r:id="rId11"/>
    <p:sldId id="357" r:id="rId12"/>
    <p:sldId id="361" r:id="rId13"/>
    <p:sldId id="641" r:id="rId14"/>
    <p:sldId id="658" r:id="rId15"/>
    <p:sldId id="629" r:id="rId16"/>
    <p:sldId id="604" r:id="rId17"/>
    <p:sldId id="502" r:id="rId18"/>
    <p:sldId id="391" r:id="rId19"/>
    <p:sldId id="642" r:id="rId20"/>
    <p:sldId id="636" r:id="rId21"/>
    <p:sldId id="474" r:id="rId22"/>
    <p:sldId id="628" r:id="rId23"/>
    <p:sldId id="565" r:id="rId24"/>
    <p:sldId id="618" r:id="rId25"/>
    <p:sldId id="467" r:id="rId26"/>
    <p:sldId id="632" r:id="rId27"/>
    <p:sldId id="639" r:id="rId28"/>
    <p:sldId id="644" r:id="rId29"/>
    <p:sldId id="645" r:id="rId30"/>
    <p:sldId id="646" r:id="rId31"/>
    <p:sldId id="653" r:id="rId32"/>
    <p:sldId id="654" r:id="rId33"/>
    <p:sldId id="481" r:id="rId34"/>
    <p:sldId id="619" r:id="rId35"/>
    <p:sldId id="262" r:id="rId36"/>
    <p:sldId id="264" r:id="rId37"/>
    <p:sldId id="265" r:id="rId38"/>
    <p:sldId id="266" r:id="rId39"/>
    <p:sldId id="267" r:id="rId40"/>
    <p:sldId id="268" r:id="rId41"/>
    <p:sldId id="269" r:id="rId42"/>
    <p:sldId id="621" r:id="rId43"/>
    <p:sldId id="620" r:id="rId44"/>
    <p:sldId id="279" r:id="rId45"/>
    <p:sldId id="622" r:id="rId46"/>
    <p:sldId id="623" r:id="rId47"/>
    <p:sldId id="624" r:id="rId48"/>
    <p:sldId id="625" r:id="rId49"/>
    <p:sldId id="626" r:id="rId50"/>
    <p:sldId id="652" r:id="rId51"/>
    <p:sldId id="576" r:id="rId52"/>
    <p:sldId id="577" r:id="rId53"/>
    <p:sldId id="579" r:id="rId54"/>
    <p:sldId id="581" r:id="rId55"/>
    <p:sldId id="583" r:id="rId56"/>
    <p:sldId id="643" r:id="rId57"/>
    <p:sldId id="647" r:id="rId58"/>
    <p:sldId id="259" r:id="rId59"/>
    <p:sldId id="648" r:id="rId60"/>
    <p:sldId id="649" r:id="rId61"/>
    <p:sldId id="650" r:id="rId62"/>
    <p:sldId id="651" r:id="rId63"/>
    <p:sldId id="631" r:id="rId64"/>
    <p:sldId id="640" r:id="rId65"/>
    <p:sldId id="454" r:id="rId66"/>
    <p:sldId id="657" r:id="rId67"/>
  </p:sldIdLst>
  <p:sldSz cx="9144000" cy="5143500" type="screen16x9"/>
  <p:notesSz cx="7010400" cy="9296400"/>
  <p:embeddedFontLst>
    <p:embeddedFont>
      <p:font typeface="Corbel" panose="020B0503020204020204" pitchFamily="34" charset="0"/>
      <p:regular r:id="rId70"/>
      <p:bold r:id="rId71"/>
      <p:italic r:id="rId72"/>
      <p:boldItalic r:id="rId73"/>
    </p:embeddedFont>
    <p:embeddedFont>
      <p:font typeface="Corbel Light" panose="020B0303020204020204" pitchFamily="34" charset="0"/>
      <p:regular r:id="rId74"/>
      <p:italic r:id="rId75"/>
    </p:embeddedFont>
    <p:embeddedFont>
      <p:font typeface="Wingdings 2" panose="05020102010507070707" pitchFamily="18" charset="2"/>
      <p:regular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5652"/>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A3B5A0-E39F-DE29-88D5-B1A611F32FF9}" v="2" dt="2025-03-25T16:01:28.167"/>
    <p1510:client id="{24BC8B02-6049-4158-FD7E-6218548F346E}" v="831" dt="2025-03-25T17:52:44.809"/>
    <p1510:client id="{4DAF6696-23BF-4995-BDC1-9885A32BF657}" v="26" dt="2025-03-25T17:51:34.897"/>
    <p1510:client id="{73148FD6-1746-4323-ABA6-B272BE073938}" v="1208" dt="2025-03-25T18:28:40.004"/>
    <p1510:client id="{8E17AAD8-1EEE-47E1-B7B1-4A2BDA572E22}" v="2" dt="2025-03-25T15:57:15.068"/>
    <p1510:client id="{8F43829E-103E-45C6-925D-BD094CA8B49B}" v="11" dt="2025-03-25T15:55:29.954"/>
    <p1510:client id="{B0883F18-BB81-4611-A9B8-26B376C6BB20}" v="2237" dt="2025-03-25T17:44:48.613"/>
    <p1510:client id="{C90F68E3-0E6B-E77F-7CC2-E484C3CBFA54}" v="325" dt="2025-03-25T18:29:02.494"/>
    <p1510:client id="{CA9FCD95-2A4A-47EC-AB4B-232A5E1D077C}" v="35" dt="2025-03-25T15:50:48.981"/>
    <p1510:client id="{D8FF423C-4CF3-318E-17E2-CE7DC00EBCC6}" v="2" dt="2025-03-25T18:02:03.450"/>
  </p1510:revLst>
</p1510:revInfo>
</file>

<file path=ppt/tableStyles.xml><?xml version="1.0" encoding="utf-8"?>
<a:tblStyleLst xmlns:a="http://schemas.openxmlformats.org/drawingml/2006/main" def="{C9F97D8A-0E47-450B-B0B6-C5A64FB7E91F}">
  <a:tblStyle styleId="{C9F97D8A-0E47-450B-B0B6-C5A64FB7E91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8" d="100"/>
          <a:sy n="128" d="100"/>
        </p:scale>
        <p:origin x="1134" y="330"/>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notesMaster" Target="notesMasters/notesMaster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5.fntdata"/><Relationship Id="rId79"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handoutMaster" Target="handoutMasters/handoutMaster1.xml"/><Relationship Id="rId7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3.fntdata"/><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1.fntdata"/><Relationship Id="rId75"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font" Target="fonts/font4.fntdata"/><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7.fntdata"/><Relationship Id="rId7" Type="http://schemas.openxmlformats.org/officeDocument/2006/relationships/slide" Target="slides/slide4.xml"/><Relationship Id="rId71" Type="http://schemas.openxmlformats.org/officeDocument/2006/relationships/font" Target="fonts/font2.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diagrams/_rels/data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diagrams/_rels/data3.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diagrams/_rels/drawing3.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819B76-910B-4909-961E-D6DB84617A66}" type="doc">
      <dgm:prSet loTypeId="urn:microsoft.com/office/officeart/2016/7/layout/RepeatingBendingProcessNew" loCatId="process" qsTypeId="urn:microsoft.com/office/officeart/2005/8/quickstyle/simple1" qsCatId="simple" csTypeId="urn:microsoft.com/office/officeart/2005/8/colors/accent6_4" csCatId="accent6" phldr="1"/>
      <dgm:spPr/>
      <dgm:t>
        <a:bodyPr/>
        <a:lstStyle/>
        <a:p>
          <a:endParaRPr lang="en-US"/>
        </a:p>
      </dgm:t>
    </dgm:pt>
    <dgm:pt modelId="{DEBEEAB9-9103-4FD8-B68A-5236BE20A606}">
      <dgm:prSet/>
      <dgm:spPr/>
      <dgm:t>
        <a:bodyPr/>
        <a:lstStyle/>
        <a:p>
          <a:r>
            <a:rPr lang="en-US"/>
            <a:t>RFCY Overview </a:t>
          </a:r>
        </a:p>
      </dgm:t>
    </dgm:pt>
    <dgm:pt modelId="{94DEC9B9-C0B3-437A-8728-8663762341D3}" type="parTrans" cxnId="{84254C4D-F923-45C9-B261-9F62B7FA967D}">
      <dgm:prSet/>
      <dgm:spPr/>
      <dgm:t>
        <a:bodyPr/>
        <a:lstStyle/>
        <a:p>
          <a:endParaRPr lang="en-US" sz="3200"/>
        </a:p>
      </dgm:t>
    </dgm:pt>
    <dgm:pt modelId="{460F802D-62F9-4AB4-B627-05A3A87B2CFD}" type="sibTrans" cxnId="{84254C4D-F923-45C9-B261-9F62B7FA967D}">
      <dgm:prSet/>
      <dgm:spPr/>
      <dgm:t>
        <a:bodyPr/>
        <a:lstStyle/>
        <a:p>
          <a:endParaRPr lang="en-US"/>
        </a:p>
      </dgm:t>
    </dgm:pt>
    <dgm:pt modelId="{F627D731-8FA4-4F74-99C5-E9D2FB1939CF}">
      <dgm:prSet/>
      <dgm:spPr/>
      <dgm:t>
        <a:bodyPr/>
        <a:lstStyle/>
        <a:p>
          <a:r>
            <a:rPr lang="en-US"/>
            <a:t>Community Input</a:t>
          </a:r>
        </a:p>
      </dgm:t>
    </dgm:pt>
    <dgm:pt modelId="{DFDDC9C9-4D6A-42E7-9FB3-FF2AEABBA641}" type="parTrans" cxnId="{6EE52C9A-4C01-40E8-880B-8AC3885E5C2B}">
      <dgm:prSet/>
      <dgm:spPr/>
      <dgm:t>
        <a:bodyPr/>
        <a:lstStyle/>
        <a:p>
          <a:endParaRPr lang="en-US" sz="3200"/>
        </a:p>
      </dgm:t>
    </dgm:pt>
    <dgm:pt modelId="{B118A82D-1C14-4F03-9711-487B7DB317BB}" type="sibTrans" cxnId="{6EE52C9A-4C01-40E8-880B-8AC3885E5C2B}">
      <dgm:prSet/>
      <dgm:spPr/>
      <dgm:t>
        <a:bodyPr/>
        <a:lstStyle/>
        <a:p>
          <a:endParaRPr lang="en-US"/>
        </a:p>
      </dgm:t>
    </dgm:pt>
    <dgm:pt modelId="{D467BBD0-EA0E-4192-9AEA-8985D8983ED0}">
      <dgm:prSet/>
      <dgm:spPr/>
      <dgm:t>
        <a:bodyPr/>
        <a:lstStyle/>
        <a:p>
          <a:r>
            <a:rPr lang="en-US"/>
            <a:t>Grant Process</a:t>
          </a:r>
        </a:p>
      </dgm:t>
    </dgm:pt>
    <dgm:pt modelId="{2BCA72B3-0D54-41A3-8251-EA98FD5E4566}" type="parTrans" cxnId="{39C2E454-61CE-4DFC-995E-3BDA7B959212}">
      <dgm:prSet/>
      <dgm:spPr/>
      <dgm:t>
        <a:bodyPr/>
        <a:lstStyle/>
        <a:p>
          <a:endParaRPr lang="en-US" sz="3200"/>
        </a:p>
      </dgm:t>
    </dgm:pt>
    <dgm:pt modelId="{318B4E55-4721-42A7-A413-AF1E4116EBF3}" type="sibTrans" cxnId="{39C2E454-61CE-4DFC-995E-3BDA7B959212}">
      <dgm:prSet/>
      <dgm:spPr/>
      <dgm:t>
        <a:bodyPr/>
        <a:lstStyle/>
        <a:p>
          <a:endParaRPr lang="en-US"/>
        </a:p>
      </dgm:t>
    </dgm:pt>
    <dgm:pt modelId="{ADA4BC26-52F5-45CD-9379-BAE29C6BFB57}">
      <dgm:prSet phldr="0"/>
      <dgm:spPr/>
      <dgm:t>
        <a:bodyPr/>
        <a:lstStyle/>
        <a:p>
          <a:r>
            <a:rPr lang="en-US">
              <a:latin typeface="Corbel" panose="020B0503020204020204"/>
            </a:rPr>
            <a:t>Grantees</a:t>
          </a:r>
          <a:endParaRPr lang="en-US"/>
        </a:p>
      </dgm:t>
    </dgm:pt>
    <dgm:pt modelId="{E4D8DB4D-20CB-4FB9-9EE1-95C7BDFFCBC7}" type="parTrans" cxnId="{861A46B1-184A-4C10-B534-ECE28D62A7B1}">
      <dgm:prSet/>
      <dgm:spPr/>
      <dgm:t>
        <a:bodyPr/>
        <a:lstStyle/>
        <a:p>
          <a:endParaRPr lang="en-US" sz="3200"/>
        </a:p>
      </dgm:t>
    </dgm:pt>
    <dgm:pt modelId="{E7C1724E-C303-44B5-BB44-CC27DFC481DA}" type="sibTrans" cxnId="{861A46B1-184A-4C10-B534-ECE28D62A7B1}">
      <dgm:prSet/>
      <dgm:spPr/>
      <dgm:t>
        <a:bodyPr/>
        <a:lstStyle/>
        <a:p>
          <a:endParaRPr lang="en-US"/>
        </a:p>
      </dgm:t>
    </dgm:pt>
    <dgm:pt modelId="{366ABCE7-D814-4056-A4F4-20BE1E528629}">
      <dgm:prSet/>
      <dgm:spPr/>
      <dgm:t>
        <a:bodyPr/>
        <a:lstStyle/>
        <a:p>
          <a:r>
            <a:rPr lang="en-US"/>
            <a:t>What We Plan to Do</a:t>
          </a:r>
        </a:p>
      </dgm:t>
    </dgm:pt>
    <dgm:pt modelId="{852C0D34-CD0B-4FC5-9E04-267133B8BB6C}" type="parTrans" cxnId="{B70E2725-A03E-460D-8EC0-6F06583D69C0}">
      <dgm:prSet/>
      <dgm:spPr/>
      <dgm:t>
        <a:bodyPr/>
        <a:lstStyle/>
        <a:p>
          <a:endParaRPr lang="en-US" sz="3200"/>
        </a:p>
      </dgm:t>
    </dgm:pt>
    <dgm:pt modelId="{BE898209-9D53-439C-BB3A-72F826768483}" type="sibTrans" cxnId="{B70E2725-A03E-460D-8EC0-6F06583D69C0}">
      <dgm:prSet/>
      <dgm:spPr/>
      <dgm:t>
        <a:bodyPr/>
        <a:lstStyle/>
        <a:p>
          <a:endParaRPr lang="en-US"/>
        </a:p>
      </dgm:t>
    </dgm:pt>
    <dgm:pt modelId="{4C1C5E53-6FBE-4F1D-8E18-95051C21660A}">
      <dgm:prSet/>
      <dgm:spPr/>
      <dgm:t>
        <a:bodyPr/>
        <a:lstStyle/>
        <a:p>
          <a:r>
            <a:rPr lang="en-US"/>
            <a:t>Welcome and Introductions</a:t>
          </a:r>
        </a:p>
      </dgm:t>
    </dgm:pt>
    <dgm:pt modelId="{E9049E76-2581-4E26-874D-BE9CB21948EE}" type="parTrans" cxnId="{91F33469-B536-4D7B-959B-DA57DF9A35C3}">
      <dgm:prSet/>
      <dgm:spPr/>
      <dgm:t>
        <a:bodyPr/>
        <a:lstStyle/>
        <a:p>
          <a:endParaRPr lang="en-US"/>
        </a:p>
      </dgm:t>
    </dgm:pt>
    <dgm:pt modelId="{F46A6EFE-4A6D-4ABB-8706-D47EF914E135}" type="sibTrans" cxnId="{91F33469-B536-4D7B-959B-DA57DF9A35C3}">
      <dgm:prSet/>
      <dgm:spPr/>
      <dgm:t>
        <a:bodyPr/>
        <a:lstStyle/>
        <a:p>
          <a:endParaRPr lang="en-US"/>
        </a:p>
      </dgm:t>
    </dgm:pt>
    <dgm:pt modelId="{FA0732F8-DA14-448B-9998-277B9AE5A93D}">
      <dgm:prSet phldr="0"/>
      <dgm:spPr/>
      <dgm:t>
        <a:bodyPr/>
        <a:lstStyle/>
        <a:p>
          <a:pPr rtl="0"/>
          <a:r>
            <a:rPr lang="en-US">
              <a:latin typeface="Corbel" panose="020B0503020204020204"/>
            </a:rPr>
            <a:t>What We've Done</a:t>
          </a:r>
          <a:endParaRPr lang="en-US"/>
        </a:p>
      </dgm:t>
    </dgm:pt>
    <dgm:pt modelId="{86183D85-02AB-474D-881B-13F134A8BDD0}" type="parTrans" cxnId="{AFE35EC2-7E2C-4EDA-8028-BCE52BC21F12}">
      <dgm:prSet/>
      <dgm:spPr/>
      <dgm:t>
        <a:bodyPr/>
        <a:lstStyle/>
        <a:p>
          <a:endParaRPr lang="en-US"/>
        </a:p>
      </dgm:t>
    </dgm:pt>
    <dgm:pt modelId="{D42B3360-67A8-46AF-BD2C-B34BBABA496B}" type="sibTrans" cxnId="{AFE35EC2-7E2C-4EDA-8028-BCE52BC21F12}">
      <dgm:prSet/>
      <dgm:spPr/>
      <dgm:t>
        <a:bodyPr/>
        <a:lstStyle/>
        <a:p>
          <a:endParaRPr lang="en-US"/>
        </a:p>
      </dgm:t>
    </dgm:pt>
    <dgm:pt modelId="{DB2D595B-9030-41F4-A75C-5BCDEE5C723C}">
      <dgm:prSet/>
      <dgm:spPr/>
      <dgm:t>
        <a:bodyPr/>
        <a:lstStyle/>
        <a:p>
          <a:r>
            <a:rPr lang="en-US"/>
            <a:t>Questions</a:t>
          </a:r>
        </a:p>
      </dgm:t>
    </dgm:pt>
    <dgm:pt modelId="{3607FED5-99DF-4B80-9B99-FFCEC12D3F7C}" type="parTrans" cxnId="{C42EBE83-14DA-4F16-AD37-9217F32DF389}">
      <dgm:prSet/>
      <dgm:spPr/>
      <dgm:t>
        <a:bodyPr/>
        <a:lstStyle/>
        <a:p>
          <a:endParaRPr lang="en-US"/>
        </a:p>
      </dgm:t>
    </dgm:pt>
    <dgm:pt modelId="{096C5AC2-C36F-4612-AA01-551C9A9EAD4C}" type="sibTrans" cxnId="{C42EBE83-14DA-4F16-AD37-9217F32DF389}">
      <dgm:prSet/>
      <dgm:spPr/>
      <dgm:t>
        <a:bodyPr/>
        <a:lstStyle/>
        <a:p>
          <a:endParaRPr lang="en-US"/>
        </a:p>
      </dgm:t>
    </dgm:pt>
    <dgm:pt modelId="{6156E877-8D96-4086-8A8D-1EB65FFBB1C2}" type="pres">
      <dgm:prSet presAssocID="{2F819B76-910B-4909-961E-D6DB84617A66}" presName="Name0" presStyleCnt="0">
        <dgm:presLayoutVars>
          <dgm:dir/>
          <dgm:resizeHandles val="exact"/>
        </dgm:presLayoutVars>
      </dgm:prSet>
      <dgm:spPr/>
    </dgm:pt>
    <dgm:pt modelId="{2553C868-071C-4143-9AA3-1DE87A3D26B5}" type="pres">
      <dgm:prSet presAssocID="{4C1C5E53-6FBE-4F1D-8E18-95051C21660A}" presName="node" presStyleLbl="node1" presStyleIdx="0" presStyleCnt="8">
        <dgm:presLayoutVars>
          <dgm:bulletEnabled val="1"/>
        </dgm:presLayoutVars>
      </dgm:prSet>
      <dgm:spPr/>
    </dgm:pt>
    <dgm:pt modelId="{91FC435F-A26B-473C-AA7F-BFD92A9E1CF1}" type="pres">
      <dgm:prSet presAssocID="{F46A6EFE-4A6D-4ABB-8706-D47EF914E135}" presName="sibTrans" presStyleLbl="sibTrans1D1" presStyleIdx="0" presStyleCnt="7"/>
      <dgm:spPr/>
    </dgm:pt>
    <dgm:pt modelId="{D83022C6-0121-4297-B725-9B57607E2EC7}" type="pres">
      <dgm:prSet presAssocID="{F46A6EFE-4A6D-4ABB-8706-D47EF914E135}" presName="connectorText" presStyleLbl="sibTrans1D1" presStyleIdx="0" presStyleCnt="7"/>
      <dgm:spPr/>
    </dgm:pt>
    <dgm:pt modelId="{C8D6BB1D-30DA-4A22-A52D-EEABBF675315}" type="pres">
      <dgm:prSet presAssocID="{DEBEEAB9-9103-4FD8-B68A-5236BE20A606}" presName="node" presStyleLbl="node1" presStyleIdx="1" presStyleCnt="8">
        <dgm:presLayoutVars>
          <dgm:bulletEnabled val="1"/>
        </dgm:presLayoutVars>
      </dgm:prSet>
      <dgm:spPr/>
    </dgm:pt>
    <dgm:pt modelId="{0EA7E715-EE5B-436D-AC22-E8736B349FA2}" type="pres">
      <dgm:prSet presAssocID="{460F802D-62F9-4AB4-B627-05A3A87B2CFD}" presName="sibTrans" presStyleLbl="sibTrans1D1" presStyleIdx="1" presStyleCnt="7"/>
      <dgm:spPr/>
    </dgm:pt>
    <dgm:pt modelId="{73949E62-933C-4A9A-A0F5-19722C058A10}" type="pres">
      <dgm:prSet presAssocID="{460F802D-62F9-4AB4-B627-05A3A87B2CFD}" presName="connectorText" presStyleLbl="sibTrans1D1" presStyleIdx="1" presStyleCnt="7"/>
      <dgm:spPr/>
    </dgm:pt>
    <dgm:pt modelId="{60E636F0-7682-4189-BF5A-8765CFA1954D}" type="pres">
      <dgm:prSet presAssocID="{F627D731-8FA4-4F74-99C5-E9D2FB1939CF}" presName="node" presStyleLbl="node1" presStyleIdx="2" presStyleCnt="8">
        <dgm:presLayoutVars>
          <dgm:bulletEnabled val="1"/>
        </dgm:presLayoutVars>
      </dgm:prSet>
      <dgm:spPr/>
    </dgm:pt>
    <dgm:pt modelId="{D7723CDA-62D2-4BB3-9E41-69549DE71A03}" type="pres">
      <dgm:prSet presAssocID="{B118A82D-1C14-4F03-9711-487B7DB317BB}" presName="sibTrans" presStyleLbl="sibTrans1D1" presStyleIdx="2" presStyleCnt="7"/>
      <dgm:spPr/>
    </dgm:pt>
    <dgm:pt modelId="{91496617-BD7E-4C7B-AD1C-0D8D417D1F9F}" type="pres">
      <dgm:prSet presAssocID="{B118A82D-1C14-4F03-9711-487B7DB317BB}" presName="connectorText" presStyleLbl="sibTrans1D1" presStyleIdx="2" presStyleCnt="7"/>
      <dgm:spPr/>
    </dgm:pt>
    <dgm:pt modelId="{46CBA421-90FB-4EFC-8987-4385853AFFC9}" type="pres">
      <dgm:prSet presAssocID="{D467BBD0-EA0E-4192-9AEA-8985D8983ED0}" presName="node" presStyleLbl="node1" presStyleIdx="3" presStyleCnt="8">
        <dgm:presLayoutVars>
          <dgm:bulletEnabled val="1"/>
        </dgm:presLayoutVars>
      </dgm:prSet>
      <dgm:spPr/>
    </dgm:pt>
    <dgm:pt modelId="{47D322E6-7E5C-4459-A441-B1AAB99C0663}" type="pres">
      <dgm:prSet presAssocID="{318B4E55-4721-42A7-A413-AF1E4116EBF3}" presName="sibTrans" presStyleLbl="sibTrans1D1" presStyleIdx="3" presStyleCnt="7"/>
      <dgm:spPr/>
    </dgm:pt>
    <dgm:pt modelId="{9D93E05C-A4F6-4967-A0C8-4115A2B32034}" type="pres">
      <dgm:prSet presAssocID="{318B4E55-4721-42A7-A413-AF1E4116EBF3}" presName="connectorText" presStyleLbl="sibTrans1D1" presStyleIdx="3" presStyleCnt="7"/>
      <dgm:spPr/>
    </dgm:pt>
    <dgm:pt modelId="{49999C08-17D2-45F3-94C2-8A2E636FC548}" type="pres">
      <dgm:prSet presAssocID="{FA0732F8-DA14-448B-9998-277B9AE5A93D}" presName="node" presStyleLbl="node1" presStyleIdx="4" presStyleCnt="8">
        <dgm:presLayoutVars>
          <dgm:bulletEnabled val="1"/>
        </dgm:presLayoutVars>
      </dgm:prSet>
      <dgm:spPr/>
    </dgm:pt>
    <dgm:pt modelId="{163724A6-F7AE-43CC-9018-61438E040F4C}" type="pres">
      <dgm:prSet presAssocID="{D42B3360-67A8-46AF-BD2C-B34BBABA496B}" presName="sibTrans" presStyleLbl="sibTrans1D1" presStyleIdx="4" presStyleCnt="7"/>
      <dgm:spPr/>
    </dgm:pt>
    <dgm:pt modelId="{B5E2EB38-A4C3-448A-910B-34CE02417FD8}" type="pres">
      <dgm:prSet presAssocID="{D42B3360-67A8-46AF-BD2C-B34BBABA496B}" presName="connectorText" presStyleLbl="sibTrans1D1" presStyleIdx="4" presStyleCnt="7"/>
      <dgm:spPr/>
    </dgm:pt>
    <dgm:pt modelId="{1217A2C9-8F8E-4115-BEFE-65C3E3BF985B}" type="pres">
      <dgm:prSet presAssocID="{ADA4BC26-52F5-45CD-9379-BAE29C6BFB57}" presName="node" presStyleLbl="node1" presStyleIdx="5" presStyleCnt="8">
        <dgm:presLayoutVars>
          <dgm:bulletEnabled val="1"/>
        </dgm:presLayoutVars>
      </dgm:prSet>
      <dgm:spPr/>
    </dgm:pt>
    <dgm:pt modelId="{9189F618-1FC7-4E39-9F01-BD55FB32E48E}" type="pres">
      <dgm:prSet presAssocID="{E7C1724E-C303-44B5-BB44-CC27DFC481DA}" presName="sibTrans" presStyleLbl="sibTrans1D1" presStyleIdx="5" presStyleCnt="7"/>
      <dgm:spPr/>
    </dgm:pt>
    <dgm:pt modelId="{E3EDF7ED-EAB4-4A9C-A350-7C99FBD7B30C}" type="pres">
      <dgm:prSet presAssocID="{E7C1724E-C303-44B5-BB44-CC27DFC481DA}" presName="connectorText" presStyleLbl="sibTrans1D1" presStyleIdx="5" presStyleCnt="7"/>
      <dgm:spPr/>
    </dgm:pt>
    <dgm:pt modelId="{943774A7-E72D-4661-AFCE-05A56046845E}" type="pres">
      <dgm:prSet presAssocID="{366ABCE7-D814-4056-A4F4-20BE1E528629}" presName="node" presStyleLbl="node1" presStyleIdx="6" presStyleCnt="8">
        <dgm:presLayoutVars>
          <dgm:bulletEnabled val="1"/>
        </dgm:presLayoutVars>
      </dgm:prSet>
      <dgm:spPr/>
    </dgm:pt>
    <dgm:pt modelId="{9DF72617-6A1C-4F71-BAA7-B63EBC2C8E9C}" type="pres">
      <dgm:prSet presAssocID="{BE898209-9D53-439C-BB3A-72F826768483}" presName="sibTrans" presStyleLbl="sibTrans1D1" presStyleIdx="6" presStyleCnt="7"/>
      <dgm:spPr/>
    </dgm:pt>
    <dgm:pt modelId="{E80D11AC-FB9F-411E-A2D9-928777E81E9F}" type="pres">
      <dgm:prSet presAssocID="{BE898209-9D53-439C-BB3A-72F826768483}" presName="connectorText" presStyleLbl="sibTrans1D1" presStyleIdx="6" presStyleCnt="7"/>
      <dgm:spPr/>
    </dgm:pt>
    <dgm:pt modelId="{4ECE3FA8-31BA-4E5A-A7E0-C4CBF2D739DE}" type="pres">
      <dgm:prSet presAssocID="{DB2D595B-9030-41F4-A75C-5BCDEE5C723C}" presName="node" presStyleLbl="node1" presStyleIdx="7" presStyleCnt="8">
        <dgm:presLayoutVars>
          <dgm:bulletEnabled val="1"/>
        </dgm:presLayoutVars>
      </dgm:prSet>
      <dgm:spPr/>
    </dgm:pt>
  </dgm:ptLst>
  <dgm:cxnLst>
    <dgm:cxn modelId="{EAFDA50E-08C7-4102-801B-18393AB98120}" type="presOf" srcId="{F627D731-8FA4-4F74-99C5-E9D2FB1939CF}" destId="{60E636F0-7682-4189-BF5A-8765CFA1954D}" srcOrd="0" destOrd="0" presId="urn:microsoft.com/office/officeart/2016/7/layout/RepeatingBendingProcessNew"/>
    <dgm:cxn modelId="{7A259822-2DBA-4443-9C51-41D571360DF3}" type="presOf" srcId="{B118A82D-1C14-4F03-9711-487B7DB317BB}" destId="{D7723CDA-62D2-4BB3-9E41-69549DE71A03}" srcOrd="0" destOrd="0" presId="urn:microsoft.com/office/officeart/2016/7/layout/RepeatingBendingProcessNew"/>
    <dgm:cxn modelId="{B70E2725-A03E-460D-8EC0-6F06583D69C0}" srcId="{2F819B76-910B-4909-961E-D6DB84617A66}" destId="{366ABCE7-D814-4056-A4F4-20BE1E528629}" srcOrd="6" destOrd="0" parTransId="{852C0D34-CD0B-4FC5-9E04-267133B8BB6C}" sibTransId="{BE898209-9D53-439C-BB3A-72F826768483}"/>
    <dgm:cxn modelId="{B51C1D33-9173-4877-965A-A7FDEEB04690}" type="presOf" srcId="{BE898209-9D53-439C-BB3A-72F826768483}" destId="{9DF72617-6A1C-4F71-BAA7-B63EBC2C8E9C}" srcOrd="0" destOrd="0" presId="urn:microsoft.com/office/officeart/2016/7/layout/RepeatingBendingProcessNew"/>
    <dgm:cxn modelId="{24E75565-2CF8-4B98-8222-896675E784E8}" type="presOf" srcId="{2F819B76-910B-4909-961E-D6DB84617A66}" destId="{6156E877-8D96-4086-8A8D-1EB65FFBB1C2}" srcOrd="0" destOrd="0" presId="urn:microsoft.com/office/officeart/2016/7/layout/RepeatingBendingProcessNew"/>
    <dgm:cxn modelId="{24BC9A65-43F2-42E0-AA48-34B7AF07D6EB}" type="presOf" srcId="{4C1C5E53-6FBE-4F1D-8E18-95051C21660A}" destId="{2553C868-071C-4143-9AA3-1DE87A3D26B5}" srcOrd="0" destOrd="0" presId="urn:microsoft.com/office/officeart/2016/7/layout/RepeatingBendingProcessNew"/>
    <dgm:cxn modelId="{0B052148-CCDE-4AF0-806C-DAB7DCE7BD8B}" type="presOf" srcId="{318B4E55-4721-42A7-A413-AF1E4116EBF3}" destId="{9D93E05C-A4F6-4967-A0C8-4115A2B32034}" srcOrd="1" destOrd="0" presId="urn:microsoft.com/office/officeart/2016/7/layout/RepeatingBendingProcessNew"/>
    <dgm:cxn modelId="{61672349-3900-41F6-A46A-04A2E5752E0F}" type="presOf" srcId="{460F802D-62F9-4AB4-B627-05A3A87B2CFD}" destId="{0EA7E715-EE5B-436D-AC22-E8736B349FA2}" srcOrd="0" destOrd="0" presId="urn:microsoft.com/office/officeart/2016/7/layout/RepeatingBendingProcessNew"/>
    <dgm:cxn modelId="{91F33469-B536-4D7B-959B-DA57DF9A35C3}" srcId="{2F819B76-910B-4909-961E-D6DB84617A66}" destId="{4C1C5E53-6FBE-4F1D-8E18-95051C21660A}" srcOrd="0" destOrd="0" parTransId="{E9049E76-2581-4E26-874D-BE9CB21948EE}" sibTransId="{F46A6EFE-4A6D-4ABB-8706-D47EF914E135}"/>
    <dgm:cxn modelId="{84254C4D-F923-45C9-B261-9F62B7FA967D}" srcId="{2F819B76-910B-4909-961E-D6DB84617A66}" destId="{DEBEEAB9-9103-4FD8-B68A-5236BE20A606}" srcOrd="1" destOrd="0" parTransId="{94DEC9B9-C0B3-437A-8728-8663762341D3}" sibTransId="{460F802D-62F9-4AB4-B627-05A3A87B2CFD}"/>
    <dgm:cxn modelId="{39C2E454-61CE-4DFC-995E-3BDA7B959212}" srcId="{2F819B76-910B-4909-961E-D6DB84617A66}" destId="{D467BBD0-EA0E-4192-9AEA-8985D8983ED0}" srcOrd="3" destOrd="0" parTransId="{2BCA72B3-0D54-41A3-8251-EA98FD5E4566}" sibTransId="{318B4E55-4721-42A7-A413-AF1E4116EBF3}"/>
    <dgm:cxn modelId="{C42EBE83-14DA-4F16-AD37-9217F32DF389}" srcId="{2F819B76-910B-4909-961E-D6DB84617A66}" destId="{DB2D595B-9030-41F4-A75C-5BCDEE5C723C}" srcOrd="7" destOrd="0" parTransId="{3607FED5-99DF-4B80-9B99-FFCEC12D3F7C}" sibTransId="{096C5AC2-C36F-4612-AA01-551C9A9EAD4C}"/>
    <dgm:cxn modelId="{55290A8A-12F9-470D-A839-057A426308BE}" type="presOf" srcId="{BE898209-9D53-439C-BB3A-72F826768483}" destId="{E80D11AC-FB9F-411E-A2D9-928777E81E9F}" srcOrd="1" destOrd="0" presId="urn:microsoft.com/office/officeart/2016/7/layout/RepeatingBendingProcessNew"/>
    <dgm:cxn modelId="{6EE52C9A-4C01-40E8-880B-8AC3885E5C2B}" srcId="{2F819B76-910B-4909-961E-D6DB84617A66}" destId="{F627D731-8FA4-4F74-99C5-E9D2FB1939CF}" srcOrd="2" destOrd="0" parTransId="{DFDDC9C9-4D6A-42E7-9FB3-FF2AEABBA641}" sibTransId="{B118A82D-1C14-4F03-9711-487B7DB317BB}"/>
    <dgm:cxn modelId="{CC6613A9-D117-4F3F-B637-82C45496D1E3}" type="presOf" srcId="{366ABCE7-D814-4056-A4F4-20BE1E528629}" destId="{943774A7-E72D-4661-AFCE-05A56046845E}" srcOrd="0" destOrd="0" presId="urn:microsoft.com/office/officeart/2016/7/layout/RepeatingBendingProcessNew"/>
    <dgm:cxn modelId="{26C245AC-F752-460F-92B6-5DBF0788AFA3}" type="presOf" srcId="{D467BBD0-EA0E-4192-9AEA-8985D8983ED0}" destId="{46CBA421-90FB-4EFC-8987-4385853AFFC9}" srcOrd="0" destOrd="0" presId="urn:microsoft.com/office/officeart/2016/7/layout/RepeatingBendingProcessNew"/>
    <dgm:cxn modelId="{861A46B1-184A-4C10-B534-ECE28D62A7B1}" srcId="{2F819B76-910B-4909-961E-D6DB84617A66}" destId="{ADA4BC26-52F5-45CD-9379-BAE29C6BFB57}" srcOrd="5" destOrd="0" parTransId="{E4D8DB4D-20CB-4FB9-9EE1-95C7BDFFCBC7}" sibTransId="{E7C1724E-C303-44B5-BB44-CC27DFC481DA}"/>
    <dgm:cxn modelId="{911752B6-66D1-48B1-9694-EFF0E501C9F7}" type="presOf" srcId="{DB2D595B-9030-41F4-A75C-5BCDEE5C723C}" destId="{4ECE3FA8-31BA-4E5A-A7E0-C4CBF2D739DE}" srcOrd="0" destOrd="0" presId="urn:microsoft.com/office/officeart/2016/7/layout/RepeatingBendingProcessNew"/>
    <dgm:cxn modelId="{6FB73BBA-27D3-45E7-BC59-014210576001}" type="presOf" srcId="{FA0732F8-DA14-448B-9998-277B9AE5A93D}" destId="{49999C08-17D2-45F3-94C2-8A2E636FC548}" srcOrd="0" destOrd="0" presId="urn:microsoft.com/office/officeart/2016/7/layout/RepeatingBendingProcessNew"/>
    <dgm:cxn modelId="{5560D4BF-209D-4262-8C7D-8EE7A149884A}" type="presOf" srcId="{ADA4BC26-52F5-45CD-9379-BAE29C6BFB57}" destId="{1217A2C9-8F8E-4115-BEFE-65C3E3BF985B}" srcOrd="0" destOrd="0" presId="urn:microsoft.com/office/officeart/2016/7/layout/RepeatingBendingProcessNew"/>
    <dgm:cxn modelId="{AFE35EC2-7E2C-4EDA-8028-BCE52BC21F12}" srcId="{2F819B76-910B-4909-961E-D6DB84617A66}" destId="{FA0732F8-DA14-448B-9998-277B9AE5A93D}" srcOrd="4" destOrd="0" parTransId="{86183D85-02AB-474D-881B-13F134A8BDD0}" sibTransId="{D42B3360-67A8-46AF-BD2C-B34BBABA496B}"/>
    <dgm:cxn modelId="{F1DF16C3-A26C-48D0-8F35-3966EBAF7AFC}" type="presOf" srcId="{318B4E55-4721-42A7-A413-AF1E4116EBF3}" destId="{47D322E6-7E5C-4459-A441-B1AAB99C0663}" srcOrd="0" destOrd="0" presId="urn:microsoft.com/office/officeart/2016/7/layout/RepeatingBendingProcessNew"/>
    <dgm:cxn modelId="{5644C4C6-8199-4B7A-BDE6-4B0D54A8701F}" type="presOf" srcId="{F46A6EFE-4A6D-4ABB-8706-D47EF914E135}" destId="{D83022C6-0121-4297-B725-9B57607E2EC7}" srcOrd="1" destOrd="0" presId="urn:microsoft.com/office/officeart/2016/7/layout/RepeatingBendingProcessNew"/>
    <dgm:cxn modelId="{FB3D6DCC-3185-467F-893D-C44F4CD289BB}" type="presOf" srcId="{E7C1724E-C303-44B5-BB44-CC27DFC481DA}" destId="{9189F618-1FC7-4E39-9F01-BD55FB32E48E}" srcOrd="0" destOrd="0" presId="urn:microsoft.com/office/officeart/2016/7/layout/RepeatingBendingProcessNew"/>
    <dgm:cxn modelId="{8468AECE-6F2F-4CB0-9ABE-0ACFB81B3B4F}" type="presOf" srcId="{B118A82D-1C14-4F03-9711-487B7DB317BB}" destId="{91496617-BD7E-4C7B-AD1C-0D8D417D1F9F}" srcOrd="1" destOrd="0" presId="urn:microsoft.com/office/officeart/2016/7/layout/RepeatingBendingProcessNew"/>
    <dgm:cxn modelId="{0435FFD3-139E-444B-BA76-D49453BA10B1}" type="presOf" srcId="{DEBEEAB9-9103-4FD8-B68A-5236BE20A606}" destId="{C8D6BB1D-30DA-4A22-A52D-EEABBF675315}" srcOrd="0" destOrd="0" presId="urn:microsoft.com/office/officeart/2016/7/layout/RepeatingBendingProcessNew"/>
    <dgm:cxn modelId="{5FC4F5D5-5B10-439B-A990-95EEA0E39952}" type="presOf" srcId="{460F802D-62F9-4AB4-B627-05A3A87B2CFD}" destId="{73949E62-933C-4A9A-A0F5-19722C058A10}" srcOrd="1" destOrd="0" presId="urn:microsoft.com/office/officeart/2016/7/layout/RepeatingBendingProcessNew"/>
    <dgm:cxn modelId="{FE17C6E4-10BF-4C07-93D7-847977FA5331}" type="presOf" srcId="{D42B3360-67A8-46AF-BD2C-B34BBABA496B}" destId="{B5E2EB38-A4C3-448A-910B-34CE02417FD8}" srcOrd="1" destOrd="0" presId="urn:microsoft.com/office/officeart/2016/7/layout/RepeatingBendingProcessNew"/>
    <dgm:cxn modelId="{6C9489EB-2F40-4CDE-A4B9-F2E2822BF6E8}" type="presOf" srcId="{D42B3360-67A8-46AF-BD2C-B34BBABA496B}" destId="{163724A6-F7AE-43CC-9018-61438E040F4C}" srcOrd="0" destOrd="0" presId="urn:microsoft.com/office/officeart/2016/7/layout/RepeatingBendingProcessNew"/>
    <dgm:cxn modelId="{417208ED-35F4-4020-9F07-181ABF90C7C1}" type="presOf" srcId="{F46A6EFE-4A6D-4ABB-8706-D47EF914E135}" destId="{91FC435F-A26B-473C-AA7F-BFD92A9E1CF1}" srcOrd="0" destOrd="0" presId="urn:microsoft.com/office/officeart/2016/7/layout/RepeatingBendingProcessNew"/>
    <dgm:cxn modelId="{A49747F4-AE73-43E0-B7ED-0F47457F7C03}" type="presOf" srcId="{E7C1724E-C303-44B5-BB44-CC27DFC481DA}" destId="{E3EDF7ED-EAB4-4A9C-A350-7C99FBD7B30C}" srcOrd="1" destOrd="0" presId="urn:microsoft.com/office/officeart/2016/7/layout/RepeatingBendingProcessNew"/>
    <dgm:cxn modelId="{3184D747-ED46-4DE0-93DD-CE45F9ABB533}" type="presParOf" srcId="{6156E877-8D96-4086-8A8D-1EB65FFBB1C2}" destId="{2553C868-071C-4143-9AA3-1DE87A3D26B5}" srcOrd="0" destOrd="0" presId="urn:microsoft.com/office/officeart/2016/7/layout/RepeatingBendingProcessNew"/>
    <dgm:cxn modelId="{88B67BE6-0473-4B3B-89C2-758D091EAD96}" type="presParOf" srcId="{6156E877-8D96-4086-8A8D-1EB65FFBB1C2}" destId="{91FC435F-A26B-473C-AA7F-BFD92A9E1CF1}" srcOrd="1" destOrd="0" presId="urn:microsoft.com/office/officeart/2016/7/layout/RepeatingBendingProcessNew"/>
    <dgm:cxn modelId="{74D2BCB6-7FD4-4138-A1CC-CBDACA249D5D}" type="presParOf" srcId="{91FC435F-A26B-473C-AA7F-BFD92A9E1CF1}" destId="{D83022C6-0121-4297-B725-9B57607E2EC7}" srcOrd="0" destOrd="0" presId="urn:microsoft.com/office/officeart/2016/7/layout/RepeatingBendingProcessNew"/>
    <dgm:cxn modelId="{CD9A2329-E984-4534-A705-FA3F2FB1205F}" type="presParOf" srcId="{6156E877-8D96-4086-8A8D-1EB65FFBB1C2}" destId="{C8D6BB1D-30DA-4A22-A52D-EEABBF675315}" srcOrd="2" destOrd="0" presId="urn:microsoft.com/office/officeart/2016/7/layout/RepeatingBendingProcessNew"/>
    <dgm:cxn modelId="{8D277D25-261B-4FA9-AC0D-0E6D72DAEBD3}" type="presParOf" srcId="{6156E877-8D96-4086-8A8D-1EB65FFBB1C2}" destId="{0EA7E715-EE5B-436D-AC22-E8736B349FA2}" srcOrd="3" destOrd="0" presId="urn:microsoft.com/office/officeart/2016/7/layout/RepeatingBendingProcessNew"/>
    <dgm:cxn modelId="{176093ED-4950-404D-94B7-9323B21DA8CF}" type="presParOf" srcId="{0EA7E715-EE5B-436D-AC22-E8736B349FA2}" destId="{73949E62-933C-4A9A-A0F5-19722C058A10}" srcOrd="0" destOrd="0" presId="urn:microsoft.com/office/officeart/2016/7/layout/RepeatingBendingProcessNew"/>
    <dgm:cxn modelId="{1E655F0C-D358-4C0F-BF55-7E09178AFB98}" type="presParOf" srcId="{6156E877-8D96-4086-8A8D-1EB65FFBB1C2}" destId="{60E636F0-7682-4189-BF5A-8765CFA1954D}" srcOrd="4" destOrd="0" presId="urn:microsoft.com/office/officeart/2016/7/layout/RepeatingBendingProcessNew"/>
    <dgm:cxn modelId="{088907E3-C2FE-4BC1-8794-FBDE49CD1675}" type="presParOf" srcId="{6156E877-8D96-4086-8A8D-1EB65FFBB1C2}" destId="{D7723CDA-62D2-4BB3-9E41-69549DE71A03}" srcOrd="5" destOrd="0" presId="urn:microsoft.com/office/officeart/2016/7/layout/RepeatingBendingProcessNew"/>
    <dgm:cxn modelId="{FDBC3369-3E5A-41C9-8ADC-79BE38293539}" type="presParOf" srcId="{D7723CDA-62D2-4BB3-9E41-69549DE71A03}" destId="{91496617-BD7E-4C7B-AD1C-0D8D417D1F9F}" srcOrd="0" destOrd="0" presId="urn:microsoft.com/office/officeart/2016/7/layout/RepeatingBendingProcessNew"/>
    <dgm:cxn modelId="{2F583A34-48E7-436D-B480-4CD558DDB9C4}" type="presParOf" srcId="{6156E877-8D96-4086-8A8D-1EB65FFBB1C2}" destId="{46CBA421-90FB-4EFC-8987-4385853AFFC9}" srcOrd="6" destOrd="0" presId="urn:microsoft.com/office/officeart/2016/7/layout/RepeatingBendingProcessNew"/>
    <dgm:cxn modelId="{398B406F-283F-4F9E-B05B-80502A0B5904}" type="presParOf" srcId="{6156E877-8D96-4086-8A8D-1EB65FFBB1C2}" destId="{47D322E6-7E5C-4459-A441-B1AAB99C0663}" srcOrd="7" destOrd="0" presId="urn:microsoft.com/office/officeart/2016/7/layout/RepeatingBendingProcessNew"/>
    <dgm:cxn modelId="{EE1F60C6-12E8-40A3-B13C-DAF60748F5E7}" type="presParOf" srcId="{47D322E6-7E5C-4459-A441-B1AAB99C0663}" destId="{9D93E05C-A4F6-4967-A0C8-4115A2B32034}" srcOrd="0" destOrd="0" presId="urn:microsoft.com/office/officeart/2016/7/layout/RepeatingBendingProcessNew"/>
    <dgm:cxn modelId="{BF9A1489-48EF-4304-AAEB-87E92D7CB269}" type="presParOf" srcId="{6156E877-8D96-4086-8A8D-1EB65FFBB1C2}" destId="{49999C08-17D2-45F3-94C2-8A2E636FC548}" srcOrd="8" destOrd="0" presId="urn:microsoft.com/office/officeart/2016/7/layout/RepeatingBendingProcessNew"/>
    <dgm:cxn modelId="{19454865-6355-4BCC-9F1B-F03F42345F83}" type="presParOf" srcId="{6156E877-8D96-4086-8A8D-1EB65FFBB1C2}" destId="{163724A6-F7AE-43CC-9018-61438E040F4C}" srcOrd="9" destOrd="0" presId="urn:microsoft.com/office/officeart/2016/7/layout/RepeatingBendingProcessNew"/>
    <dgm:cxn modelId="{9F01A211-0CB3-44EC-B172-80562F8053C3}" type="presParOf" srcId="{163724A6-F7AE-43CC-9018-61438E040F4C}" destId="{B5E2EB38-A4C3-448A-910B-34CE02417FD8}" srcOrd="0" destOrd="0" presId="urn:microsoft.com/office/officeart/2016/7/layout/RepeatingBendingProcessNew"/>
    <dgm:cxn modelId="{EC539CE3-663A-4FA3-8DA5-DAC0C68567E4}" type="presParOf" srcId="{6156E877-8D96-4086-8A8D-1EB65FFBB1C2}" destId="{1217A2C9-8F8E-4115-BEFE-65C3E3BF985B}" srcOrd="10" destOrd="0" presId="urn:microsoft.com/office/officeart/2016/7/layout/RepeatingBendingProcessNew"/>
    <dgm:cxn modelId="{A12D3BA2-85AF-43E2-BEFA-90FA284C8568}" type="presParOf" srcId="{6156E877-8D96-4086-8A8D-1EB65FFBB1C2}" destId="{9189F618-1FC7-4E39-9F01-BD55FB32E48E}" srcOrd="11" destOrd="0" presId="urn:microsoft.com/office/officeart/2016/7/layout/RepeatingBendingProcessNew"/>
    <dgm:cxn modelId="{22167B9B-90C5-4785-8055-0E58032ADE30}" type="presParOf" srcId="{9189F618-1FC7-4E39-9F01-BD55FB32E48E}" destId="{E3EDF7ED-EAB4-4A9C-A350-7C99FBD7B30C}" srcOrd="0" destOrd="0" presId="urn:microsoft.com/office/officeart/2016/7/layout/RepeatingBendingProcessNew"/>
    <dgm:cxn modelId="{93FFE04D-61AF-471A-9E21-C28EF0D04A4C}" type="presParOf" srcId="{6156E877-8D96-4086-8A8D-1EB65FFBB1C2}" destId="{943774A7-E72D-4661-AFCE-05A56046845E}" srcOrd="12" destOrd="0" presId="urn:microsoft.com/office/officeart/2016/7/layout/RepeatingBendingProcessNew"/>
    <dgm:cxn modelId="{A7C1B31A-50B0-4B85-9A30-6A9F2B37EB8B}" type="presParOf" srcId="{6156E877-8D96-4086-8A8D-1EB65FFBB1C2}" destId="{9DF72617-6A1C-4F71-BAA7-B63EBC2C8E9C}" srcOrd="13" destOrd="0" presId="urn:microsoft.com/office/officeart/2016/7/layout/RepeatingBendingProcessNew"/>
    <dgm:cxn modelId="{B4E67D0F-DCCD-4956-B8D0-DBB188C5AA36}" type="presParOf" srcId="{9DF72617-6A1C-4F71-BAA7-B63EBC2C8E9C}" destId="{E80D11AC-FB9F-411E-A2D9-928777E81E9F}" srcOrd="0" destOrd="0" presId="urn:microsoft.com/office/officeart/2016/7/layout/RepeatingBendingProcessNew"/>
    <dgm:cxn modelId="{C2B1669E-C1AB-4BDF-81BC-F9E847934F91}" type="presParOf" srcId="{6156E877-8D96-4086-8A8D-1EB65FFBB1C2}" destId="{4ECE3FA8-31BA-4E5A-A7E0-C4CBF2D739DE}" srcOrd="14"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6D761D-24F3-44C2-88E9-0E1F05BAFB63}" type="doc">
      <dgm:prSet loTypeId="urn:microsoft.com/office/officeart/2005/8/layout/pictureOrgChart+Icon" loCatId="hierarchy" qsTypeId="urn:microsoft.com/office/officeart/2005/8/quickstyle/simple1" qsCatId="simple" csTypeId="urn:microsoft.com/office/officeart/2005/8/colors/accent0_1" csCatId="mainScheme" phldr="1"/>
      <dgm:spPr/>
      <dgm:t>
        <a:bodyPr/>
        <a:lstStyle/>
        <a:p>
          <a:endParaRPr lang="en-US"/>
        </a:p>
      </dgm:t>
    </dgm:pt>
    <dgm:pt modelId="{1CB1697E-C3F2-482F-9D5B-B5F1BB6293F8}">
      <dgm:prSet phldrT="[Text]" custT="1"/>
      <dgm:spPr/>
      <dgm:t>
        <a:bodyPr/>
        <a:lstStyle/>
        <a:p>
          <a:r>
            <a:rPr lang="en-US" sz="1100"/>
            <a:t>LaShonda White</a:t>
          </a:r>
        </a:p>
        <a:p>
          <a:r>
            <a:rPr lang="en-US" sz="1100"/>
            <a:t>Deputy City Manager of Community Services</a:t>
          </a:r>
        </a:p>
      </dgm:t>
    </dgm:pt>
    <dgm:pt modelId="{6373D5F7-16E9-4EB0-92C5-19C80CE87846}" type="parTrans" cxnId="{6E8FB67F-D9AF-4E00-8118-A8B1EAA1E818}">
      <dgm:prSet/>
      <dgm:spPr/>
      <dgm:t>
        <a:bodyPr/>
        <a:lstStyle/>
        <a:p>
          <a:endParaRPr lang="en-US" sz="1100"/>
        </a:p>
      </dgm:t>
    </dgm:pt>
    <dgm:pt modelId="{C295D6BE-8925-449D-ACAF-1F4F31576B6D}" type="sibTrans" cxnId="{6E8FB67F-D9AF-4E00-8118-A8B1EAA1E818}">
      <dgm:prSet/>
      <dgm:spPr/>
      <dgm:t>
        <a:bodyPr/>
        <a:lstStyle/>
        <a:p>
          <a:endParaRPr lang="en-US" sz="1100"/>
        </a:p>
      </dgm:t>
    </dgm:pt>
    <dgm:pt modelId="{7478CC23-F85D-45F4-9235-583B470FFA57}" type="asst">
      <dgm:prSet phldrT="[Text]" custT="1"/>
      <dgm:spPr/>
      <dgm:t>
        <a:bodyPr/>
        <a:lstStyle/>
        <a:p>
          <a:r>
            <a:rPr lang="en-US" sz="1100"/>
            <a:t>Patrick Seals</a:t>
          </a:r>
        </a:p>
        <a:p>
          <a:r>
            <a:rPr lang="en-US" sz="1100"/>
            <a:t> Administrative Chief</a:t>
          </a:r>
        </a:p>
      </dgm:t>
    </dgm:pt>
    <dgm:pt modelId="{22C2858D-F601-4B8F-ADFB-0F86C1DF890D}" type="parTrans" cxnId="{D57C736A-2606-44DB-B41E-1893055D2260}">
      <dgm:prSet/>
      <dgm:spPr/>
      <dgm:t>
        <a:bodyPr/>
        <a:lstStyle/>
        <a:p>
          <a:endParaRPr lang="en-US" sz="1100"/>
        </a:p>
      </dgm:t>
    </dgm:pt>
    <dgm:pt modelId="{E0419A5B-F441-42C7-A992-9FAC3186F74C}" type="sibTrans" cxnId="{D57C736A-2606-44DB-B41E-1893055D2260}">
      <dgm:prSet/>
      <dgm:spPr/>
      <dgm:t>
        <a:bodyPr/>
        <a:lstStyle/>
        <a:p>
          <a:endParaRPr lang="en-US" sz="1100"/>
        </a:p>
      </dgm:t>
    </dgm:pt>
    <dgm:pt modelId="{43A080AA-E097-4F38-AFA7-4785E4572195}">
      <dgm:prSet phldrT="[Text]" custT="1"/>
      <dgm:spPr/>
      <dgm:t>
        <a:bodyPr/>
        <a:lstStyle/>
        <a:p>
          <a:r>
            <a:rPr lang="en-US" sz="1100"/>
            <a:t>Nicholas Delgado</a:t>
          </a:r>
        </a:p>
        <a:p>
          <a:r>
            <a:rPr lang="en-US" sz="1100"/>
            <a:t> Associate Management Analyst</a:t>
          </a:r>
        </a:p>
      </dgm:t>
    </dgm:pt>
    <dgm:pt modelId="{E9ED83FB-F4D2-483F-8502-AF48A1242A12}" type="parTrans" cxnId="{39A7AFE8-ACFA-4E4F-BF8A-9269BE752046}">
      <dgm:prSet/>
      <dgm:spPr/>
      <dgm:t>
        <a:bodyPr/>
        <a:lstStyle/>
        <a:p>
          <a:endParaRPr lang="en-US" sz="1100"/>
        </a:p>
      </dgm:t>
    </dgm:pt>
    <dgm:pt modelId="{409E879F-5F64-4CF9-9BE0-8FBE6B512504}" type="sibTrans" cxnId="{39A7AFE8-ACFA-4E4F-BF8A-9269BE752046}">
      <dgm:prSet/>
      <dgm:spPr/>
      <dgm:t>
        <a:bodyPr/>
        <a:lstStyle/>
        <a:p>
          <a:endParaRPr lang="en-US" sz="1100"/>
        </a:p>
      </dgm:t>
    </dgm:pt>
    <dgm:pt modelId="{6A27D7B8-D87A-4124-B05C-AA2B60DA99C7}">
      <dgm:prSet phldrT="[Text]" custT="1"/>
      <dgm:spPr/>
      <dgm:t>
        <a:bodyPr/>
        <a:lstStyle/>
        <a:p>
          <a:r>
            <a:rPr lang="en-US" sz="1100"/>
            <a:t>Guadalupe Morales</a:t>
          </a:r>
        </a:p>
        <a:p>
          <a:r>
            <a:rPr lang="en-US" sz="1100"/>
            <a:t>Associate Management Analyst</a:t>
          </a:r>
        </a:p>
      </dgm:t>
    </dgm:pt>
    <dgm:pt modelId="{E5ADAD4D-B7E1-4750-9A01-4D5584C83062}" type="parTrans" cxnId="{A6E2EEA3-70E9-4016-A5B1-0EFC1F760BA0}">
      <dgm:prSet/>
      <dgm:spPr/>
      <dgm:t>
        <a:bodyPr/>
        <a:lstStyle/>
        <a:p>
          <a:endParaRPr lang="en-US" sz="1100"/>
        </a:p>
      </dgm:t>
    </dgm:pt>
    <dgm:pt modelId="{E21C9CE1-B5CB-4C68-A5EE-3A51327A0DCF}" type="sibTrans" cxnId="{A6E2EEA3-70E9-4016-A5B1-0EFC1F760BA0}">
      <dgm:prSet/>
      <dgm:spPr/>
      <dgm:t>
        <a:bodyPr/>
        <a:lstStyle/>
        <a:p>
          <a:endParaRPr lang="en-US" sz="1100"/>
        </a:p>
      </dgm:t>
    </dgm:pt>
    <dgm:pt modelId="{1BCCA6CA-01E6-4C39-8AB0-3469FE1FE579}">
      <dgm:prSet phldrT="[Text]" custT="1"/>
      <dgm:spPr/>
      <dgm:t>
        <a:bodyPr/>
        <a:lstStyle/>
        <a:p>
          <a:r>
            <a:rPr lang="en-US" sz="1100"/>
            <a:t>Abdul Black</a:t>
          </a:r>
        </a:p>
        <a:p>
          <a:r>
            <a:rPr lang="en-US" sz="1100"/>
            <a:t> Community Services Technician</a:t>
          </a:r>
        </a:p>
      </dgm:t>
    </dgm:pt>
    <dgm:pt modelId="{87B05F8A-3B72-4C2D-AD5C-F9D92BCC4DFB}" type="parTrans" cxnId="{0D673E1D-25B7-4A4A-836B-C8AEE8EFDB38}">
      <dgm:prSet/>
      <dgm:spPr/>
      <dgm:t>
        <a:bodyPr/>
        <a:lstStyle/>
        <a:p>
          <a:endParaRPr lang="en-US" sz="1100"/>
        </a:p>
      </dgm:t>
    </dgm:pt>
    <dgm:pt modelId="{F1997E08-350B-4A10-B79D-0AF2B79F69ED}" type="sibTrans" cxnId="{0D673E1D-25B7-4A4A-836B-C8AEE8EFDB38}">
      <dgm:prSet/>
      <dgm:spPr/>
      <dgm:t>
        <a:bodyPr/>
        <a:lstStyle/>
        <a:p>
          <a:endParaRPr lang="en-US" sz="1100"/>
        </a:p>
      </dgm:t>
    </dgm:pt>
    <dgm:pt modelId="{15BEC7B0-CD86-4D2E-A7E3-5DD1DAE05025}">
      <dgm:prSet phldrT="[Text]" custT="1"/>
      <dgm:spPr/>
      <dgm:t>
        <a:bodyPr/>
        <a:lstStyle/>
        <a:p>
          <a:r>
            <a:rPr lang="en-US" sz="1100"/>
            <a:t>Kaitlen Burnom</a:t>
          </a:r>
        </a:p>
        <a:p>
          <a:r>
            <a:rPr lang="en-US" sz="1100"/>
            <a:t>Management Analyst</a:t>
          </a:r>
        </a:p>
      </dgm:t>
    </dgm:pt>
    <dgm:pt modelId="{2D08070C-3F78-4705-8743-4F88952D8629}" type="parTrans" cxnId="{949216D1-414F-41EA-9A93-B676BE5C3E3E}">
      <dgm:prSet/>
      <dgm:spPr/>
      <dgm:t>
        <a:bodyPr/>
        <a:lstStyle/>
        <a:p>
          <a:endParaRPr lang="en-US"/>
        </a:p>
      </dgm:t>
    </dgm:pt>
    <dgm:pt modelId="{3815B000-D947-4132-87F1-F8A3F8132347}" type="sibTrans" cxnId="{949216D1-414F-41EA-9A93-B676BE5C3E3E}">
      <dgm:prSet/>
      <dgm:spPr/>
      <dgm:t>
        <a:bodyPr/>
        <a:lstStyle/>
        <a:p>
          <a:endParaRPr lang="en-US"/>
        </a:p>
      </dgm:t>
    </dgm:pt>
    <dgm:pt modelId="{AE97531C-C55F-4E96-A0FB-8849C1D0908C}" type="pres">
      <dgm:prSet presAssocID="{986D761D-24F3-44C2-88E9-0E1F05BAFB63}" presName="hierChild1" presStyleCnt="0">
        <dgm:presLayoutVars>
          <dgm:orgChart val="1"/>
          <dgm:chPref val="1"/>
          <dgm:dir/>
          <dgm:animOne val="branch"/>
          <dgm:animLvl val="lvl"/>
          <dgm:resizeHandles/>
        </dgm:presLayoutVars>
      </dgm:prSet>
      <dgm:spPr/>
    </dgm:pt>
    <dgm:pt modelId="{857660F6-A3C7-4394-9C1C-2B9F5A0E59D9}" type="pres">
      <dgm:prSet presAssocID="{1CB1697E-C3F2-482F-9D5B-B5F1BB6293F8}" presName="hierRoot1" presStyleCnt="0">
        <dgm:presLayoutVars>
          <dgm:hierBranch val="init"/>
        </dgm:presLayoutVars>
      </dgm:prSet>
      <dgm:spPr/>
    </dgm:pt>
    <dgm:pt modelId="{B23E8FDD-D2A0-4A63-A6D5-A3AC13F7A99B}" type="pres">
      <dgm:prSet presAssocID="{1CB1697E-C3F2-482F-9D5B-B5F1BB6293F8}" presName="rootComposite1" presStyleCnt="0"/>
      <dgm:spPr/>
    </dgm:pt>
    <dgm:pt modelId="{314488AF-CE8B-44CC-8261-CBBB71D984C3}" type="pres">
      <dgm:prSet presAssocID="{1CB1697E-C3F2-482F-9D5B-B5F1BB6293F8}" presName="rootText1" presStyleLbl="node0" presStyleIdx="0" presStyleCnt="1">
        <dgm:presLayoutVars>
          <dgm:chPref val="3"/>
        </dgm:presLayoutVars>
      </dgm:prSet>
      <dgm:spPr/>
    </dgm:pt>
    <dgm:pt modelId="{10EB760F-DA34-418F-888F-6C1FE31671E1}" type="pres">
      <dgm:prSet presAssocID="{1CB1697E-C3F2-482F-9D5B-B5F1BB6293F8}" presName="rootPict1" presStyleLbl="alignImgPlace1" presStyleIdx="0" presStyleCnt="6"/>
      <dgm:spPr>
        <a:blipFill>
          <a:blip xmlns:r="http://schemas.openxmlformats.org/officeDocument/2006/relationships" r:embed="rId1"/>
          <a:srcRect/>
          <a:stretch>
            <a:fillRect l="-3000" r="-3000"/>
          </a:stretch>
        </a:blipFill>
      </dgm:spPr>
    </dgm:pt>
    <dgm:pt modelId="{5F365077-E599-432D-9FCC-97DEA2E8E086}" type="pres">
      <dgm:prSet presAssocID="{1CB1697E-C3F2-482F-9D5B-B5F1BB6293F8}" presName="rootConnector1" presStyleLbl="node1" presStyleIdx="0" presStyleCnt="0"/>
      <dgm:spPr/>
    </dgm:pt>
    <dgm:pt modelId="{3B6167E2-F67B-4D21-9BBC-4A3E2E4ABCA7}" type="pres">
      <dgm:prSet presAssocID="{1CB1697E-C3F2-482F-9D5B-B5F1BB6293F8}" presName="hierChild2" presStyleCnt="0"/>
      <dgm:spPr/>
    </dgm:pt>
    <dgm:pt modelId="{0A022C9B-2448-448E-8402-F90BFB06C953}" type="pres">
      <dgm:prSet presAssocID="{E9ED83FB-F4D2-483F-8502-AF48A1242A12}" presName="Name37" presStyleLbl="parChTrans1D2" presStyleIdx="0" presStyleCnt="5"/>
      <dgm:spPr/>
    </dgm:pt>
    <dgm:pt modelId="{83D506B8-5CFD-49B8-ACB8-16FBDB6B12C5}" type="pres">
      <dgm:prSet presAssocID="{43A080AA-E097-4F38-AFA7-4785E4572195}" presName="hierRoot2" presStyleCnt="0">
        <dgm:presLayoutVars>
          <dgm:hierBranch val="init"/>
        </dgm:presLayoutVars>
      </dgm:prSet>
      <dgm:spPr/>
    </dgm:pt>
    <dgm:pt modelId="{71C3A533-EC20-44AF-83C4-4D480371B9CE}" type="pres">
      <dgm:prSet presAssocID="{43A080AA-E097-4F38-AFA7-4785E4572195}" presName="rootComposite" presStyleCnt="0"/>
      <dgm:spPr/>
    </dgm:pt>
    <dgm:pt modelId="{E33496FB-7111-4300-852F-1D1514254DD7}" type="pres">
      <dgm:prSet presAssocID="{43A080AA-E097-4F38-AFA7-4785E4572195}" presName="rootText" presStyleLbl="node2" presStyleIdx="0" presStyleCnt="4">
        <dgm:presLayoutVars>
          <dgm:chPref val="3"/>
        </dgm:presLayoutVars>
      </dgm:prSet>
      <dgm:spPr/>
    </dgm:pt>
    <dgm:pt modelId="{A116524E-A762-4E0A-B1DC-AF611BE0A7E2}" type="pres">
      <dgm:prSet presAssocID="{43A080AA-E097-4F38-AFA7-4785E4572195}" presName="rootPict" presStyleLbl="alignImgPlace1" presStyleIdx="1" presStyleCnt="6"/>
      <dgm:spPr>
        <a:blipFill>
          <a:blip xmlns:r="http://schemas.openxmlformats.org/officeDocument/2006/relationships" r:embed="rId2"/>
          <a:srcRect/>
          <a:stretch>
            <a:fillRect l="-17000" r="-17000"/>
          </a:stretch>
        </a:blipFill>
      </dgm:spPr>
    </dgm:pt>
    <dgm:pt modelId="{CB195459-B46A-482E-B4F6-49D261E6F4E6}" type="pres">
      <dgm:prSet presAssocID="{43A080AA-E097-4F38-AFA7-4785E4572195}" presName="rootConnector" presStyleLbl="node2" presStyleIdx="0" presStyleCnt="4"/>
      <dgm:spPr/>
    </dgm:pt>
    <dgm:pt modelId="{D4DFD602-AF15-483D-9AF4-221D1200391A}" type="pres">
      <dgm:prSet presAssocID="{43A080AA-E097-4F38-AFA7-4785E4572195}" presName="hierChild4" presStyleCnt="0"/>
      <dgm:spPr/>
    </dgm:pt>
    <dgm:pt modelId="{AEFE57D0-8541-44C2-A8EE-184E598A338F}" type="pres">
      <dgm:prSet presAssocID="{43A080AA-E097-4F38-AFA7-4785E4572195}" presName="hierChild5" presStyleCnt="0"/>
      <dgm:spPr/>
    </dgm:pt>
    <dgm:pt modelId="{08A9A7ED-BF43-421A-8380-DA5BBD3D7B5A}" type="pres">
      <dgm:prSet presAssocID="{E5ADAD4D-B7E1-4750-9A01-4D5584C83062}" presName="Name37" presStyleLbl="parChTrans1D2" presStyleIdx="1" presStyleCnt="5"/>
      <dgm:spPr/>
    </dgm:pt>
    <dgm:pt modelId="{2DB1CE70-2BF7-438F-80AB-49D8C19CB6F8}" type="pres">
      <dgm:prSet presAssocID="{6A27D7B8-D87A-4124-B05C-AA2B60DA99C7}" presName="hierRoot2" presStyleCnt="0">
        <dgm:presLayoutVars>
          <dgm:hierBranch val="init"/>
        </dgm:presLayoutVars>
      </dgm:prSet>
      <dgm:spPr/>
    </dgm:pt>
    <dgm:pt modelId="{41B9D849-FB21-491F-92F9-C5309E8C08A9}" type="pres">
      <dgm:prSet presAssocID="{6A27D7B8-D87A-4124-B05C-AA2B60DA99C7}" presName="rootComposite" presStyleCnt="0"/>
      <dgm:spPr/>
    </dgm:pt>
    <dgm:pt modelId="{A2D75C8B-90E1-4276-9BDC-8761CF09C924}" type="pres">
      <dgm:prSet presAssocID="{6A27D7B8-D87A-4124-B05C-AA2B60DA99C7}" presName="rootText" presStyleLbl="node2" presStyleIdx="1" presStyleCnt="4">
        <dgm:presLayoutVars>
          <dgm:chPref val="3"/>
        </dgm:presLayoutVars>
      </dgm:prSet>
      <dgm:spPr/>
    </dgm:pt>
    <dgm:pt modelId="{B01DFD8D-985D-40F7-8116-D58E57AA4EA2}" type="pres">
      <dgm:prSet presAssocID="{6A27D7B8-D87A-4124-B05C-AA2B60DA99C7}" presName="rootPict" presStyleLbl="alignImgPlace1" presStyleIdx="2" presStyleCnt="6"/>
      <dgm:spPr>
        <a:blipFill>
          <a:blip xmlns:r="http://schemas.openxmlformats.org/officeDocument/2006/relationships" r:embed="rId3"/>
          <a:srcRect/>
          <a:stretch>
            <a:fillRect l="-17000" r="-17000"/>
          </a:stretch>
        </a:blipFill>
      </dgm:spPr>
    </dgm:pt>
    <dgm:pt modelId="{01612147-FCE8-425C-A449-0613EA4EB713}" type="pres">
      <dgm:prSet presAssocID="{6A27D7B8-D87A-4124-B05C-AA2B60DA99C7}" presName="rootConnector" presStyleLbl="node2" presStyleIdx="1" presStyleCnt="4"/>
      <dgm:spPr/>
    </dgm:pt>
    <dgm:pt modelId="{41EE64DA-19B8-49CF-8D80-6BCCD52343BB}" type="pres">
      <dgm:prSet presAssocID="{6A27D7B8-D87A-4124-B05C-AA2B60DA99C7}" presName="hierChild4" presStyleCnt="0"/>
      <dgm:spPr/>
    </dgm:pt>
    <dgm:pt modelId="{749FEC3D-0908-4DDA-9B88-78A3E8A618AD}" type="pres">
      <dgm:prSet presAssocID="{6A27D7B8-D87A-4124-B05C-AA2B60DA99C7}" presName="hierChild5" presStyleCnt="0"/>
      <dgm:spPr/>
    </dgm:pt>
    <dgm:pt modelId="{7A718CFA-724F-4C01-B7B1-C3997F596DDF}" type="pres">
      <dgm:prSet presAssocID="{2D08070C-3F78-4705-8743-4F88952D8629}" presName="Name37" presStyleLbl="parChTrans1D2" presStyleIdx="2" presStyleCnt="5"/>
      <dgm:spPr/>
    </dgm:pt>
    <dgm:pt modelId="{075F3136-6E00-43A1-BF17-787F4E58B2B9}" type="pres">
      <dgm:prSet presAssocID="{15BEC7B0-CD86-4D2E-A7E3-5DD1DAE05025}" presName="hierRoot2" presStyleCnt="0">
        <dgm:presLayoutVars>
          <dgm:hierBranch val="init"/>
        </dgm:presLayoutVars>
      </dgm:prSet>
      <dgm:spPr/>
    </dgm:pt>
    <dgm:pt modelId="{EDA158C5-C2D9-4320-999D-6C06285A8C56}" type="pres">
      <dgm:prSet presAssocID="{15BEC7B0-CD86-4D2E-A7E3-5DD1DAE05025}" presName="rootComposite" presStyleCnt="0"/>
      <dgm:spPr/>
    </dgm:pt>
    <dgm:pt modelId="{469839DE-006D-4611-B504-85D72DB93EFA}" type="pres">
      <dgm:prSet presAssocID="{15BEC7B0-CD86-4D2E-A7E3-5DD1DAE05025}" presName="rootText" presStyleLbl="node2" presStyleIdx="2" presStyleCnt="4">
        <dgm:presLayoutVars>
          <dgm:chPref val="3"/>
        </dgm:presLayoutVars>
      </dgm:prSet>
      <dgm:spPr/>
    </dgm:pt>
    <dgm:pt modelId="{3DAB82C2-E811-494C-B864-F4ABAA37A2C8}" type="pres">
      <dgm:prSet presAssocID="{15BEC7B0-CD86-4D2E-A7E3-5DD1DAE05025}" presName="rootPict" presStyleLbl="alignImgPlace1" presStyleIdx="3" presStyleCnt="6"/>
      <dgm:spPr>
        <a:blipFill>
          <a:blip xmlns:r="http://schemas.openxmlformats.org/officeDocument/2006/relationships" r:embed="rId4"/>
          <a:srcRect/>
          <a:stretch>
            <a:fillRect l="-12000" r="-12000"/>
          </a:stretch>
        </a:blipFill>
      </dgm:spPr>
    </dgm:pt>
    <dgm:pt modelId="{B6FA9812-1CE2-4735-82A8-DAA35BC671A4}" type="pres">
      <dgm:prSet presAssocID="{15BEC7B0-CD86-4D2E-A7E3-5DD1DAE05025}" presName="rootConnector" presStyleLbl="node2" presStyleIdx="2" presStyleCnt="4"/>
      <dgm:spPr/>
    </dgm:pt>
    <dgm:pt modelId="{33A63CAD-E2AD-45F7-B8EC-2752AA40623B}" type="pres">
      <dgm:prSet presAssocID="{15BEC7B0-CD86-4D2E-A7E3-5DD1DAE05025}" presName="hierChild4" presStyleCnt="0"/>
      <dgm:spPr/>
    </dgm:pt>
    <dgm:pt modelId="{D05705F6-D74A-4194-867D-30BBE08A1A53}" type="pres">
      <dgm:prSet presAssocID="{15BEC7B0-CD86-4D2E-A7E3-5DD1DAE05025}" presName="hierChild5" presStyleCnt="0"/>
      <dgm:spPr/>
    </dgm:pt>
    <dgm:pt modelId="{868919AC-5D4F-41C4-A8DC-01904D3461B7}" type="pres">
      <dgm:prSet presAssocID="{87B05F8A-3B72-4C2D-AD5C-F9D92BCC4DFB}" presName="Name37" presStyleLbl="parChTrans1D2" presStyleIdx="3" presStyleCnt="5"/>
      <dgm:spPr/>
    </dgm:pt>
    <dgm:pt modelId="{F8F86C89-12EF-4A67-983E-62E378DAB634}" type="pres">
      <dgm:prSet presAssocID="{1BCCA6CA-01E6-4C39-8AB0-3469FE1FE579}" presName="hierRoot2" presStyleCnt="0">
        <dgm:presLayoutVars>
          <dgm:hierBranch val="init"/>
        </dgm:presLayoutVars>
      </dgm:prSet>
      <dgm:spPr/>
    </dgm:pt>
    <dgm:pt modelId="{05475965-486E-48E7-871F-D7224BEA6145}" type="pres">
      <dgm:prSet presAssocID="{1BCCA6CA-01E6-4C39-8AB0-3469FE1FE579}" presName="rootComposite" presStyleCnt="0"/>
      <dgm:spPr/>
    </dgm:pt>
    <dgm:pt modelId="{422B9349-6495-4DAA-8F5D-FD263CB6CF14}" type="pres">
      <dgm:prSet presAssocID="{1BCCA6CA-01E6-4C39-8AB0-3469FE1FE579}" presName="rootText" presStyleLbl="node2" presStyleIdx="3" presStyleCnt="4">
        <dgm:presLayoutVars>
          <dgm:chPref val="3"/>
        </dgm:presLayoutVars>
      </dgm:prSet>
      <dgm:spPr/>
    </dgm:pt>
    <dgm:pt modelId="{E1B9D84D-4893-4708-8441-840601B307E7}" type="pres">
      <dgm:prSet presAssocID="{1BCCA6CA-01E6-4C39-8AB0-3469FE1FE579}" presName="rootPict" presStyleLbl="alignImgPlace1" presStyleIdx="4" presStyleCnt="6"/>
      <dgm:spPr>
        <a:blipFill>
          <a:blip xmlns:r="http://schemas.openxmlformats.org/officeDocument/2006/relationships" r:embed="rId5"/>
          <a:srcRect/>
          <a:stretch>
            <a:fillRect l="-16000" r="-16000"/>
          </a:stretch>
        </a:blipFill>
      </dgm:spPr>
    </dgm:pt>
    <dgm:pt modelId="{AE1FC65E-509E-4D46-878B-811ABD855A95}" type="pres">
      <dgm:prSet presAssocID="{1BCCA6CA-01E6-4C39-8AB0-3469FE1FE579}" presName="rootConnector" presStyleLbl="node2" presStyleIdx="3" presStyleCnt="4"/>
      <dgm:spPr/>
    </dgm:pt>
    <dgm:pt modelId="{B8A86766-4186-4680-A230-DFD7F9F5872F}" type="pres">
      <dgm:prSet presAssocID="{1BCCA6CA-01E6-4C39-8AB0-3469FE1FE579}" presName="hierChild4" presStyleCnt="0"/>
      <dgm:spPr/>
    </dgm:pt>
    <dgm:pt modelId="{3135EBE4-549D-4304-A872-9EC229BF9B44}" type="pres">
      <dgm:prSet presAssocID="{1BCCA6CA-01E6-4C39-8AB0-3469FE1FE579}" presName="hierChild5" presStyleCnt="0"/>
      <dgm:spPr/>
    </dgm:pt>
    <dgm:pt modelId="{551CF21E-8BA8-4747-9836-86762064B657}" type="pres">
      <dgm:prSet presAssocID="{1CB1697E-C3F2-482F-9D5B-B5F1BB6293F8}" presName="hierChild3" presStyleCnt="0"/>
      <dgm:spPr/>
    </dgm:pt>
    <dgm:pt modelId="{26B37A12-BDE6-4D0E-9638-2123AED75751}" type="pres">
      <dgm:prSet presAssocID="{22C2858D-F601-4B8F-ADFB-0F86C1DF890D}" presName="Name111" presStyleLbl="parChTrans1D2" presStyleIdx="4" presStyleCnt="5"/>
      <dgm:spPr/>
    </dgm:pt>
    <dgm:pt modelId="{8846F7F8-3679-48CB-B9B5-BF692D6AC1B4}" type="pres">
      <dgm:prSet presAssocID="{7478CC23-F85D-45F4-9235-583B470FFA57}" presName="hierRoot3" presStyleCnt="0">
        <dgm:presLayoutVars>
          <dgm:hierBranch val="init"/>
        </dgm:presLayoutVars>
      </dgm:prSet>
      <dgm:spPr/>
    </dgm:pt>
    <dgm:pt modelId="{7D69DC31-769A-47A2-BF13-12AFF4B02885}" type="pres">
      <dgm:prSet presAssocID="{7478CC23-F85D-45F4-9235-583B470FFA57}" presName="rootComposite3" presStyleCnt="0"/>
      <dgm:spPr/>
    </dgm:pt>
    <dgm:pt modelId="{B73B016A-1663-4C6D-BA73-9A01059F8934}" type="pres">
      <dgm:prSet presAssocID="{7478CC23-F85D-45F4-9235-583B470FFA57}" presName="rootText3" presStyleLbl="asst1" presStyleIdx="0" presStyleCnt="1">
        <dgm:presLayoutVars>
          <dgm:chPref val="3"/>
        </dgm:presLayoutVars>
      </dgm:prSet>
      <dgm:spPr/>
    </dgm:pt>
    <dgm:pt modelId="{3163A913-AEAD-4BFC-B2B9-C50C30CE0220}" type="pres">
      <dgm:prSet presAssocID="{7478CC23-F85D-45F4-9235-583B470FFA57}" presName="rootPict3" presStyleLbl="alignImgPlace1" presStyleIdx="5" presStyleCnt="6"/>
      <dgm:spPr>
        <a:blipFill>
          <a:blip xmlns:r="http://schemas.openxmlformats.org/officeDocument/2006/relationships" r:embed="rId6"/>
          <a:srcRect/>
          <a:stretch>
            <a:fillRect l="-17000" r="-17000"/>
          </a:stretch>
        </a:blipFill>
      </dgm:spPr>
    </dgm:pt>
    <dgm:pt modelId="{B667B9B8-6381-44C6-86B3-8EEC5BC0C9D6}" type="pres">
      <dgm:prSet presAssocID="{7478CC23-F85D-45F4-9235-583B470FFA57}" presName="rootConnector3" presStyleLbl="asst1" presStyleIdx="0" presStyleCnt="1"/>
      <dgm:spPr/>
    </dgm:pt>
    <dgm:pt modelId="{1F7149E5-CA1A-401F-A164-A13202740D28}" type="pres">
      <dgm:prSet presAssocID="{7478CC23-F85D-45F4-9235-583B470FFA57}" presName="hierChild6" presStyleCnt="0"/>
      <dgm:spPr/>
    </dgm:pt>
    <dgm:pt modelId="{9D971849-7F3B-4F64-A22F-D5260987E6F1}" type="pres">
      <dgm:prSet presAssocID="{7478CC23-F85D-45F4-9235-583B470FFA57}" presName="hierChild7" presStyleCnt="0"/>
      <dgm:spPr/>
    </dgm:pt>
  </dgm:ptLst>
  <dgm:cxnLst>
    <dgm:cxn modelId="{5A3AE016-3526-4060-8539-ADC0A4266837}" type="presOf" srcId="{7478CC23-F85D-45F4-9235-583B470FFA57}" destId="{B73B016A-1663-4C6D-BA73-9A01059F8934}" srcOrd="0" destOrd="0" presId="urn:microsoft.com/office/officeart/2005/8/layout/pictureOrgChart+Icon"/>
    <dgm:cxn modelId="{95403619-212C-4D55-B7AB-B7E2CF2A6A4D}" type="presOf" srcId="{2D08070C-3F78-4705-8743-4F88952D8629}" destId="{7A718CFA-724F-4C01-B7B1-C3997F596DDF}" srcOrd="0" destOrd="0" presId="urn:microsoft.com/office/officeart/2005/8/layout/pictureOrgChart+Icon"/>
    <dgm:cxn modelId="{0D673E1D-25B7-4A4A-836B-C8AEE8EFDB38}" srcId="{1CB1697E-C3F2-482F-9D5B-B5F1BB6293F8}" destId="{1BCCA6CA-01E6-4C39-8AB0-3469FE1FE579}" srcOrd="4" destOrd="0" parTransId="{87B05F8A-3B72-4C2D-AD5C-F9D92BCC4DFB}" sibTransId="{F1997E08-350B-4A10-B79D-0AF2B79F69ED}"/>
    <dgm:cxn modelId="{01535426-2FB3-4A4B-B558-F88CBCF907E5}" type="presOf" srcId="{986D761D-24F3-44C2-88E9-0E1F05BAFB63}" destId="{AE97531C-C55F-4E96-A0FB-8849C1D0908C}" srcOrd="0" destOrd="0" presId="urn:microsoft.com/office/officeart/2005/8/layout/pictureOrgChart+Icon"/>
    <dgm:cxn modelId="{8D82815E-17E6-4E81-A4B9-CB86870AE980}" type="presOf" srcId="{15BEC7B0-CD86-4D2E-A7E3-5DD1DAE05025}" destId="{469839DE-006D-4611-B504-85D72DB93EFA}" srcOrd="0" destOrd="0" presId="urn:microsoft.com/office/officeart/2005/8/layout/pictureOrgChart+Icon"/>
    <dgm:cxn modelId="{981CD75F-5D38-4E65-BDC2-C86A1FDCF61A}" type="presOf" srcId="{E9ED83FB-F4D2-483F-8502-AF48A1242A12}" destId="{0A022C9B-2448-448E-8402-F90BFB06C953}" srcOrd="0" destOrd="0" presId="urn:microsoft.com/office/officeart/2005/8/layout/pictureOrgChart+Icon"/>
    <dgm:cxn modelId="{5984A960-4667-41FB-B320-19928C5AAFA5}" type="presOf" srcId="{22C2858D-F601-4B8F-ADFB-0F86C1DF890D}" destId="{26B37A12-BDE6-4D0E-9638-2123AED75751}" srcOrd="0" destOrd="0" presId="urn:microsoft.com/office/officeart/2005/8/layout/pictureOrgChart+Icon"/>
    <dgm:cxn modelId="{D57C736A-2606-44DB-B41E-1893055D2260}" srcId="{1CB1697E-C3F2-482F-9D5B-B5F1BB6293F8}" destId="{7478CC23-F85D-45F4-9235-583B470FFA57}" srcOrd="0" destOrd="0" parTransId="{22C2858D-F601-4B8F-ADFB-0F86C1DF890D}" sibTransId="{E0419A5B-F441-42C7-A992-9FAC3186F74C}"/>
    <dgm:cxn modelId="{F4D6097C-5B1D-4151-83BA-1ABD0DA7C3DB}" type="presOf" srcId="{6A27D7B8-D87A-4124-B05C-AA2B60DA99C7}" destId="{01612147-FCE8-425C-A449-0613EA4EB713}" srcOrd="1" destOrd="0" presId="urn:microsoft.com/office/officeart/2005/8/layout/pictureOrgChart+Icon"/>
    <dgm:cxn modelId="{6E8FB67F-D9AF-4E00-8118-A8B1EAA1E818}" srcId="{986D761D-24F3-44C2-88E9-0E1F05BAFB63}" destId="{1CB1697E-C3F2-482F-9D5B-B5F1BB6293F8}" srcOrd="0" destOrd="0" parTransId="{6373D5F7-16E9-4EB0-92C5-19C80CE87846}" sibTransId="{C295D6BE-8925-449D-ACAF-1F4F31576B6D}"/>
    <dgm:cxn modelId="{05CDAB92-3449-4277-9270-DF7B4D31EC6B}" type="presOf" srcId="{E5ADAD4D-B7E1-4750-9A01-4D5584C83062}" destId="{08A9A7ED-BF43-421A-8380-DA5BBD3D7B5A}" srcOrd="0" destOrd="0" presId="urn:microsoft.com/office/officeart/2005/8/layout/pictureOrgChart+Icon"/>
    <dgm:cxn modelId="{674CDD98-AF63-4A44-BFC7-B98CB167FE01}" type="presOf" srcId="{1CB1697E-C3F2-482F-9D5B-B5F1BB6293F8}" destId="{314488AF-CE8B-44CC-8261-CBBB71D984C3}" srcOrd="0" destOrd="0" presId="urn:microsoft.com/office/officeart/2005/8/layout/pictureOrgChart+Icon"/>
    <dgm:cxn modelId="{638C57A0-B536-466A-8C02-8F21208F3226}" type="presOf" srcId="{87B05F8A-3B72-4C2D-AD5C-F9D92BCC4DFB}" destId="{868919AC-5D4F-41C4-A8DC-01904D3461B7}" srcOrd="0" destOrd="0" presId="urn:microsoft.com/office/officeart/2005/8/layout/pictureOrgChart+Icon"/>
    <dgm:cxn modelId="{A6E2EEA3-70E9-4016-A5B1-0EFC1F760BA0}" srcId="{1CB1697E-C3F2-482F-9D5B-B5F1BB6293F8}" destId="{6A27D7B8-D87A-4124-B05C-AA2B60DA99C7}" srcOrd="2" destOrd="0" parTransId="{E5ADAD4D-B7E1-4750-9A01-4D5584C83062}" sibTransId="{E21C9CE1-B5CB-4C68-A5EE-3A51327A0DCF}"/>
    <dgm:cxn modelId="{A3B5E7AA-358B-4D58-86BF-2A3CA01B96E5}" type="presOf" srcId="{1BCCA6CA-01E6-4C39-8AB0-3469FE1FE579}" destId="{AE1FC65E-509E-4D46-878B-811ABD855A95}" srcOrd="1" destOrd="0" presId="urn:microsoft.com/office/officeart/2005/8/layout/pictureOrgChart+Icon"/>
    <dgm:cxn modelId="{6AE4E9BA-4692-45B9-83DA-B37ED8A90687}" type="presOf" srcId="{15BEC7B0-CD86-4D2E-A7E3-5DD1DAE05025}" destId="{B6FA9812-1CE2-4735-82A8-DAA35BC671A4}" srcOrd="1" destOrd="0" presId="urn:microsoft.com/office/officeart/2005/8/layout/pictureOrgChart+Icon"/>
    <dgm:cxn modelId="{0C5870C7-9B35-4BCF-8041-B459FE666F80}" type="presOf" srcId="{1BCCA6CA-01E6-4C39-8AB0-3469FE1FE579}" destId="{422B9349-6495-4DAA-8F5D-FD263CB6CF14}" srcOrd="0" destOrd="0" presId="urn:microsoft.com/office/officeart/2005/8/layout/pictureOrgChart+Icon"/>
    <dgm:cxn modelId="{3EB5E4C9-7F7E-404C-8B95-A13DFD2B1ED8}" type="presOf" srcId="{6A27D7B8-D87A-4124-B05C-AA2B60DA99C7}" destId="{A2D75C8B-90E1-4276-9BDC-8761CF09C924}" srcOrd="0" destOrd="0" presId="urn:microsoft.com/office/officeart/2005/8/layout/pictureOrgChart+Icon"/>
    <dgm:cxn modelId="{949216D1-414F-41EA-9A93-B676BE5C3E3E}" srcId="{1CB1697E-C3F2-482F-9D5B-B5F1BB6293F8}" destId="{15BEC7B0-CD86-4D2E-A7E3-5DD1DAE05025}" srcOrd="3" destOrd="0" parTransId="{2D08070C-3F78-4705-8743-4F88952D8629}" sibTransId="{3815B000-D947-4132-87F1-F8A3F8132347}"/>
    <dgm:cxn modelId="{48347CD4-6332-4885-BE4E-85C2EB43BCED}" type="presOf" srcId="{43A080AA-E097-4F38-AFA7-4785E4572195}" destId="{E33496FB-7111-4300-852F-1D1514254DD7}" srcOrd="0" destOrd="0" presId="urn:microsoft.com/office/officeart/2005/8/layout/pictureOrgChart+Icon"/>
    <dgm:cxn modelId="{9EFBDFD5-17DC-4350-8F0C-055EB04B3C03}" type="presOf" srcId="{7478CC23-F85D-45F4-9235-583B470FFA57}" destId="{B667B9B8-6381-44C6-86B3-8EEC5BC0C9D6}" srcOrd="1" destOrd="0" presId="urn:microsoft.com/office/officeart/2005/8/layout/pictureOrgChart+Icon"/>
    <dgm:cxn modelId="{4E95EADC-A749-4EC1-ABCA-63A464825091}" type="presOf" srcId="{43A080AA-E097-4F38-AFA7-4785E4572195}" destId="{CB195459-B46A-482E-B4F6-49D261E6F4E6}" srcOrd="1" destOrd="0" presId="urn:microsoft.com/office/officeart/2005/8/layout/pictureOrgChart+Icon"/>
    <dgm:cxn modelId="{39A7AFE8-ACFA-4E4F-BF8A-9269BE752046}" srcId="{1CB1697E-C3F2-482F-9D5B-B5F1BB6293F8}" destId="{43A080AA-E097-4F38-AFA7-4785E4572195}" srcOrd="1" destOrd="0" parTransId="{E9ED83FB-F4D2-483F-8502-AF48A1242A12}" sibTransId="{409E879F-5F64-4CF9-9BE0-8FBE6B512504}"/>
    <dgm:cxn modelId="{0B43F4F4-4D61-46E2-B2B0-F14092A610AC}" type="presOf" srcId="{1CB1697E-C3F2-482F-9D5B-B5F1BB6293F8}" destId="{5F365077-E599-432D-9FCC-97DEA2E8E086}" srcOrd="1" destOrd="0" presId="urn:microsoft.com/office/officeart/2005/8/layout/pictureOrgChart+Icon"/>
    <dgm:cxn modelId="{04A76E9C-DE66-4BEC-9344-F2CB2AED2262}" type="presParOf" srcId="{AE97531C-C55F-4E96-A0FB-8849C1D0908C}" destId="{857660F6-A3C7-4394-9C1C-2B9F5A0E59D9}" srcOrd="0" destOrd="0" presId="urn:microsoft.com/office/officeart/2005/8/layout/pictureOrgChart+Icon"/>
    <dgm:cxn modelId="{D3ED2D71-35DC-4ECE-B8F7-034F9F1DFCC4}" type="presParOf" srcId="{857660F6-A3C7-4394-9C1C-2B9F5A0E59D9}" destId="{B23E8FDD-D2A0-4A63-A6D5-A3AC13F7A99B}" srcOrd="0" destOrd="0" presId="urn:microsoft.com/office/officeart/2005/8/layout/pictureOrgChart+Icon"/>
    <dgm:cxn modelId="{C06BF9DB-5F22-4015-ADDE-7BC2FE25D4CA}" type="presParOf" srcId="{B23E8FDD-D2A0-4A63-A6D5-A3AC13F7A99B}" destId="{314488AF-CE8B-44CC-8261-CBBB71D984C3}" srcOrd="0" destOrd="0" presId="urn:microsoft.com/office/officeart/2005/8/layout/pictureOrgChart+Icon"/>
    <dgm:cxn modelId="{A0C00F4C-4BD5-44ED-9EDE-EB536A0022CB}" type="presParOf" srcId="{B23E8FDD-D2A0-4A63-A6D5-A3AC13F7A99B}" destId="{10EB760F-DA34-418F-888F-6C1FE31671E1}" srcOrd="1" destOrd="0" presId="urn:microsoft.com/office/officeart/2005/8/layout/pictureOrgChart+Icon"/>
    <dgm:cxn modelId="{6CD091CD-622E-44CB-A06E-DD0C780DF444}" type="presParOf" srcId="{B23E8FDD-D2A0-4A63-A6D5-A3AC13F7A99B}" destId="{5F365077-E599-432D-9FCC-97DEA2E8E086}" srcOrd="2" destOrd="0" presId="urn:microsoft.com/office/officeart/2005/8/layout/pictureOrgChart+Icon"/>
    <dgm:cxn modelId="{31BB9F0B-85E6-4603-AFC0-562A07F3DB05}" type="presParOf" srcId="{857660F6-A3C7-4394-9C1C-2B9F5A0E59D9}" destId="{3B6167E2-F67B-4D21-9BBC-4A3E2E4ABCA7}" srcOrd="1" destOrd="0" presId="urn:microsoft.com/office/officeart/2005/8/layout/pictureOrgChart+Icon"/>
    <dgm:cxn modelId="{04F47E2B-FD44-476C-BC58-5F6A31E11283}" type="presParOf" srcId="{3B6167E2-F67B-4D21-9BBC-4A3E2E4ABCA7}" destId="{0A022C9B-2448-448E-8402-F90BFB06C953}" srcOrd="0" destOrd="0" presId="urn:microsoft.com/office/officeart/2005/8/layout/pictureOrgChart+Icon"/>
    <dgm:cxn modelId="{4BF248A8-D7BC-4D85-A015-DDE519A02911}" type="presParOf" srcId="{3B6167E2-F67B-4D21-9BBC-4A3E2E4ABCA7}" destId="{83D506B8-5CFD-49B8-ACB8-16FBDB6B12C5}" srcOrd="1" destOrd="0" presId="urn:microsoft.com/office/officeart/2005/8/layout/pictureOrgChart+Icon"/>
    <dgm:cxn modelId="{EE37F1CA-A967-4D57-8FDA-A0FFE62705CD}" type="presParOf" srcId="{83D506B8-5CFD-49B8-ACB8-16FBDB6B12C5}" destId="{71C3A533-EC20-44AF-83C4-4D480371B9CE}" srcOrd="0" destOrd="0" presId="urn:microsoft.com/office/officeart/2005/8/layout/pictureOrgChart+Icon"/>
    <dgm:cxn modelId="{D55A7362-1006-48F7-968D-831E62F07056}" type="presParOf" srcId="{71C3A533-EC20-44AF-83C4-4D480371B9CE}" destId="{E33496FB-7111-4300-852F-1D1514254DD7}" srcOrd="0" destOrd="0" presId="urn:microsoft.com/office/officeart/2005/8/layout/pictureOrgChart+Icon"/>
    <dgm:cxn modelId="{AEA00C6B-85DF-47AD-B542-EF58F4543C45}" type="presParOf" srcId="{71C3A533-EC20-44AF-83C4-4D480371B9CE}" destId="{A116524E-A762-4E0A-B1DC-AF611BE0A7E2}" srcOrd="1" destOrd="0" presId="urn:microsoft.com/office/officeart/2005/8/layout/pictureOrgChart+Icon"/>
    <dgm:cxn modelId="{A8AD265C-8C9D-4BAD-86C4-12B4ACCBEF78}" type="presParOf" srcId="{71C3A533-EC20-44AF-83C4-4D480371B9CE}" destId="{CB195459-B46A-482E-B4F6-49D261E6F4E6}" srcOrd="2" destOrd="0" presId="urn:microsoft.com/office/officeart/2005/8/layout/pictureOrgChart+Icon"/>
    <dgm:cxn modelId="{B56A6F90-E6E7-4703-8D4C-B12E1FDC6889}" type="presParOf" srcId="{83D506B8-5CFD-49B8-ACB8-16FBDB6B12C5}" destId="{D4DFD602-AF15-483D-9AF4-221D1200391A}" srcOrd="1" destOrd="0" presId="urn:microsoft.com/office/officeart/2005/8/layout/pictureOrgChart+Icon"/>
    <dgm:cxn modelId="{B5CC01CC-30A0-4979-940A-6295F3BDE487}" type="presParOf" srcId="{83D506B8-5CFD-49B8-ACB8-16FBDB6B12C5}" destId="{AEFE57D0-8541-44C2-A8EE-184E598A338F}" srcOrd="2" destOrd="0" presId="urn:microsoft.com/office/officeart/2005/8/layout/pictureOrgChart+Icon"/>
    <dgm:cxn modelId="{6B5056BB-CE30-479A-8A05-E313BFE688E3}" type="presParOf" srcId="{3B6167E2-F67B-4D21-9BBC-4A3E2E4ABCA7}" destId="{08A9A7ED-BF43-421A-8380-DA5BBD3D7B5A}" srcOrd="2" destOrd="0" presId="urn:microsoft.com/office/officeart/2005/8/layout/pictureOrgChart+Icon"/>
    <dgm:cxn modelId="{9E02C3E8-8415-468D-AD3C-4165B03BD004}" type="presParOf" srcId="{3B6167E2-F67B-4D21-9BBC-4A3E2E4ABCA7}" destId="{2DB1CE70-2BF7-438F-80AB-49D8C19CB6F8}" srcOrd="3" destOrd="0" presId="urn:microsoft.com/office/officeart/2005/8/layout/pictureOrgChart+Icon"/>
    <dgm:cxn modelId="{78B1950F-C7BB-489C-9514-0B84F1A1FBE5}" type="presParOf" srcId="{2DB1CE70-2BF7-438F-80AB-49D8C19CB6F8}" destId="{41B9D849-FB21-491F-92F9-C5309E8C08A9}" srcOrd="0" destOrd="0" presId="urn:microsoft.com/office/officeart/2005/8/layout/pictureOrgChart+Icon"/>
    <dgm:cxn modelId="{339903B9-438F-4242-85D4-C9698FFEBDBC}" type="presParOf" srcId="{41B9D849-FB21-491F-92F9-C5309E8C08A9}" destId="{A2D75C8B-90E1-4276-9BDC-8761CF09C924}" srcOrd="0" destOrd="0" presId="urn:microsoft.com/office/officeart/2005/8/layout/pictureOrgChart+Icon"/>
    <dgm:cxn modelId="{B5F6A8B1-8A4B-4F47-B597-64D92B9B2E8B}" type="presParOf" srcId="{41B9D849-FB21-491F-92F9-C5309E8C08A9}" destId="{B01DFD8D-985D-40F7-8116-D58E57AA4EA2}" srcOrd="1" destOrd="0" presId="urn:microsoft.com/office/officeart/2005/8/layout/pictureOrgChart+Icon"/>
    <dgm:cxn modelId="{26C8B89C-D85D-46BC-B21B-C21F9FF6D1BC}" type="presParOf" srcId="{41B9D849-FB21-491F-92F9-C5309E8C08A9}" destId="{01612147-FCE8-425C-A449-0613EA4EB713}" srcOrd="2" destOrd="0" presId="urn:microsoft.com/office/officeart/2005/8/layout/pictureOrgChart+Icon"/>
    <dgm:cxn modelId="{10C24B4E-261C-4D41-A746-3B5FE86056A3}" type="presParOf" srcId="{2DB1CE70-2BF7-438F-80AB-49D8C19CB6F8}" destId="{41EE64DA-19B8-49CF-8D80-6BCCD52343BB}" srcOrd="1" destOrd="0" presId="urn:microsoft.com/office/officeart/2005/8/layout/pictureOrgChart+Icon"/>
    <dgm:cxn modelId="{89BC35B6-4E31-44F2-A246-8DCD2AF30B0F}" type="presParOf" srcId="{2DB1CE70-2BF7-438F-80AB-49D8C19CB6F8}" destId="{749FEC3D-0908-4DDA-9B88-78A3E8A618AD}" srcOrd="2" destOrd="0" presId="urn:microsoft.com/office/officeart/2005/8/layout/pictureOrgChart+Icon"/>
    <dgm:cxn modelId="{17A16D8F-7F76-4663-AC1C-25CB2C40D035}" type="presParOf" srcId="{3B6167E2-F67B-4D21-9BBC-4A3E2E4ABCA7}" destId="{7A718CFA-724F-4C01-B7B1-C3997F596DDF}" srcOrd="4" destOrd="0" presId="urn:microsoft.com/office/officeart/2005/8/layout/pictureOrgChart+Icon"/>
    <dgm:cxn modelId="{887EB269-F7B1-4232-B2B1-E7AE7F820ACF}" type="presParOf" srcId="{3B6167E2-F67B-4D21-9BBC-4A3E2E4ABCA7}" destId="{075F3136-6E00-43A1-BF17-787F4E58B2B9}" srcOrd="5" destOrd="0" presId="urn:microsoft.com/office/officeart/2005/8/layout/pictureOrgChart+Icon"/>
    <dgm:cxn modelId="{45C25717-538F-439A-9F89-32F371101B8F}" type="presParOf" srcId="{075F3136-6E00-43A1-BF17-787F4E58B2B9}" destId="{EDA158C5-C2D9-4320-999D-6C06285A8C56}" srcOrd="0" destOrd="0" presId="urn:microsoft.com/office/officeart/2005/8/layout/pictureOrgChart+Icon"/>
    <dgm:cxn modelId="{484BD9F6-9361-4488-8A8A-F2A6E6A09811}" type="presParOf" srcId="{EDA158C5-C2D9-4320-999D-6C06285A8C56}" destId="{469839DE-006D-4611-B504-85D72DB93EFA}" srcOrd="0" destOrd="0" presId="urn:microsoft.com/office/officeart/2005/8/layout/pictureOrgChart+Icon"/>
    <dgm:cxn modelId="{B72F76E6-B2B1-4BFA-AEBA-270E152A2297}" type="presParOf" srcId="{EDA158C5-C2D9-4320-999D-6C06285A8C56}" destId="{3DAB82C2-E811-494C-B864-F4ABAA37A2C8}" srcOrd="1" destOrd="0" presId="urn:microsoft.com/office/officeart/2005/8/layout/pictureOrgChart+Icon"/>
    <dgm:cxn modelId="{66A62128-D64F-4E6B-B492-60383EBDFEB1}" type="presParOf" srcId="{EDA158C5-C2D9-4320-999D-6C06285A8C56}" destId="{B6FA9812-1CE2-4735-82A8-DAA35BC671A4}" srcOrd="2" destOrd="0" presId="urn:microsoft.com/office/officeart/2005/8/layout/pictureOrgChart+Icon"/>
    <dgm:cxn modelId="{D33FBB0B-DE61-4DFE-B481-0171FF8F7520}" type="presParOf" srcId="{075F3136-6E00-43A1-BF17-787F4E58B2B9}" destId="{33A63CAD-E2AD-45F7-B8EC-2752AA40623B}" srcOrd="1" destOrd="0" presId="urn:microsoft.com/office/officeart/2005/8/layout/pictureOrgChart+Icon"/>
    <dgm:cxn modelId="{E44DD42B-1CDF-4C1D-AF81-7C0E50B2A007}" type="presParOf" srcId="{075F3136-6E00-43A1-BF17-787F4E58B2B9}" destId="{D05705F6-D74A-4194-867D-30BBE08A1A53}" srcOrd="2" destOrd="0" presId="urn:microsoft.com/office/officeart/2005/8/layout/pictureOrgChart+Icon"/>
    <dgm:cxn modelId="{6248569A-BAD9-4A21-894B-46D954677D1F}" type="presParOf" srcId="{3B6167E2-F67B-4D21-9BBC-4A3E2E4ABCA7}" destId="{868919AC-5D4F-41C4-A8DC-01904D3461B7}" srcOrd="6" destOrd="0" presId="urn:microsoft.com/office/officeart/2005/8/layout/pictureOrgChart+Icon"/>
    <dgm:cxn modelId="{54F643D4-FCE0-476A-AB50-01D0B05A8C62}" type="presParOf" srcId="{3B6167E2-F67B-4D21-9BBC-4A3E2E4ABCA7}" destId="{F8F86C89-12EF-4A67-983E-62E378DAB634}" srcOrd="7" destOrd="0" presId="urn:microsoft.com/office/officeart/2005/8/layout/pictureOrgChart+Icon"/>
    <dgm:cxn modelId="{E76824B2-9576-4525-A04C-DA12ED94B5C1}" type="presParOf" srcId="{F8F86C89-12EF-4A67-983E-62E378DAB634}" destId="{05475965-486E-48E7-871F-D7224BEA6145}" srcOrd="0" destOrd="0" presId="urn:microsoft.com/office/officeart/2005/8/layout/pictureOrgChart+Icon"/>
    <dgm:cxn modelId="{3FDB5B82-F918-4869-8687-3204F3D461C5}" type="presParOf" srcId="{05475965-486E-48E7-871F-D7224BEA6145}" destId="{422B9349-6495-4DAA-8F5D-FD263CB6CF14}" srcOrd="0" destOrd="0" presId="urn:microsoft.com/office/officeart/2005/8/layout/pictureOrgChart+Icon"/>
    <dgm:cxn modelId="{83E17055-CCF8-4EA7-89EE-6046904261C4}" type="presParOf" srcId="{05475965-486E-48E7-871F-D7224BEA6145}" destId="{E1B9D84D-4893-4708-8441-840601B307E7}" srcOrd="1" destOrd="0" presId="urn:microsoft.com/office/officeart/2005/8/layout/pictureOrgChart+Icon"/>
    <dgm:cxn modelId="{080E60D4-A3CF-4029-982D-A793DD234106}" type="presParOf" srcId="{05475965-486E-48E7-871F-D7224BEA6145}" destId="{AE1FC65E-509E-4D46-878B-811ABD855A95}" srcOrd="2" destOrd="0" presId="urn:microsoft.com/office/officeart/2005/8/layout/pictureOrgChart+Icon"/>
    <dgm:cxn modelId="{5FE93549-C839-49A1-9ECB-924698C7AB21}" type="presParOf" srcId="{F8F86C89-12EF-4A67-983E-62E378DAB634}" destId="{B8A86766-4186-4680-A230-DFD7F9F5872F}" srcOrd="1" destOrd="0" presId="urn:microsoft.com/office/officeart/2005/8/layout/pictureOrgChart+Icon"/>
    <dgm:cxn modelId="{9C6A294B-8444-47A0-BFF9-CA365E31D47F}" type="presParOf" srcId="{F8F86C89-12EF-4A67-983E-62E378DAB634}" destId="{3135EBE4-549D-4304-A872-9EC229BF9B44}" srcOrd="2" destOrd="0" presId="urn:microsoft.com/office/officeart/2005/8/layout/pictureOrgChart+Icon"/>
    <dgm:cxn modelId="{CA4E2CD6-6B83-4AE2-9427-A1DF678F2540}" type="presParOf" srcId="{857660F6-A3C7-4394-9C1C-2B9F5A0E59D9}" destId="{551CF21E-8BA8-4747-9836-86762064B657}" srcOrd="2" destOrd="0" presId="urn:microsoft.com/office/officeart/2005/8/layout/pictureOrgChart+Icon"/>
    <dgm:cxn modelId="{74EB842B-EB7D-4857-BF0D-6F6B1CC53EC0}" type="presParOf" srcId="{551CF21E-8BA8-4747-9836-86762064B657}" destId="{26B37A12-BDE6-4D0E-9638-2123AED75751}" srcOrd="0" destOrd="0" presId="urn:microsoft.com/office/officeart/2005/8/layout/pictureOrgChart+Icon"/>
    <dgm:cxn modelId="{90D79680-0B2D-4B1F-9676-B2B9790807D0}" type="presParOf" srcId="{551CF21E-8BA8-4747-9836-86762064B657}" destId="{8846F7F8-3679-48CB-B9B5-BF692D6AC1B4}" srcOrd="1" destOrd="0" presId="urn:microsoft.com/office/officeart/2005/8/layout/pictureOrgChart+Icon"/>
    <dgm:cxn modelId="{3FBCD728-A390-45A8-9CF2-537B975E1745}" type="presParOf" srcId="{8846F7F8-3679-48CB-B9B5-BF692D6AC1B4}" destId="{7D69DC31-769A-47A2-BF13-12AFF4B02885}" srcOrd="0" destOrd="0" presId="urn:microsoft.com/office/officeart/2005/8/layout/pictureOrgChart+Icon"/>
    <dgm:cxn modelId="{4A1EA98C-1FBF-4529-B11D-12C797FCB0AC}" type="presParOf" srcId="{7D69DC31-769A-47A2-BF13-12AFF4B02885}" destId="{B73B016A-1663-4C6D-BA73-9A01059F8934}" srcOrd="0" destOrd="0" presId="urn:microsoft.com/office/officeart/2005/8/layout/pictureOrgChart+Icon"/>
    <dgm:cxn modelId="{2D0838DE-C7CB-46EE-82CA-62227499EB55}" type="presParOf" srcId="{7D69DC31-769A-47A2-BF13-12AFF4B02885}" destId="{3163A913-AEAD-4BFC-B2B9-C50C30CE0220}" srcOrd="1" destOrd="0" presId="urn:microsoft.com/office/officeart/2005/8/layout/pictureOrgChart+Icon"/>
    <dgm:cxn modelId="{702C7FCC-5D3D-4717-A38C-7AA507748E5D}" type="presParOf" srcId="{7D69DC31-769A-47A2-BF13-12AFF4B02885}" destId="{B667B9B8-6381-44C6-86B3-8EEC5BC0C9D6}" srcOrd="2" destOrd="0" presId="urn:microsoft.com/office/officeart/2005/8/layout/pictureOrgChart+Icon"/>
    <dgm:cxn modelId="{04FE9CD7-0001-4A17-A34A-9493B330A94C}" type="presParOf" srcId="{8846F7F8-3679-48CB-B9B5-BF692D6AC1B4}" destId="{1F7149E5-CA1A-401F-A164-A13202740D28}" srcOrd="1" destOrd="0" presId="urn:microsoft.com/office/officeart/2005/8/layout/pictureOrgChart+Icon"/>
    <dgm:cxn modelId="{9A57A497-0EAC-4B34-9BA9-8B2DF4700350}" type="presParOf" srcId="{8846F7F8-3679-48CB-B9B5-BF692D6AC1B4}" destId="{9D971849-7F3B-4F64-A22F-D5260987E6F1}" srcOrd="2" destOrd="0" presId="urn:microsoft.com/office/officeart/2005/8/layout/pictureOrgChart+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D0B577-ADD6-4FB8-B565-2981FF2CAE99}" type="doc">
      <dgm:prSet loTypeId="urn:microsoft.com/office/officeart/2018/5/layout/IconCircle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017B3F7D-70AA-4613-93FF-EF7D60809BB7}">
      <dgm:prSet custT="1"/>
      <dgm:spPr/>
      <dgm:t>
        <a:bodyPr/>
        <a:lstStyle/>
        <a:p>
          <a:pPr>
            <a:lnSpc>
              <a:spcPct val="100000"/>
            </a:lnSpc>
            <a:defRPr cap="all"/>
          </a:pPr>
          <a:r>
            <a:rPr lang="en-US" sz="1800" cap="none"/>
            <a:t>City staff reviews applications</a:t>
          </a:r>
        </a:p>
      </dgm:t>
    </dgm:pt>
    <dgm:pt modelId="{DFA55E0B-17CE-4C45-B9A1-3936DD30F833}" type="parTrans" cxnId="{C52A4BC8-5369-42E5-8A03-08024E5F1CEA}">
      <dgm:prSet/>
      <dgm:spPr/>
      <dgm:t>
        <a:bodyPr/>
        <a:lstStyle/>
        <a:p>
          <a:endParaRPr lang="en-US" sz="2400"/>
        </a:p>
      </dgm:t>
    </dgm:pt>
    <dgm:pt modelId="{B242153B-0086-47F5-8EF0-2709612E3A90}" type="sibTrans" cxnId="{C52A4BC8-5369-42E5-8A03-08024E5F1CEA}">
      <dgm:prSet/>
      <dgm:spPr/>
      <dgm:t>
        <a:bodyPr/>
        <a:lstStyle/>
        <a:p>
          <a:endParaRPr lang="en-US" sz="2400"/>
        </a:p>
      </dgm:t>
    </dgm:pt>
    <dgm:pt modelId="{92B18F60-1E65-44EF-B15F-847CF1483346}">
      <dgm:prSet custT="1"/>
      <dgm:spPr/>
      <dgm:t>
        <a:bodyPr/>
        <a:lstStyle/>
        <a:p>
          <a:pPr>
            <a:lnSpc>
              <a:spcPct val="100000"/>
            </a:lnSpc>
            <a:defRPr cap="all"/>
          </a:pPr>
          <a:r>
            <a:rPr lang="en-US" sz="1800" cap="none"/>
            <a:t>RFCY review committee to review and score proposals</a:t>
          </a:r>
        </a:p>
      </dgm:t>
    </dgm:pt>
    <dgm:pt modelId="{06DD0976-C1C2-4526-90D7-D35F944EFDD5}" type="parTrans" cxnId="{2E3CD8D8-DB94-48DF-AD5D-5B8DE1AE10B3}">
      <dgm:prSet/>
      <dgm:spPr/>
      <dgm:t>
        <a:bodyPr/>
        <a:lstStyle/>
        <a:p>
          <a:endParaRPr lang="en-US" sz="2400"/>
        </a:p>
      </dgm:t>
    </dgm:pt>
    <dgm:pt modelId="{0B1E6F39-F693-4F2C-9D19-C76E245D9D13}" type="sibTrans" cxnId="{2E3CD8D8-DB94-48DF-AD5D-5B8DE1AE10B3}">
      <dgm:prSet/>
      <dgm:spPr/>
      <dgm:t>
        <a:bodyPr/>
        <a:lstStyle/>
        <a:p>
          <a:endParaRPr lang="en-US" sz="2400"/>
        </a:p>
      </dgm:t>
    </dgm:pt>
    <dgm:pt modelId="{DFDC3A3C-E495-4E52-AD75-D19CE6AC5D62}">
      <dgm:prSet custT="1"/>
      <dgm:spPr/>
      <dgm:t>
        <a:bodyPr/>
        <a:lstStyle/>
        <a:p>
          <a:pPr>
            <a:lnSpc>
              <a:spcPct val="100000"/>
            </a:lnSpc>
            <a:defRPr cap="all"/>
          </a:pPr>
          <a:r>
            <a:rPr lang="en-US" sz="1800" cap="none"/>
            <a:t>Ranking of proposals by priority area</a:t>
          </a:r>
        </a:p>
      </dgm:t>
    </dgm:pt>
    <dgm:pt modelId="{32F8107E-B788-42D1-85D7-C1B992F4E940}" type="parTrans" cxnId="{2C5BB8B6-ED79-4969-982C-518606C78F10}">
      <dgm:prSet/>
      <dgm:spPr/>
      <dgm:t>
        <a:bodyPr/>
        <a:lstStyle/>
        <a:p>
          <a:endParaRPr lang="en-US" sz="2400"/>
        </a:p>
      </dgm:t>
    </dgm:pt>
    <dgm:pt modelId="{F65A0B50-C83D-498E-996D-9C8FFDF10E7A}" type="sibTrans" cxnId="{2C5BB8B6-ED79-4969-982C-518606C78F10}">
      <dgm:prSet/>
      <dgm:spPr/>
      <dgm:t>
        <a:bodyPr/>
        <a:lstStyle/>
        <a:p>
          <a:endParaRPr lang="en-US" sz="2400"/>
        </a:p>
      </dgm:t>
    </dgm:pt>
    <dgm:pt modelId="{8F15120F-30F9-4525-89D1-E4F5DB351320}">
      <dgm:prSet custT="1"/>
      <dgm:spPr/>
      <dgm:t>
        <a:bodyPr/>
        <a:lstStyle/>
        <a:p>
          <a:pPr>
            <a:lnSpc>
              <a:spcPct val="100000"/>
            </a:lnSpc>
            <a:defRPr cap="all"/>
          </a:pPr>
          <a:r>
            <a:rPr lang="en-US" sz="1800" cap="none"/>
            <a:t>RFCY oversight board review</a:t>
          </a:r>
        </a:p>
      </dgm:t>
    </dgm:pt>
    <dgm:pt modelId="{D804A940-B37C-4352-9144-4C66CF0406AC}" type="parTrans" cxnId="{69833A9C-6A80-4290-8C36-757F93EAF9C7}">
      <dgm:prSet/>
      <dgm:spPr/>
      <dgm:t>
        <a:bodyPr/>
        <a:lstStyle/>
        <a:p>
          <a:endParaRPr lang="en-US" sz="2400"/>
        </a:p>
      </dgm:t>
    </dgm:pt>
    <dgm:pt modelId="{6615ED69-1FC7-4F53-9AFA-2A0D705B5348}" type="sibTrans" cxnId="{69833A9C-6A80-4290-8C36-757F93EAF9C7}">
      <dgm:prSet/>
      <dgm:spPr/>
      <dgm:t>
        <a:bodyPr/>
        <a:lstStyle/>
        <a:p>
          <a:endParaRPr lang="en-US" sz="2400"/>
        </a:p>
      </dgm:t>
    </dgm:pt>
    <dgm:pt modelId="{CDDEDD6F-1790-4E8F-B1D2-D946EAE256B2}">
      <dgm:prSet custT="1"/>
      <dgm:spPr/>
      <dgm:t>
        <a:bodyPr/>
        <a:lstStyle/>
        <a:p>
          <a:pPr>
            <a:lnSpc>
              <a:spcPct val="100000"/>
            </a:lnSpc>
            <a:defRPr cap="all"/>
          </a:pPr>
          <a:r>
            <a:rPr lang="en-US" sz="1800" cap="none"/>
            <a:t>RFCY oversight board recommendations</a:t>
          </a:r>
        </a:p>
      </dgm:t>
    </dgm:pt>
    <dgm:pt modelId="{9BE240D5-6DFC-469D-A626-FF56DABBB38F}" type="parTrans" cxnId="{20541697-58E3-49BF-89ED-C6D1FCA25680}">
      <dgm:prSet/>
      <dgm:spPr/>
      <dgm:t>
        <a:bodyPr/>
        <a:lstStyle/>
        <a:p>
          <a:endParaRPr lang="en-US" sz="2400"/>
        </a:p>
      </dgm:t>
    </dgm:pt>
    <dgm:pt modelId="{232E4EEA-BB87-4AAD-A504-E6999FEBFD88}" type="sibTrans" cxnId="{20541697-58E3-49BF-89ED-C6D1FCA25680}">
      <dgm:prSet/>
      <dgm:spPr/>
      <dgm:t>
        <a:bodyPr/>
        <a:lstStyle/>
        <a:p>
          <a:endParaRPr lang="en-US" sz="2400"/>
        </a:p>
      </dgm:t>
    </dgm:pt>
    <dgm:pt modelId="{64A7C815-9205-4D9E-A99C-77A5CBBED8CA}">
      <dgm:prSet custT="1"/>
      <dgm:spPr/>
      <dgm:t>
        <a:bodyPr/>
        <a:lstStyle/>
        <a:p>
          <a:pPr>
            <a:lnSpc>
              <a:spcPct val="100000"/>
            </a:lnSpc>
            <a:defRPr cap="all"/>
          </a:pPr>
          <a:r>
            <a:rPr lang="en-US" sz="1800" cap="none"/>
            <a:t>Richmond City Council approval and adoption</a:t>
          </a:r>
        </a:p>
      </dgm:t>
    </dgm:pt>
    <dgm:pt modelId="{7D826EBD-DD6A-49C0-B758-E2E268264244}" type="parTrans" cxnId="{7A4A6085-7F6C-40DD-8B60-C1F59790A706}">
      <dgm:prSet/>
      <dgm:spPr/>
      <dgm:t>
        <a:bodyPr/>
        <a:lstStyle/>
        <a:p>
          <a:endParaRPr lang="en-US" sz="2400"/>
        </a:p>
      </dgm:t>
    </dgm:pt>
    <dgm:pt modelId="{B52A2966-B567-44F2-874D-00C4D0124DE8}" type="sibTrans" cxnId="{7A4A6085-7F6C-40DD-8B60-C1F59790A706}">
      <dgm:prSet/>
      <dgm:spPr/>
      <dgm:t>
        <a:bodyPr/>
        <a:lstStyle/>
        <a:p>
          <a:endParaRPr lang="en-US" sz="2400"/>
        </a:p>
      </dgm:t>
    </dgm:pt>
    <dgm:pt modelId="{5C16BCD8-46C8-45E8-9834-A46E62D7D667}" type="pres">
      <dgm:prSet presAssocID="{A8D0B577-ADD6-4FB8-B565-2981FF2CAE99}" presName="root" presStyleCnt="0">
        <dgm:presLayoutVars>
          <dgm:dir/>
          <dgm:resizeHandles val="exact"/>
        </dgm:presLayoutVars>
      </dgm:prSet>
      <dgm:spPr/>
    </dgm:pt>
    <dgm:pt modelId="{82CD0C9A-8A6C-4AA2-B857-EA7E8508B1E9}" type="pres">
      <dgm:prSet presAssocID="{017B3F7D-70AA-4613-93FF-EF7D60809BB7}" presName="compNode" presStyleCnt="0"/>
      <dgm:spPr/>
    </dgm:pt>
    <dgm:pt modelId="{FA7DE87C-B2BF-40C3-A545-806BF02451B8}" type="pres">
      <dgm:prSet presAssocID="{017B3F7D-70AA-4613-93FF-EF7D60809BB7}" presName="iconBgRect" presStyleLbl="bgShp" presStyleIdx="0" presStyleCnt="6"/>
      <dgm:spPr/>
    </dgm:pt>
    <dgm:pt modelId="{9ADFC66E-46E9-41C1-A004-27A8437BDBC9}" type="pres">
      <dgm:prSet presAssocID="{017B3F7D-70AA-4613-93FF-EF7D60809BB7}"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ustomer review with solid fill"/>
        </a:ext>
      </dgm:extLst>
    </dgm:pt>
    <dgm:pt modelId="{5887F6E9-3ABC-4579-9EDC-5598D305797C}" type="pres">
      <dgm:prSet presAssocID="{017B3F7D-70AA-4613-93FF-EF7D60809BB7}" presName="spaceRect" presStyleCnt="0"/>
      <dgm:spPr/>
    </dgm:pt>
    <dgm:pt modelId="{9F8C8C67-0A9B-445A-8A54-C2ED6DF4BC64}" type="pres">
      <dgm:prSet presAssocID="{017B3F7D-70AA-4613-93FF-EF7D60809BB7}" presName="textRect" presStyleLbl="revTx" presStyleIdx="0" presStyleCnt="6">
        <dgm:presLayoutVars>
          <dgm:chMax val="1"/>
          <dgm:chPref val="1"/>
        </dgm:presLayoutVars>
      </dgm:prSet>
      <dgm:spPr/>
    </dgm:pt>
    <dgm:pt modelId="{001C13C3-012C-4C47-9C93-1A85F942BFDE}" type="pres">
      <dgm:prSet presAssocID="{B242153B-0086-47F5-8EF0-2709612E3A90}" presName="sibTrans" presStyleCnt="0"/>
      <dgm:spPr/>
    </dgm:pt>
    <dgm:pt modelId="{1473C11B-3CDF-4E8C-B2A1-135B627A7AEB}" type="pres">
      <dgm:prSet presAssocID="{92B18F60-1E65-44EF-B15F-847CF1483346}" presName="compNode" presStyleCnt="0"/>
      <dgm:spPr/>
    </dgm:pt>
    <dgm:pt modelId="{3AA34A10-0828-4BBF-8447-8692F4FA6160}" type="pres">
      <dgm:prSet presAssocID="{92B18F60-1E65-44EF-B15F-847CF1483346}" presName="iconBgRect" presStyleLbl="bgShp" presStyleIdx="1" presStyleCnt="6"/>
      <dgm:spPr/>
    </dgm:pt>
    <dgm:pt modelId="{E2DC38A4-9052-4490-B408-91B040D400A9}" type="pres">
      <dgm:prSet presAssocID="{92B18F60-1E65-44EF-B15F-847CF1483346}"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lipboard All Crosses with solid fill"/>
        </a:ext>
      </dgm:extLst>
    </dgm:pt>
    <dgm:pt modelId="{BD003A0A-6320-40FF-AD11-BFC56CA1990B}" type="pres">
      <dgm:prSet presAssocID="{92B18F60-1E65-44EF-B15F-847CF1483346}" presName="spaceRect" presStyleCnt="0"/>
      <dgm:spPr/>
    </dgm:pt>
    <dgm:pt modelId="{296375D9-42DD-4C4A-86C8-D7C3D4833159}" type="pres">
      <dgm:prSet presAssocID="{92B18F60-1E65-44EF-B15F-847CF1483346}" presName="textRect" presStyleLbl="revTx" presStyleIdx="1" presStyleCnt="6">
        <dgm:presLayoutVars>
          <dgm:chMax val="1"/>
          <dgm:chPref val="1"/>
        </dgm:presLayoutVars>
      </dgm:prSet>
      <dgm:spPr/>
    </dgm:pt>
    <dgm:pt modelId="{51A12F13-D941-489C-920D-C4CC8C74E078}" type="pres">
      <dgm:prSet presAssocID="{0B1E6F39-F693-4F2C-9D19-C76E245D9D13}" presName="sibTrans" presStyleCnt="0"/>
      <dgm:spPr/>
    </dgm:pt>
    <dgm:pt modelId="{02E8A9CE-9C10-492B-9E43-1EC4747AED69}" type="pres">
      <dgm:prSet presAssocID="{DFDC3A3C-E495-4E52-AD75-D19CE6AC5D62}" presName="compNode" presStyleCnt="0"/>
      <dgm:spPr/>
    </dgm:pt>
    <dgm:pt modelId="{CAB7FF42-3972-4920-9DEA-5C6B8C3B491E}" type="pres">
      <dgm:prSet presAssocID="{DFDC3A3C-E495-4E52-AD75-D19CE6AC5D62}" presName="iconBgRect" presStyleLbl="bgShp" presStyleIdx="2" presStyleCnt="6"/>
      <dgm:spPr/>
    </dgm:pt>
    <dgm:pt modelId="{85FA28BD-3887-4208-B671-9FC212662B67}" type="pres">
      <dgm:prSet presAssocID="{DFDC3A3C-E495-4E52-AD75-D19CE6AC5D62}" presName="iconRect" presStyleLbl="node1" presStyleIdx="2" presStyleCnt="6"/>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Rating Star with solid fill"/>
        </a:ext>
      </dgm:extLst>
    </dgm:pt>
    <dgm:pt modelId="{9F9BE2D9-90D9-4B20-86A8-3C70620C6F4A}" type="pres">
      <dgm:prSet presAssocID="{DFDC3A3C-E495-4E52-AD75-D19CE6AC5D62}" presName="spaceRect" presStyleCnt="0"/>
      <dgm:spPr/>
    </dgm:pt>
    <dgm:pt modelId="{B5E3B630-DC72-4ED6-BA4C-C6BC8E9AC980}" type="pres">
      <dgm:prSet presAssocID="{DFDC3A3C-E495-4E52-AD75-D19CE6AC5D62}" presName="textRect" presStyleLbl="revTx" presStyleIdx="2" presStyleCnt="6">
        <dgm:presLayoutVars>
          <dgm:chMax val="1"/>
          <dgm:chPref val="1"/>
        </dgm:presLayoutVars>
      </dgm:prSet>
      <dgm:spPr/>
    </dgm:pt>
    <dgm:pt modelId="{51BF338D-3E90-46B6-8240-C0FB43060F24}" type="pres">
      <dgm:prSet presAssocID="{F65A0B50-C83D-498E-996D-9C8FFDF10E7A}" presName="sibTrans" presStyleCnt="0"/>
      <dgm:spPr/>
    </dgm:pt>
    <dgm:pt modelId="{1F07995B-F2DE-4FDB-9268-7C5E28C7E697}" type="pres">
      <dgm:prSet presAssocID="{8F15120F-30F9-4525-89D1-E4F5DB351320}" presName="compNode" presStyleCnt="0"/>
      <dgm:spPr/>
    </dgm:pt>
    <dgm:pt modelId="{301331EC-D423-48DD-A6AC-54BD3DA0839E}" type="pres">
      <dgm:prSet presAssocID="{8F15120F-30F9-4525-89D1-E4F5DB351320}" presName="iconBgRect" presStyleLbl="bgShp" presStyleIdx="3" presStyleCnt="6"/>
      <dgm:spPr/>
    </dgm:pt>
    <dgm:pt modelId="{2107FB5C-BB4B-4EB2-9CE5-D7DEFF4B8077}" type="pres">
      <dgm:prSet presAssocID="{8F15120F-30F9-4525-89D1-E4F5DB351320}" presName="iconRect" presStyleLbl="node1" presStyleIdx="3" presStyleCnt="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Priorities with solid fill"/>
        </a:ext>
      </dgm:extLst>
    </dgm:pt>
    <dgm:pt modelId="{38A52EA9-0AAF-4765-B6FA-06E475647E3E}" type="pres">
      <dgm:prSet presAssocID="{8F15120F-30F9-4525-89D1-E4F5DB351320}" presName="spaceRect" presStyleCnt="0"/>
      <dgm:spPr/>
    </dgm:pt>
    <dgm:pt modelId="{4DFBB1A2-A3D5-4076-AC41-FA30449FC41C}" type="pres">
      <dgm:prSet presAssocID="{8F15120F-30F9-4525-89D1-E4F5DB351320}" presName="textRect" presStyleLbl="revTx" presStyleIdx="3" presStyleCnt="6">
        <dgm:presLayoutVars>
          <dgm:chMax val="1"/>
          <dgm:chPref val="1"/>
        </dgm:presLayoutVars>
      </dgm:prSet>
      <dgm:spPr/>
    </dgm:pt>
    <dgm:pt modelId="{5D3AEF7B-2EBF-4931-9CFA-53EB205CD767}" type="pres">
      <dgm:prSet presAssocID="{6615ED69-1FC7-4F53-9AFA-2A0D705B5348}" presName="sibTrans" presStyleCnt="0"/>
      <dgm:spPr/>
    </dgm:pt>
    <dgm:pt modelId="{8D16D6B2-5B10-4C13-931B-F27BE0187C16}" type="pres">
      <dgm:prSet presAssocID="{CDDEDD6F-1790-4E8F-B1D2-D946EAE256B2}" presName="compNode" presStyleCnt="0"/>
      <dgm:spPr/>
    </dgm:pt>
    <dgm:pt modelId="{B88A5F4D-7651-47ED-A52B-2EC4C5953E54}" type="pres">
      <dgm:prSet presAssocID="{CDDEDD6F-1790-4E8F-B1D2-D946EAE256B2}" presName="iconBgRect" presStyleLbl="bgShp" presStyleIdx="4" presStyleCnt="6"/>
      <dgm:spPr/>
    </dgm:pt>
    <dgm:pt modelId="{AF94EB03-F62F-4B9C-9CE8-1786D52405E5}" type="pres">
      <dgm:prSet presAssocID="{CDDEDD6F-1790-4E8F-B1D2-D946EAE256B2}"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eeting"/>
        </a:ext>
      </dgm:extLst>
    </dgm:pt>
    <dgm:pt modelId="{4E97FBCD-87B0-4D62-9E97-4B8D01EFF9AC}" type="pres">
      <dgm:prSet presAssocID="{CDDEDD6F-1790-4E8F-B1D2-D946EAE256B2}" presName="spaceRect" presStyleCnt="0"/>
      <dgm:spPr/>
    </dgm:pt>
    <dgm:pt modelId="{5CEE8757-5DA5-42B7-A30A-4C27901B8F6A}" type="pres">
      <dgm:prSet presAssocID="{CDDEDD6F-1790-4E8F-B1D2-D946EAE256B2}" presName="textRect" presStyleLbl="revTx" presStyleIdx="4" presStyleCnt="6" custScaleX="105653">
        <dgm:presLayoutVars>
          <dgm:chMax val="1"/>
          <dgm:chPref val="1"/>
        </dgm:presLayoutVars>
      </dgm:prSet>
      <dgm:spPr/>
    </dgm:pt>
    <dgm:pt modelId="{0ED87950-02B8-40C0-98F1-E5873B3E0A57}" type="pres">
      <dgm:prSet presAssocID="{232E4EEA-BB87-4AAD-A504-E6999FEBFD88}" presName="sibTrans" presStyleCnt="0"/>
      <dgm:spPr/>
    </dgm:pt>
    <dgm:pt modelId="{6D1704BC-F0E7-46BB-B204-4B66E6431F0B}" type="pres">
      <dgm:prSet presAssocID="{64A7C815-9205-4D9E-A99C-77A5CBBED8CA}" presName="compNode" presStyleCnt="0"/>
      <dgm:spPr/>
    </dgm:pt>
    <dgm:pt modelId="{C16EF039-44DF-4876-8905-090367E3B5BE}" type="pres">
      <dgm:prSet presAssocID="{64A7C815-9205-4D9E-A99C-77A5CBBED8CA}" presName="iconBgRect" presStyleLbl="bgShp" presStyleIdx="5" presStyleCnt="6"/>
      <dgm:spPr/>
    </dgm:pt>
    <dgm:pt modelId="{4DCDAB10-D600-4AEC-9B62-8FB3F11D8FAE}" type="pres">
      <dgm:prSet presAssocID="{64A7C815-9205-4D9E-A99C-77A5CBBED8CA}"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Bank"/>
        </a:ext>
      </dgm:extLst>
    </dgm:pt>
    <dgm:pt modelId="{6A62EF6C-0F22-42F1-BF25-A394639276F3}" type="pres">
      <dgm:prSet presAssocID="{64A7C815-9205-4D9E-A99C-77A5CBBED8CA}" presName="spaceRect" presStyleCnt="0"/>
      <dgm:spPr/>
    </dgm:pt>
    <dgm:pt modelId="{20F2BA23-7D20-42EF-95B8-EDAEE7940C6B}" type="pres">
      <dgm:prSet presAssocID="{64A7C815-9205-4D9E-A99C-77A5CBBED8CA}" presName="textRect" presStyleLbl="revTx" presStyleIdx="5" presStyleCnt="6">
        <dgm:presLayoutVars>
          <dgm:chMax val="1"/>
          <dgm:chPref val="1"/>
        </dgm:presLayoutVars>
      </dgm:prSet>
      <dgm:spPr/>
    </dgm:pt>
  </dgm:ptLst>
  <dgm:cxnLst>
    <dgm:cxn modelId="{9A18EC15-6635-CB48-BC79-B5D680311AF6}" type="presOf" srcId="{CDDEDD6F-1790-4E8F-B1D2-D946EAE256B2}" destId="{5CEE8757-5DA5-42B7-A30A-4C27901B8F6A}" srcOrd="0" destOrd="0" presId="urn:microsoft.com/office/officeart/2018/5/layout/IconCircleLabelList"/>
    <dgm:cxn modelId="{F80E4F43-56D4-0242-A739-011D2FDB7671}" type="presOf" srcId="{92B18F60-1E65-44EF-B15F-847CF1483346}" destId="{296375D9-42DD-4C4A-86C8-D7C3D4833159}" srcOrd="0" destOrd="0" presId="urn:microsoft.com/office/officeart/2018/5/layout/IconCircleLabelList"/>
    <dgm:cxn modelId="{7A4A6085-7F6C-40DD-8B60-C1F59790A706}" srcId="{A8D0B577-ADD6-4FB8-B565-2981FF2CAE99}" destId="{64A7C815-9205-4D9E-A99C-77A5CBBED8CA}" srcOrd="5" destOrd="0" parTransId="{7D826EBD-DD6A-49C0-B758-E2E268264244}" sibTransId="{B52A2966-B567-44F2-874D-00C4D0124DE8}"/>
    <dgm:cxn modelId="{70FF6E8B-D60B-4145-A054-3C4EF0CC3EAB}" type="presOf" srcId="{8F15120F-30F9-4525-89D1-E4F5DB351320}" destId="{4DFBB1A2-A3D5-4076-AC41-FA30449FC41C}" srcOrd="0" destOrd="0" presId="urn:microsoft.com/office/officeart/2018/5/layout/IconCircleLabelList"/>
    <dgm:cxn modelId="{20541697-58E3-49BF-89ED-C6D1FCA25680}" srcId="{A8D0B577-ADD6-4FB8-B565-2981FF2CAE99}" destId="{CDDEDD6F-1790-4E8F-B1D2-D946EAE256B2}" srcOrd="4" destOrd="0" parTransId="{9BE240D5-6DFC-469D-A626-FF56DABBB38F}" sibTransId="{232E4EEA-BB87-4AAD-A504-E6999FEBFD88}"/>
    <dgm:cxn modelId="{69833A9C-6A80-4290-8C36-757F93EAF9C7}" srcId="{A8D0B577-ADD6-4FB8-B565-2981FF2CAE99}" destId="{8F15120F-30F9-4525-89D1-E4F5DB351320}" srcOrd="3" destOrd="0" parTransId="{D804A940-B37C-4352-9144-4C66CF0406AC}" sibTransId="{6615ED69-1FC7-4F53-9AFA-2A0D705B5348}"/>
    <dgm:cxn modelId="{BDB030A5-6022-C249-8786-64C6208A42C8}" type="presOf" srcId="{DFDC3A3C-E495-4E52-AD75-D19CE6AC5D62}" destId="{B5E3B630-DC72-4ED6-BA4C-C6BC8E9AC980}" srcOrd="0" destOrd="0" presId="urn:microsoft.com/office/officeart/2018/5/layout/IconCircleLabelList"/>
    <dgm:cxn modelId="{156EF6A6-10BC-874C-862E-6DED02DA27F6}" type="presOf" srcId="{A8D0B577-ADD6-4FB8-B565-2981FF2CAE99}" destId="{5C16BCD8-46C8-45E8-9834-A46E62D7D667}" srcOrd="0" destOrd="0" presId="urn:microsoft.com/office/officeart/2018/5/layout/IconCircleLabelList"/>
    <dgm:cxn modelId="{2C5BB8B6-ED79-4969-982C-518606C78F10}" srcId="{A8D0B577-ADD6-4FB8-B565-2981FF2CAE99}" destId="{DFDC3A3C-E495-4E52-AD75-D19CE6AC5D62}" srcOrd="2" destOrd="0" parTransId="{32F8107E-B788-42D1-85D7-C1B992F4E940}" sibTransId="{F65A0B50-C83D-498E-996D-9C8FFDF10E7A}"/>
    <dgm:cxn modelId="{C52A4BC8-5369-42E5-8A03-08024E5F1CEA}" srcId="{A8D0B577-ADD6-4FB8-B565-2981FF2CAE99}" destId="{017B3F7D-70AA-4613-93FF-EF7D60809BB7}" srcOrd="0" destOrd="0" parTransId="{DFA55E0B-17CE-4C45-B9A1-3936DD30F833}" sibTransId="{B242153B-0086-47F5-8EF0-2709612E3A90}"/>
    <dgm:cxn modelId="{5C977AD6-FDBB-7C4C-9464-F00F7D105502}" type="presOf" srcId="{64A7C815-9205-4D9E-A99C-77A5CBBED8CA}" destId="{20F2BA23-7D20-42EF-95B8-EDAEE7940C6B}" srcOrd="0" destOrd="0" presId="urn:microsoft.com/office/officeart/2018/5/layout/IconCircleLabelList"/>
    <dgm:cxn modelId="{2E3CD8D8-DB94-48DF-AD5D-5B8DE1AE10B3}" srcId="{A8D0B577-ADD6-4FB8-B565-2981FF2CAE99}" destId="{92B18F60-1E65-44EF-B15F-847CF1483346}" srcOrd="1" destOrd="0" parTransId="{06DD0976-C1C2-4526-90D7-D35F944EFDD5}" sibTransId="{0B1E6F39-F693-4F2C-9D19-C76E245D9D13}"/>
    <dgm:cxn modelId="{E35AFFDC-407F-CE45-936A-7E485BFC394E}" type="presOf" srcId="{017B3F7D-70AA-4613-93FF-EF7D60809BB7}" destId="{9F8C8C67-0A9B-445A-8A54-C2ED6DF4BC64}" srcOrd="0" destOrd="0" presId="urn:microsoft.com/office/officeart/2018/5/layout/IconCircleLabelList"/>
    <dgm:cxn modelId="{CB706680-EDBD-2242-9AC1-884F126334D4}" type="presParOf" srcId="{5C16BCD8-46C8-45E8-9834-A46E62D7D667}" destId="{82CD0C9A-8A6C-4AA2-B857-EA7E8508B1E9}" srcOrd="0" destOrd="0" presId="urn:microsoft.com/office/officeart/2018/5/layout/IconCircleLabelList"/>
    <dgm:cxn modelId="{84C3C846-2577-F449-9ECA-6865FF64A1F1}" type="presParOf" srcId="{82CD0C9A-8A6C-4AA2-B857-EA7E8508B1E9}" destId="{FA7DE87C-B2BF-40C3-A545-806BF02451B8}" srcOrd="0" destOrd="0" presId="urn:microsoft.com/office/officeart/2018/5/layout/IconCircleLabelList"/>
    <dgm:cxn modelId="{C21A73E8-831E-1C46-8748-9676623A3E02}" type="presParOf" srcId="{82CD0C9A-8A6C-4AA2-B857-EA7E8508B1E9}" destId="{9ADFC66E-46E9-41C1-A004-27A8437BDBC9}" srcOrd="1" destOrd="0" presId="urn:microsoft.com/office/officeart/2018/5/layout/IconCircleLabelList"/>
    <dgm:cxn modelId="{C7A9BDD0-1190-DB45-ACE5-B6F16C7D557D}" type="presParOf" srcId="{82CD0C9A-8A6C-4AA2-B857-EA7E8508B1E9}" destId="{5887F6E9-3ABC-4579-9EDC-5598D305797C}" srcOrd="2" destOrd="0" presId="urn:microsoft.com/office/officeart/2018/5/layout/IconCircleLabelList"/>
    <dgm:cxn modelId="{7BD53299-B02A-DC40-BDAC-28FE1C18732A}" type="presParOf" srcId="{82CD0C9A-8A6C-4AA2-B857-EA7E8508B1E9}" destId="{9F8C8C67-0A9B-445A-8A54-C2ED6DF4BC64}" srcOrd="3" destOrd="0" presId="urn:microsoft.com/office/officeart/2018/5/layout/IconCircleLabelList"/>
    <dgm:cxn modelId="{12B3790F-1F64-E14B-86DA-29CADA058537}" type="presParOf" srcId="{5C16BCD8-46C8-45E8-9834-A46E62D7D667}" destId="{001C13C3-012C-4C47-9C93-1A85F942BFDE}" srcOrd="1" destOrd="0" presId="urn:microsoft.com/office/officeart/2018/5/layout/IconCircleLabelList"/>
    <dgm:cxn modelId="{C4B3C70F-71DC-7448-AAF6-82A1D00ADF72}" type="presParOf" srcId="{5C16BCD8-46C8-45E8-9834-A46E62D7D667}" destId="{1473C11B-3CDF-4E8C-B2A1-135B627A7AEB}" srcOrd="2" destOrd="0" presId="urn:microsoft.com/office/officeart/2018/5/layout/IconCircleLabelList"/>
    <dgm:cxn modelId="{002E728B-C658-7C43-8B90-5441463758D0}" type="presParOf" srcId="{1473C11B-3CDF-4E8C-B2A1-135B627A7AEB}" destId="{3AA34A10-0828-4BBF-8447-8692F4FA6160}" srcOrd="0" destOrd="0" presId="urn:microsoft.com/office/officeart/2018/5/layout/IconCircleLabelList"/>
    <dgm:cxn modelId="{D3E252B7-7774-2C4D-AFE8-C79FA361793E}" type="presParOf" srcId="{1473C11B-3CDF-4E8C-B2A1-135B627A7AEB}" destId="{E2DC38A4-9052-4490-B408-91B040D400A9}" srcOrd="1" destOrd="0" presId="urn:microsoft.com/office/officeart/2018/5/layout/IconCircleLabelList"/>
    <dgm:cxn modelId="{7B33F4FE-E443-2D41-A1ED-4F87D84AE473}" type="presParOf" srcId="{1473C11B-3CDF-4E8C-B2A1-135B627A7AEB}" destId="{BD003A0A-6320-40FF-AD11-BFC56CA1990B}" srcOrd="2" destOrd="0" presId="urn:microsoft.com/office/officeart/2018/5/layout/IconCircleLabelList"/>
    <dgm:cxn modelId="{FDBE3A6E-07B1-A74C-9284-71B93C2E4A36}" type="presParOf" srcId="{1473C11B-3CDF-4E8C-B2A1-135B627A7AEB}" destId="{296375D9-42DD-4C4A-86C8-D7C3D4833159}" srcOrd="3" destOrd="0" presId="urn:microsoft.com/office/officeart/2018/5/layout/IconCircleLabelList"/>
    <dgm:cxn modelId="{6EC9A789-3CB2-474F-A8CC-07C5908450EB}" type="presParOf" srcId="{5C16BCD8-46C8-45E8-9834-A46E62D7D667}" destId="{51A12F13-D941-489C-920D-C4CC8C74E078}" srcOrd="3" destOrd="0" presId="urn:microsoft.com/office/officeart/2018/5/layout/IconCircleLabelList"/>
    <dgm:cxn modelId="{9397CF28-1526-7B4C-B038-0970E4CAB8F2}" type="presParOf" srcId="{5C16BCD8-46C8-45E8-9834-A46E62D7D667}" destId="{02E8A9CE-9C10-492B-9E43-1EC4747AED69}" srcOrd="4" destOrd="0" presId="urn:microsoft.com/office/officeart/2018/5/layout/IconCircleLabelList"/>
    <dgm:cxn modelId="{05A65D22-3152-F346-9288-5757D4D959E0}" type="presParOf" srcId="{02E8A9CE-9C10-492B-9E43-1EC4747AED69}" destId="{CAB7FF42-3972-4920-9DEA-5C6B8C3B491E}" srcOrd="0" destOrd="0" presId="urn:microsoft.com/office/officeart/2018/5/layout/IconCircleLabelList"/>
    <dgm:cxn modelId="{79506EB1-CD74-B047-B75D-E2CDD40BE69D}" type="presParOf" srcId="{02E8A9CE-9C10-492B-9E43-1EC4747AED69}" destId="{85FA28BD-3887-4208-B671-9FC212662B67}" srcOrd="1" destOrd="0" presId="urn:microsoft.com/office/officeart/2018/5/layout/IconCircleLabelList"/>
    <dgm:cxn modelId="{479C1B1E-AE7C-3F4D-8F02-5A63D563E6FD}" type="presParOf" srcId="{02E8A9CE-9C10-492B-9E43-1EC4747AED69}" destId="{9F9BE2D9-90D9-4B20-86A8-3C70620C6F4A}" srcOrd="2" destOrd="0" presId="urn:microsoft.com/office/officeart/2018/5/layout/IconCircleLabelList"/>
    <dgm:cxn modelId="{D907ED28-73EF-5148-B10A-A40E4329B8E4}" type="presParOf" srcId="{02E8A9CE-9C10-492B-9E43-1EC4747AED69}" destId="{B5E3B630-DC72-4ED6-BA4C-C6BC8E9AC980}" srcOrd="3" destOrd="0" presId="urn:microsoft.com/office/officeart/2018/5/layout/IconCircleLabelList"/>
    <dgm:cxn modelId="{05D7FCE9-30A6-5241-9B1B-311A737B561A}" type="presParOf" srcId="{5C16BCD8-46C8-45E8-9834-A46E62D7D667}" destId="{51BF338D-3E90-46B6-8240-C0FB43060F24}" srcOrd="5" destOrd="0" presId="urn:microsoft.com/office/officeart/2018/5/layout/IconCircleLabelList"/>
    <dgm:cxn modelId="{12419278-F907-7840-B3BE-4A53504927A2}" type="presParOf" srcId="{5C16BCD8-46C8-45E8-9834-A46E62D7D667}" destId="{1F07995B-F2DE-4FDB-9268-7C5E28C7E697}" srcOrd="6" destOrd="0" presId="urn:microsoft.com/office/officeart/2018/5/layout/IconCircleLabelList"/>
    <dgm:cxn modelId="{B8638A24-77B4-0447-ADAB-C55F2D6A0D19}" type="presParOf" srcId="{1F07995B-F2DE-4FDB-9268-7C5E28C7E697}" destId="{301331EC-D423-48DD-A6AC-54BD3DA0839E}" srcOrd="0" destOrd="0" presId="urn:microsoft.com/office/officeart/2018/5/layout/IconCircleLabelList"/>
    <dgm:cxn modelId="{1F864E99-EB62-7243-8B92-4DF7E782B2AC}" type="presParOf" srcId="{1F07995B-F2DE-4FDB-9268-7C5E28C7E697}" destId="{2107FB5C-BB4B-4EB2-9CE5-D7DEFF4B8077}" srcOrd="1" destOrd="0" presId="urn:microsoft.com/office/officeart/2018/5/layout/IconCircleLabelList"/>
    <dgm:cxn modelId="{0C5DE0D7-C793-3548-9470-BA927DAB5E30}" type="presParOf" srcId="{1F07995B-F2DE-4FDB-9268-7C5E28C7E697}" destId="{38A52EA9-0AAF-4765-B6FA-06E475647E3E}" srcOrd="2" destOrd="0" presId="urn:microsoft.com/office/officeart/2018/5/layout/IconCircleLabelList"/>
    <dgm:cxn modelId="{72BF6226-22BE-064D-8EC9-1CD1D89B7F8A}" type="presParOf" srcId="{1F07995B-F2DE-4FDB-9268-7C5E28C7E697}" destId="{4DFBB1A2-A3D5-4076-AC41-FA30449FC41C}" srcOrd="3" destOrd="0" presId="urn:microsoft.com/office/officeart/2018/5/layout/IconCircleLabelList"/>
    <dgm:cxn modelId="{843BEB62-9013-3046-A20B-CD1DDA62CF60}" type="presParOf" srcId="{5C16BCD8-46C8-45E8-9834-A46E62D7D667}" destId="{5D3AEF7B-2EBF-4931-9CFA-53EB205CD767}" srcOrd="7" destOrd="0" presId="urn:microsoft.com/office/officeart/2018/5/layout/IconCircleLabelList"/>
    <dgm:cxn modelId="{C663B83E-45B1-964C-9DAC-087658105D80}" type="presParOf" srcId="{5C16BCD8-46C8-45E8-9834-A46E62D7D667}" destId="{8D16D6B2-5B10-4C13-931B-F27BE0187C16}" srcOrd="8" destOrd="0" presId="urn:microsoft.com/office/officeart/2018/5/layout/IconCircleLabelList"/>
    <dgm:cxn modelId="{5C092C91-0C4F-584C-AD5F-0B1F699D1931}" type="presParOf" srcId="{8D16D6B2-5B10-4C13-931B-F27BE0187C16}" destId="{B88A5F4D-7651-47ED-A52B-2EC4C5953E54}" srcOrd="0" destOrd="0" presId="urn:microsoft.com/office/officeart/2018/5/layout/IconCircleLabelList"/>
    <dgm:cxn modelId="{A3B78F42-1E91-4446-8FB0-ED88F45CA4FB}" type="presParOf" srcId="{8D16D6B2-5B10-4C13-931B-F27BE0187C16}" destId="{AF94EB03-F62F-4B9C-9CE8-1786D52405E5}" srcOrd="1" destOrd="0" presId="urn:microsoft.com/office/officeart/2018/5/layout/IconCircleLabelList"/>
    <dgm:cxn modelId="{CFF21514-8144-0A42-85C1-AC26C08F8556}" type="presParOf" srcId="{8D16D6B2-5B10-4C13-931B-F27BE0187C16}" destId="{4E97FBCD-87B0-4D62-9E97-4B8D01EFF9AC}" srcOrd="2" destOrd="0" presId="urn:microsoft.com/office/officeart/2018/5/layout/IconCircleLabelList"/>
    <dgm:cxn modelId="{CDE2ABD2-068F-4F44-974D-B95BEFB18537}" type="presParOf" srcId="{8D16D6B2-5B10-4C13-931B-F27BE0187C16}" destId="{5CEE8757-5DA5-42B7-A30A-4C27901B8F6A}" srcOrd="3" destOrd="0" presId="urn:microsoft.com/office/officeart/2018/5/layout/IconCircleLabelList"/>
    <dgm:cxn modelId="{09F87102-5B93-4A48-BD2F-B2FFE3DD09C2}" type="presParOf" srcId="{5C16BCD8-46C8-45E8-9834-A46E62D7D667}" destId="{0ED87950-02B8-40C0-98F1-E5873B3E0A57}" srcOrd="9" destOrd="0" presId="urn:microsoft.com/office/officeart/2018/5/layout/IconCircleLabelList"/>
    <dgm:cxn modelId="{9A0A04F5-7D6E-F647-A5EF-0E6AD80277CC}" type="presParOf" srcId="{5C16BCD8-46C8-45E8-9834-A46E62D7D667}" destId="{6D1704BC-F0E7-46BB-B204-4B66E6431F0B}" srcOrd="10" destOrd="0" presId="urn:microsoft.com/office/officeart/2018/5/layout/IconCircleLabelList"/>
    <dgm:cxn modelId="{11E75E1B-CF2C-6141-86D1-3D391EC38BC4}" type="presParOf" srcId="{6D1704BC-F0E7-46BB-B204-4B66E6431F0B}" destId="{C16EF039-44DF-4876-8905-090367E3B5BE}" srcOrd="0" destOrd="0" presId="urn:microsoft.com/office/officeart/2018/5/layout/IconCircleLabelList"/>
    <dgm:cxn modelId="{7470B9A6-0839-664C-BA47-565F0D4158EE}" type="presParOf" srcId="{6D1704BC-F0E7-46BB-B204-4B66E6431F0B}" destId="{4DCDAB10-D600-4AEC-9B62-8FB3F11D8FAE}" srcOrd="1" destOrd="0" presId="urn:microsoft.com/office/officeart/2018/5/layout/IconCircleLabelList"/>
    <dgm:cxn modelId="{BF1AA625-EA0B-914F-A017-EEFDFE5FCB80}" type="presParOf" srcId="{6D1704BC-F0E7-46BB-B204-4B66E6431F0B}" destId="{6A62EF6C-0F22-42F1-BF25-A394639276F3}" srcOrd="2" destOrd="0" presId="urn:microsoft.com/office/officeart/2018/5/layout/IconCircleLabelList"/>
    <dgm:cxn modelId="{42FEFAA0-0D6F-114F-A480-077B5355FB26}" type="presParOf" srcId="{6D1704BC-F0E7-46BB-B204-4B66E6431F0B}" destId="{20F2BA23-7D20-42EF-95B8-EDAEE7940C6B}"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E2E4630-7C71-4591-BA0C-52BFB79589E1}"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DADB0A68-61EA-49C4-A6A8-C31B46691371}">
      <dgm:prSet/>
      <dgm:spPr/>
      <dgm:t>
        <a:bodyPr/>
        <a:lstStyle/>
        <a:p>
          <a:r>
            <a:rPr lang="en-US"/>
            <a:t>Released September 3, 2024</a:t>
          </a:r>
        </a:p>
      </dgm:t>
    </dgm:pt>
    <dgm:pt modelId="{3AF5089C-2DE6-4365-AE1E-B6CC9E29532B}" type="parTrans" cxnId="{830AD2C4-038B-4ED3-A898-B8FF7B5889A0}">
      <dgm:prSet/>
      <dgm:spPr/>
      <dgm:t>
        <a:bodyPr/>
        <a:lstStyle/>
        <a:p>
          <a:endParaRPr lang="en-US"/>
        </a:p>
      </dgm:t>
    </dgm:pt>
    <dgm:pt modelId="{99A85714-9F6D-4BB5-98FB-52F353546988}" type="sibTrans" cxnId="{830AD2C4-038B-4ED3-A898-B8FF7B5889A0}">
      <dgm:prSet/>
      <dgm:spPr/>
      <dgm:t>
        <a:bodyPr/>
        <a:lstStyle/>
        <a:p>
          <a:endParaRPr lang="en-US"/>
        </a:p>
      </dgm:t>
    </dgm:pt>
    <dgm:pt modelId="{DEC51876-F697-437E-8456-B537D1664415}">
      <dgm:prSet/>
      <dgm:spPr/>
      <dgm:t>
        <a:bodyPr/>
        <a:lstStyle/>
        <a:p>
          <a:r>
            <a:rPr lang="en-US"/>
            <a:t>Final </a:t>
          </a:r>
          <a:r>
            <a:rPr lang="en-US">
              <a:latin typeface="Corbel" panose="020B0503020204020204"/>
            </a:rPr>
            <a:t>due</a:t>
          </a:r>
          <a:r>
            <a:rPr lang="en-US"/>
            <a:t> October 6, 2024</a:t>
          </a:r>
        </a:p>
      </dgm:t>
    </dgm:pt>
    <dgm:pt modelId="{F04EF7CC-BAED-48E4-A66A-236DE25D442E}" type="parTrans" cxnId="{8367EA4D-DAD8-475C-B88A-B1A4B2F72993}">
      <dgm:prSet/>
      <dgm:spPr/>
      <dgm:t>
        <a:bodyPr/>
        <a:lstStyle/>
        <a:p>
          <a:endParaRPr lang="en-US"/>
        </a:p>
      </dgm:t>
    </dgm:pt>
    <dgm:pt modelId="{7E5F9271-619A-423C-A423-213F199AE920}" type="sibTrans" cxnId="{8367EA4D-DAD8-475C-B88A-B1A4B2F72993}">
      <dgm:prSet/>
      <dgm:spPr/>
      <dgm:t>
        <a:bodyPr/>
        <a:lstStyle/>
        <a:p>
          <a:endParaRPr lang="en-US"/>
        </a:p>
      </dgm:t>
    </dgm:pt>
    <dgm:pt modelId="{E455681A-2CA1-45EA-89CB-31CB3E1BD2CC}">
      <dgm:prSet/>
      <dgm:spPr/>
      <dgm:t>
        <a:bodyPr/>
        <a:lstStyle/>
        <a:p>
          <a:pPr rtl="0"/>
          <a:r>
            <a:rPr lang="en-US"/>
            <a:t>92</a:t>
          </a:r>
          <a:r>
            <a:rPr lang="en-US">
              <a:latin typeface="Corbel" panose="020B0503020204020204"/>
            </a:rPr>
            <a:t> applications</a:t>
          </a:r>
          <a:r>
            <a:rPr lang="en-US"/>
            <a:t> received (80 passed threshold review)</a:t>
          </a:r>
        </a:p>
      </dgm:t>
    </dgm:pt>
    <dgm:pt modelId="{7C362B0E-B6F7-4304-AE7B-7D292B393C06}" type="parTrans" cxnId="{1B22E5F3-C80E-448B-B08D-7479CEEAAFF9}">
      <dgm:prSet/>
      <dgm:spPr/>
      <dgm:t>
        <a:bodyPr/>
        <a:lstStyle/>
        <a:p>
          <a:endParaRPr lang="en-US"/>
        </a:p>
      </dgm:t>
    </dgm:pt>
    <dgm:pt modelId="{BC836B3F-B40A-4EF7-B22C-86F94A428132}" type="sibTrans" cxnId="{1B22E5F3-C80E-448B-B08D-7479CEEAAFF9}">
      <dgm:prSet/>
      <dgm:spPr/>
      <dgm:t>
        <a:bodyPr/>
        <a:lstStyle/>
        <a:p>
          <a:endParaRPr lang="en-US"/>
        </a:p>
      </dgm:t>
    </dgm:pt>
    <dgm:pt modelId="{4FA49206-AAB8-4BAA-B68E-5EDE7BF285BA}">
      <dgm:prSet/>
      <dgm:spPr/>
      <dgm:t>
        <a:bodyPr/>
        <a:lstStyle/>
        <a:p>
          <a:r>
            <a:rPr lang="en-US"/>
            <a:t>$19 million in grant requests</a:t>
          </a:r>
        </a:p>
      </dgm:t>
    </dgm:pt>
    <dgm:pt modelId="{A3A63E1F-EC8B-4AA1-89B1-1F9F5C5E5B08}" type="parTrans" cxnId="{1EB1CC1A-FFA6-4578-84A1-A27A69D02352}">
      <dgm:prSet/>
      <dgm:spPr/>
      <dgm:t>
        <a:bodyPr/>
        <a:lstStyle/>
        <a:p>
          <a:endParaRPr lang="en-US"/>
        </a:p>
      </dgm:t>
    </dgm:pt>
    <dgm:pt modelId="{A6796BDC-E71D-4770-AFC5-DE875E351D4B}" type="sibTrans" cxnId="{1EB1CC1A-FFA6-4578-84A1-A27A69D02352}">
      <dgm:prSet/>
      <dgm:spPr/>
      <dgm:t>
        <a:bodyPr/>
        <a:lstStyle/>
        <a:p>
          <a:endParaRPr lang="en-US"/>
        </a:p>
      </dgm:t>
    </dgm:pt>
    <dgm:pt modelId="{6B1F808E-CEE3-4CB3-9B11-D722B546E63D}" type="pres">
      <dgm:prSet presAssocID="{4E2E4630-7C71-4591-BA0C-52BFB79589E1}" presName="vert0" presStyleCnt="0">
        <dgm:presLayoutVars>
          <dgm:dir/>
          <dgm:animOne val="branch"/>
          <dgm:animLvl val="lvl"/>
        </dgm:presLayoutVars>
      </dgm:prSet>
      <dgm:spPr/>
    </dgm:pt>
    <dgm:pt modelId="{29371A65-FE68-4F40-B608-AE9C9849A8D9}" type="pres">
      <dgm:prSet presAssocID="{DADB0A68-61EA-49C4-A6A8-C31B46691371}" presName="thickLine" presStyleLbl="alignNode1" presStyleIdx="0" presStyleCnt="4"/>
      <dgm:spPr/>
    </dgm:pt>
    <dgm:pt modelId="{79DD40C3-B6E9-4885-8F4D-06B6BD476F18}" type="pres">
      <dgm:prSet presAssocID="{DADB0A68-61EA-49C4-A6A8-C31B46691371}" presName="horz1" presStyleCnt="0"/>
      <dgm:spPr/>
    </dgm:pt>
    <dgm:pt modelId="{0C04C428-80A6-4677-B4C6-AAEAF23376D8}" type="pres">
      <dgm:prSet presAssocID="{DADB0A68-61EA-49C4-A6A8-C31B46691371}" presName="tx1" presStyleLbl="revTx" presStyleIdx="0" presStyleCnt="4"/>
      <dgm:spPr/>
    </dgm:pt>
    <dgm:pt modelId="{C6878F57-BD78-4621-B6C5-46AD51D46134}" type="pres">
      <dgm:prSet presAssocID="{DADB0A68-61EA-49C4-A6A8-C31B46691371}" presName="vert1" presStyleCnt="0"/>
      <dgm:spPr/>
    </dgm:pt>
    <dgm:pt modelId="{597BF00B-F7C7-4AA6-B146-73871B7AD38B}" type="pres">
      <dgm:prSet presAssocID="{DEC51876-F697-437E-8456-B537D1664415}" presName="thickLine" presStyleLbl="alignNode1" presStyleIdx="1" presStyleCnt="4"/>
      <dgm:spPr/>
    </dgm:pt>
    <dgm:pt modelId="{9C7F415B-EDF6-4AFE-BB12-AD14106E38F1}" type="pres">
      <dgm:prSet presAssocID="{DEC51876-F697-437E-8456-B537D1664415}" presName="horz1" presStyleCnt="0"/>
      <dgm:spPr/>
    </dgm:pt>
    <dgm:pt modelId="{7F49D642-541F-4F66-BED1-5AA0512181F1}" type="pres">
      <dgm:prSet presAssocID="{DEC51876-F697-437E-8456-B537D1664415}" presName="tx1" presStyleLbl="revTx" presStyleIdx="1" presStyleCnt="4"/>
      <dgm:spPr/>
    </dgm:pt>
    <dgm:pt modelId="{723EFABA-E945-4C03-86A2-361E42EFE7F2}" type="pres">
      <dgm:prSet presAssocID="{DEC51876-F697-437E-8456-B537D1664415}" presName="vert1" presStyleCnt="0"/>
      <dgm:spPr/>
    </dgm:pt>
    <dgm:pt modelId="{5B90DF6F-B0A0-466E-8C9E-917C3254AF23}" type="pres">
      <dgm:prSet presAssocID="{E455681A-2CA1-45EA-89CB-31CB3E1BD2CC}" presName="thickLine" presStyleLbl="alignNode1" presStyleIdx="2" presStyleCnt="4"/>
      <dgm:spPr/>
    </dgm:pt>
    <dgm:pt modelId="{F0C91FB8-8AAB-4B30-9832-C31F8CED916E}" type="pres">
      <dgm:prSet presAssocID="{E455681A-2CA1-45EA-89CB-31CB3E1BD2CC}" presName="horz1" presStyleCnt="0"/>
      <dgm:spPr/>
    </dgm:pt>
    <dgm:pt modelId="{1C7A27DA-21A8-487E-8BC7-FE68BDA9F696}" type="pres">
      <dgm:prSet presAssocID="{E455681A-2CA1-45EA-89CB-31CB3E1BD2CC}" presName="tx1" presStyleLbl="revTx" presStyleIdx="2" presStyleCnt="4"/>
      <dgm:spPr/>
    </dgm:pt>
    <dgm:pt modelId="{107FB6C4-EB11-4D89-8073-ABD0833CA3E8}" type="pres">
      <dgm:prSet presAssocID="{E455681A-2CA1-45EA-89CB-31CB3E1BD2CC}" presName="vert1" presStyleCnt="0"/>
      <dgm:spPr/>
    </dgm:pt>
    <dgm:pt modelId="{8E7F4045-6DCC-49FC-A467-FA43008D9F24}" type="pres">
      <dgm:prSet presAssocID="{4FA49206-AAB8-4BAA-B68E-5EDE7BF285BA}" presName="thickLine" presStyleLbl="alignNode1" presStyleIdx="3" presStyleCnt="4"/>
      <dgm:spPr/>
    </dgm:pt>
    <dgm:pt modelId="{E8A93645-A0EC-40D6-B6C0-2B3DDA284523}" type="pres">
      <dgm:prSet presAssocID="{4FA49206-AAB8-4BAA-B68E-5EDE7BF285BA}" presName="horz1" presStyleCnt="0"/>
      <dgm:spPr/>
    </dgm:pt>
    <dgm:pt modelId="{B0D42EAF-D2B4-40C1-8254-38A8B9201F1A}" type="pres">
      <dgm:prSet presAssocID="{4FA49206-AAB8-4BAA-B68E-5EDE7BF285BA}" presName="tx1" presStyleLbl="revTx" presStyleIdx="3" presStyleCnt="4"/>
      <dgm:spPr/>
    </dgm:pt>
    <dgm:pt modelId="{E34B6D18-7D18-4154-BBB9-C7A8BB902E16}" type="pres">
      <dgm:prSet presAssocID="{4FA49206-AAB8-4BAA-B68E-5EDE7BF285BA}" presName="vert1" presStyleCnt="0"/>
      <dgm:spPr/>
    </dgm:pt>
  </dgm:ptLst>
  <dgm:cxnLst>
    <dgm:cxn modelId="{1EB1CC1A-FFA6-4578-84A1-A27A69D02352}" srcId="{4E2E4630-7C71-4591-BA0C-52BFB79589E1}" destId="{4FA49206-AAB8-4BAA-B68E-5EDE7BF285BA}" srcOrd="3" destOrd="0" parTransId="{A3A63E1F-EC8B-4AA1-89B1-1F9F5C5E5B08}" sibTransId="{A6796BDC-E71D-4770-AFC5-DE875E351D4B}"/>
    <dgm:cxn modelId="{28A5B229-858E-41B6-B903-2F6E95982C4B}" type="presOf" srcId="{E455681A-2CA1-45EA-89CB-31CB3E1BD2CC}" destId="{1C7A27DA-21A8-487E-8BC7-FE68BDA9F696}" srcOrd="0" destOrd="0" presId="urn:microsoft.com/office/officeart/2008/layout/LinedList"/>
    <dgm:cxn modelId="{65B3E22A-C2CC-4F6D-869B-2130F4777D14}" type="presOf" srcId="{4E2E4630-7C71-4591-BA0C-52BFB79589E1}" destId="{6B1F808E-CEE3-4CB3-9B11-D722B546E63D}" srcOrd="0" destOrd="0" presId="urn:microsoft.com/office/officeart/2008/layout/LinedList"/>
    <dgm:cxn modelId="{220A6E31-C859-47EC-A9D2-E121727E4EDE}" type="presOf" srcId="{DADB0A68-61EA-49C4-A6A8-C31B46691371}" destId="{0C04C428-80A6-4677-B4C6-AAEAF23376D8}" srcOrd="0" destOrd="0" presId="urn:microsoft.com/office/officeart/2008/layout/LinedList"/>
    <dgm:cxn modelId="{8367EA4D-DAD8-475C-B88A-B1A4B2F72993}" srcId="{4E2E4630-7C71-4591-BA0C-52BFB79589E1}" destId="{DEC51876-F697-437E-8456-B537D1664415}" srcOrd="1" destOrd="0" parTransId="{F04EF7CC-BAED-48E4-A66A-236DE25D442E}" sibTransId="{7E5F9271-619A-423C-A423-213F199AE920}"/>
    <dgm:cxn modelId="{4E8F0850-E16A-4419-8A68-A68AA08F9A67}" type="presOf" srcId="{DEC51876-F697-437E-8456-B537D1664415}" destId="{7F49D642-541F-4F66-BED1-5AA0512181F1}" srcOrd="0" destOrd="0" presId="urn:microsoft.com/office/officeart/2008/layout/LinedList"/>
    <dgm:cxn modelId="{830AD2C4-038B-4ED3-A898-B8FF7B5889A0}" srcId="{4E2E4630-7C71-4591-BA0C-52BFB79589E1}" destId="{DADB0A68-61EA-49C4-A6A8-C31B46691371}" srcOrd="0" destOrd="0" parTransId="{3AF5089C-2DE6-4365-AE1E-B6CC9E29532B}" sibTransId="{99A85714-9F6D-4BB5-98FB-52F353546988}"/>
    <dgm:cxn modelId="{2A9B11C8-C476-4A82-832E-13390B304B33}" type="presOf" srcId="{4FA49206-AAB8-4BAA-B68E-5EDE7BF285BA}" destId="{B0D42EAF-D2B4-40C1-8254-38A8B9201F1A}" srcOrd="0" destOrd="0" presId="urn:microsoft.com/office/officeart/2008/layout/LinedList"/>
    <dgm:cxn modelId="{1B22E5F3-C80E-448B-B08D-7479CEEAAFF9}" srcId="{4E2E4630-7C71-4591-BA0C-52BFB79589E1}" destId="{E455681A-2CA1-45EA-89CB-31CB3E1BD2CC}" srcOrd="2" destOrd="0" parTransId="{7C362B0E-B6F7-4304-AE7B-7D292B393C06}" sibTransId="{BC836B3F-B40A-4EF7-B22C-86F94A428132}"/>
    <dgm:cxn modelId="{891E7ED1-BFE6-49C8-99B6-6E24DB1C8058}" type="presParOf" srcId="{6B1F808E-CEE3-4CB3-9B11-D722B546E63D}" destId="{29371A65-FE68-4F40-B608-AE9C9849A8D9}" srcOrd="0" destOrd="0" presId="urn:microsoft.com/office/officeart/2008/layout/LinedList"/>
    <dgm:cxn modelId="{49D89B7F-431F-4628-A229-9F34636D38B5}" type="presParOf" srcId="{6B1F808E-CEE3-4CB3-9B11-D722B546E63D}" destId="{79DD40C3-B6E9-4885-8F4D-06B6BD476F18}" srcOrd="1" destOrd="0" presId="urn:microsoft.com/office/officeart/2008/layout/LinedList"/>
    <dgm:cxn modelId="{77B7154B-A8B1-489D-9C68-F77DE4332365}" type="presParOf" srcId="{79DD40C3-B6E9-4885-8F4D-06B6BD476F18}" destId="{0C04C428-80A6-4677-B4C6-AAEAF23376D8}" srcOrd="0" destOrd="0" presId="urn:microsoft.com/office/officeart/2008/layout/LinedList"/>
    <dgm:cxn modelId="{9FE21C71-2689-4B7D-A265-5983E847525A}" type="presParOf" srcId="{79DD40C3-B6E9-4885-8F4D-06B6BD476F18}" destId="{C6878F57-BD78-4621-B6C5-46AD51D46134}" srcOrd="1" destOrd="0" presId="urn:microsoft.com/office/officeart/2008/layout/LinedList"/>
    <dgm:cxn modelId="{18967C2B-7078-4D5F-B37E-9DE05DB88493}" type="presParOf" srcId="{6B1F808E-CEE3-4CB3-9B11-D722B546E63D}" destId="{597BF00B-F7C7-4AA6-B146-73871B7AD38B}" srcOrd="2" destOrd="0" presId="urn:microsoft.com/office/officeart/2008/layout/LinedList"/>
    <dgm:cxn modelId="{5FB4DF51-8AF0-42C9-AC1E-2200CB04435E}" type="presParOf" srcId="{6B1F808E-CEE3-4CB3-9B11-D722B546E63D}" destId="{9C7F415B-EDF6-4AFE-BB12-AD14106E38F1}" srcOrd="3" destOrd="0" presId="urn:microsoft.com/office/officeart/2008/layout/LinedList"/>
    <dgm:cxn modelId="{9C130525-0BBF-468A-B6E7-C50EF8029D05}" type="presParOf" srcId="{9C7F415B-EDF6-4AFE-BB12-AD14106E38F1}" destId="{7F49D642-541F-4F66-BED1-5AA0512181F1}" srcOrd="0" destOrd="0" presId="urn:microsoft.com/office/officeart/2008/layout/LinedList"/>
    <dgm:cxn modelId="{1F5C6E89-BC3E-4C88-AE5F-E8E8CE5085D7}" type="presParOf" srcId="{9C7F415B-EDF6-4AFE-BB12-AD14106E38F1}" destId="{723EFABA-E945-4C03-86A2-361E42EFE7F2}" srcOrd="1" destOrd="0" presId="urn:microsoft.com/office/officeart/2008/layout/LinedList"/>
    <dgm:cxn modelId="{F25B478C-1996-44B4-96A3-540C09697DFA}" type="presParOf" srcId="{6B1F808E-CEE3-4CB3-9B11-D722B546E63D}" destId="{5B90DF6F-B0A0-466E-8C9E-917C3254AF23}" srcOrd="4" destOrd="0" presId="urn:microsoft.com/office/officeart/2008/layout/LinedList"/>
    <dgm:cxn modelId="{B340B395-D999-4CD1-9FEC-59A97BB1C372}" type="presParOf" srcId="{6B1F808E-CEE3-4CB3-9B11-D722B546E63D}" destId="{F0C91FB8-8AAB-4B30-9832-C31F8CED916E}" srcOrd="5" destOrd="0" presId="urn:microsoft.com/office/officeart/2008/layout/LinedList"/>
    <dgm:cxn modelId="{712D0F8A-098E-4AF0-A77F-00DF0CB90341}" type="presParOf" srcId="{F0C91FB8-8AAB-4B30-9832-C31F8CED916E}" destId="{1C7A27DA-21A8-487E-8BC7-FE68BDA9F696}" srcOrd="0" destOrd="0" presId="urn:microsoft.com/office/officeart/2008/layout/LinedList"/>
    <dgm:cxn modelId="{7EAC78F2-7BC5-43F5-8438-0B6FB40B6331}" type="presParOf" srcId="{F0C91FB8-8AAB-4B30-9832-C31F8CED916E}" destId="{107FB6C4-EB11-4D89-8073-ABD0833CA3E8}" srcOrd="1" destOrd="0" presId="urn:microsoft.com/office/officeart/2008/layout/LinedList"/>
    <dgm:cxn modelId="{08052FD1-7863-44BA-BE18-93509B4C1A3A}" type="presParOf" srcId="{6B1F808E-CEE3-4CB3-9B11-D722B546E63D}" destId="{8E7F4045-6DCC-49FC-A467-FA43008D9F24}" srcOrd="6" destOrd="0" presId="urn:microsoft.com/office/officeart/2008/layout/LinedList"/>
    <dgm:cxn modelId="{4BE484CB-47D5-4214-A423-05D792C090DA}" type="presParOf" srcId="{6B1F808E-CEE3-4CB3-9B11-D722B546E63D}" destId="{E8A93645-A0EC-40D6-B6C0-2B3DDA284523}" srcOrd="7" destOrd="0" presId="urn:microsoft.com/office/officeart/2008/layout/LinedList"/>
    <dgm:cxn modelId="{D1484EE5-0ECB-4D27-A715-39DEC58AB4E3}" type="presParOf" srcId="{E8A93645-A0EC-40D6-B6C0-2B3DDA284523}" destId="{B0D42EAF-D2B4-40C1-8254-38A8B9201F1A}" srcOrd="0" destOrd="0" presId="urn:microsoft.com/office/officeart/2008/layout/LinedList"/>
    <dgm:cxn modelId="{31A76FE2-D1A6-4951-A488-A133AE930BF0}" type="presParOf" srcId="{E8A93645-A0EC-40D6-B6C0-2B3DDA284523}" destId="{E34B6D18-7D18-4154-BBB9-C7A8BB902E1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03838A5-F939-4D82-9709-28BB11DE32E0}"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67267BA1-E13B-42E0-9226-4F4BD3418A79}">
      <dgm:prSet/>
      <dgm:spPr/>
      <dgm:t>
        <a:bodyPr/>
        <a:lstStyle/>
        <a:p>
          <a:pPr>
            <a:lnSpc>
              <a:spcPct val="100000"/>
            </a:lnSpc>
          </a:pPr>
          <a:r>
            <a:rPr lang="en-US"/>
            <a:t>An Evaluation of the Richmond Fund for Children and Youth (RFCY)</a:t>
          </a:r>
        </a:p>
      </dgm:t>
    </dgm:pt>
    <dgm:pt modelId="{EA8A2ECA-42DA-42D1-AAA5-56604DD1CB64}" type="parTrans" cxnId="{5D87B5B8-4B76-4830-B4A5-39AADDF8FB27}">
      <dgm:prSet/>
      <dgm:spPr/>
      <dgm:t>
        <a:bodyPr/>
        <a:lstStyle/>
        <a:p>
          <a:endParaRPr lang="en-US"/>
        </a:p>
      </dgm:t>
    </dgm:pt>
    <dgm:pt modelId="{6E66F397-3BF1-4652-A475-DB5E67919680}" type="sibTrans" cxnId="{5D87B5B8-4B76-4830-B4A5-39AADDF8FB27}">
      <dgm:prSet/>
      <dgm:spPr/>
      <dgm:t>
        <a:bodyPr/>
        <a:lstStyle/>
        <a:p>
          <a:pPr>
            <a:lnSpc>
              <a:spcPct val="100000"/>
            </a:lnSpc>
          </a:pPr>
          <a:endParaRPr lang="en-US"/>
        </a:p>
      </dgm:t>
    </dgm:pt>
    <dgm:pt modelId="{2B7EBE40-5413-4B23-81D0-097FAD7CDEF1}">
      <dgm:prSet/>
      <dgm:spPr/>
      <dgm:t>
        <a:bodyPr/>
        <a:lstStyle/>
        <a:p>
          <a:pPr>
            <a:lnSpc>
              <a:spcPct val="100000"/>
            </a:lnSpc>
          </a:pPr>
          <a:r>
            <a:rPr lang="en-US"/>
            <a:t>Technical Assistance and Capacity-Building</a:t>
          </a:r>
        </a:p>
      </dgm:t>
    </dgm:pt>
    <dgm:pt modelId="{54E9AB49-8425-4F89-B9C1-5CDF65E94D66}" type="parTrans" cxnId="{8A0DF395-6261-480C-82BA-B9594C480F01}">
      <dgm:prSet/>
      <dgm:spPr/>
      <dgm:t>
        <a:bodyPr/>
        <a:lstStyle/>
        <a:p>
          <a:endParaRPr lang="en-US"/>
        </a:p>
      </dgm:t>
    </dgm:pt>
    <dgm:pt modelId="{6B1026E5-CA92-406E-9140-47CAF7714EA3}" type="sibTrans" cxnId="{8A0DF395-6261-480C-82BA-B9594C480F01}">
      <dgm:prSet/>
      <dgm:spPr/>
      <dgm:t>
        <a:bodyPr/>
        <a:lstStyle/>
        <a:p>
          <a:pPr>
            <a:lnSpc>
              <a:spcPct val="100000"/>
            </a:lnSpc>
          </a:pPr>
          <a:endParaRPr lang="en-US"/>
        </a:p>
      </dgm:t>
    </dgm:pt>
    <dgm:pt modelId="{72EC6BDE-BF37-478E-AE3A-CCBD6E959FA8}">
      <dgm:prSet/>
      <dgm:spPr/>
      <dgm:t>
        <a:bodyPr/>
        <a:lstStyle/>
        <a:p>
          <a:pPr>
            <a:lnSpc>
              <a:spcPct val="100000"/>
            </a:lnSpc>
          </a:pPr>
          <a:r>
            <a:rPr lang="en-US"/>
            <a:t>Relationship Management (CRM) System</a:t>
          </a:r>
        </a:p>
      </dgm:t>
    </dgm:pt>
    <dgm:pt modelId="{86A25840-1E4B-4607-B23A-5F59B6211B71}" type="parTrans" cxnId="{B6DB748A-9B6B-45B0-A2B0-3E3C59E45F6C}">
      <dgm:prSet/>
      <dgm:spPr/>
      <dgm:t>
        <a:bodyPr/>
        <a:lstStyle/>
        <a:p>
          <a:endParaRPr lang="en-US"/>
        </a:p>
      </dgm:t>
    </dgm:pt>
    <dgm:pt modelId="{1A29F80D-B398-4FE8-A2E0-312BF3403B68}" type="sibTrans" cxnId="{B6DB748A-9B6B-45B0-A2B0-3E3C59E45F6C}">
      <dgm:prSet/>
      <dgm:spPr/>
      <dgm:t>
        <a:bodyPr/>
        <a:lstStyle/>
        <a:p>
          <a:pPr>
            <a:lnSpc>
              <a:spcPct val="100000"/>
            </a:lnSpc>
          </a:pPr>
          <a:endParaRPr lang="en-US"/>
        </a:p>
      </dgm:t>
    </dgm:pt>
    <dgm:pt modelId="{CDB8F9CA-E6AC-4D01-B0B6-051873059ED3}">
      <dgm:prSet/>
      <dgm:spPr/>
      <dgm:t>
        <a:bodyPr/>
        <a:lstStyle/>
        <a:p>
          <a:pPr>
            <a:lnSpc>
              <a:spcPct val="100000"/>
            </a:lnSpc>
          </a:pPr>
          <a:r>
            <a:rPr lang="en-US"/>
            <a:t>Direct Services Grant for FY25-26</a:t>
          </a:r>
        </a:p>
      </dgm:t>
    </dgm:pt>
    <dgm:pt modelId="{78ECA741-3715-4FAE-91D6-5184F0724260}" type="parTrans" cxnId="{2BF9E57A-A774-4FA6-A6AB-A16F902A1F46}">
      <dgm:prSet/>
      <dgm:spPr/>
      <dgm:t>
        <a:bodyPr/>
        <a:lstStyle/>
        <a:p>
          <a:endParaRPr lang="en-US"/>
        </a:p>
      </dgm:t>
    </dgm:pt>
    <dgm:pt modelId="{F8576B4C-76B5-4BD7-B734-2C5C0E1F481E}" type="sibTrans" cxnId="{2BF9E57A-A774-4FA6-A6AB-A16F902A1F46}">
      <dgm:prSet/>
      <dgm:spPr/>
      <dgm:t>
        <a:bodyPr/>
        <a:lstStyle/>
        <a:p>
          <a:endParaRPr lang="en-US"/>
        </a:p>
      </dgm:t>
    </dgm:pt>
    <dgm:pt modelId="{033A9C36-8201-44A2-8022-3DB67ADEE84C}" type="pres">
      <dgm:prSet presAssocID="{603838A5-F939-4D82-9709-28BB11DE32E0}" presName="diagram" presStyleCnt="0">
        <dgm:presLayoutVars>
          <dgm:dir/>
          <dgm:resizeHandles val="exact"/>
        </dgm:presLayoutVars>
      </dgm:prSet>
      <dgm:spPr/>
    </dgm:pt>
    <dgm:pt modelId="{B81192F3-78C2-47DF-BFC2-22D684792BF8}" type="pres">
      <dgm:prSet presAssocID="{67267BA1-E13B-42E0-9226-4F4BD3418A79}" presName="node" presStyleLbl="node1" presStyleIdx="0" presStyleCnt="4">
        <dgm:presLayoutVars>
          <dgm:bulletEnabled val="1"/>
        </dgm:presLayoutVars>
      </dgm:prSet>
      <dgm:spPr/>
    </dgm:pt>
    <dgm:pt modelId="{7170BDAE-7016-4F6B-A088-FAFE97882D8F}" type="pres">
      <dgm:prSet presAssocID="{6E66F397-3BF1-4652-A475-DB5E67919680}" presName="sibTrans" presStyleCnt="0"/>
      <dgm:spPr/>
    </dgm:pt>
    <dgm:pt modelId="{5884BDE8-8E30-49FA-A679-B026937D0A96}" type="pres">
      <dgm:prSet presAssocID="{2B7EBE40-5413-4B23-81D0-097FAD7CDEF1}" presName="node" presStyleLbl="node1" presStyleIdx="1" presStyleCnt="4">
        <dgm:presLayoutVars>
          <dgm:bulletEnabled val="1"/>
        </dgm:presLayoutVars>
      </dgm:prSet>
      <dgm:spPr/>
    </dgm:pt>
    <dgm:pt modelId="{03B2C5B8-EB45-4B2B-B6BD-C31301EF6A49}" type="pres">
      <dgm:prSet presAssocID="{6B1026E5-CA92-406E-9140-47CAF7714EA3}" presName="sibTrans" presStyleCnt="0"/>
      <dgm:spPr/>
    </dgm:pt>
    <dgm:pt modelId="{D0A8245E-8AE7-4274-8877-D8C7B9A6B3B4}" type="pres">
      <dgm:prSet presAssocID="{72EC6BDE-BF37-478E-AE3A-CCBD6E959FA8}" presName="node" presStyleLbl="node1" presStyleIdx="2" presStyleCnt="4">
        <dgm:presLayoutVars>
          <dgm:bulletEnabled val="1"/>
        </dgm:presLayoutVars>
      </dgm:prSet>
      <dgm:spPr/>
    </dgm:pt>
    <dgm:pt modelId="{80FAB630-C05A-471A-A3BE-1559B1316376}" type="pres">
      <dgm:prSet presAssocID="{1A29F80D-B398-4FE8-A2E0-312BF3403B68}" presName="sibTrans" presStyleCnt="0"/>
      <dgm:spPr/>
    </dgm:pt>
    <dgm:pt modelId="{2999BB42-693C-49C1-A62F-3C829C0BA2C6}" type="pres">
      <dgm:prSet presAssocID="{CDB8F9CA-E6AC-4D01-B0B6-051873059ED3}" presName="node" presStyleLbl="node1" presStyleIdx="3" presStyleCnt="4">
        <dgm:presLayoutVars>
          <dgm:bulletEnabled val="1"/>
        </dgm:presLayoutVars>
      </dgm:prSet>
      <dgm:spPr/>
    </dgm:pt>
  </dgm:ptLst>
  <dgm:cxnLst>
    <dgm:cxn modelId="{FE4DD55D-28D1-4642-AC54-D1E103DBD066}" type="presOf" srcId="{72EC6BDE-BF37-478E-AE3A-CCBD6E959FA8}" destId="{D0A8245E-8AE7-4274-8877-D8C7B9A6B3B4}" srcOrd="0" destOrd="0" presId="urn:microsoft.com/office/officeart/2005/8/layout/default"/>
    <dgm:cxn modelId="{9ACF5F6A-654D-4FC4-9EE7-7FD42429BBE0}" type="presOf" srcId="{CDB8F9CA-E6AC-4D01-B0B6-051873059ED3}" destId="{2999BB42-693C-49C1-A62F-3C829C0BA2C6}" srcOrd="0" destOrd="0" presId="urn:microsoft.com/office/officeart/2005/8/layout/default"/>
    <dgm:cxn modelId="{6230F94B-D36D-4E4D-BB35-89C6304EB95F}" type="presOf" srcId="{2B7EBE40-5413-4B23-81D0-097FAD7CDEF1}" destId="{5884BDE8-8E30-49FA-A679-B026937D0A96}" srcOrd="0" destOrd="0" presId="urn:microsoft.com/office/officeart/2005/8/layout/default"/>
    <dgm:cxn modelId="{2BF9E57A-A774-4FA6-A6AB-A16F902A1F46}" srcId="{603838A5-F939-4D82-9709-28BB11DE32E0}" destId="{CDB8F9CA-E6AC-4D01-B0B6-051873059ED3}" srcOrd="3" destOrd="0" parTransId="{78ECA741-3715-4FAE-91D6-5184F0724260}" sibTransId="{F8576B4C-76B5-4BD7-B734-2C5C0E1F481E}"/>
    <dgm:cxn modelId="{B6DB748A-9B6B-45B0-A2B0-3E3C59E45F6C}" srcId="{603838A5-F939-4D82-9709-28BB11DE32E0}" destId="{72EC6BDE-BF37-478E-AE3A-CCBD6E959FA8}" srcOrd="2" destOrd="0" parTransId="{86A25840-1E4B-4607-B23A-5F59B6211B71}" sibTransId="{1A29F80D-B398-4FE8-A2E0-312BF3403B68}"/>
    <dgm:cxn modelId="{8A0DF395-6261-480C-82BA-B9594C480F01}" srcId="{603838A5-F939-4D82-9709-28BB11DE32E0}" destId="{2B7EBE40-5413-4B23-81D0-097FAD7CDEF1}" srcOrd="1" destOrd="0" parTransId="{54E9AB49-8425-4F89-B9C1-5CDF65E94D66}" sibTransId="{6B1026E5-CA92-406E-9140-47CAF7714EA3}"/>
    <dgm:cxn modelId="{5D87B5B8-4B76-4830-B4A5-39AADDF8FB27}" srcId="{603838A5-F939-4D82-9709-28BB11DE32E0}" destId="{67267BA1-E13B-42E0-9226-4F4BD3418A79}" srcOrd="0" destOrd="0" parTransId="{EA8A2ECA-42DA-42D1-AAA5-56604DD1CB64}" sibTransId="{6E66F397-3BF1-4652-A475-DB5E67919680}"/>
    <dgm:cxn modelId="{CFBEDAC2-A21B-455A-BE78-FF085133451C}" type="presOf" srcId="{603838A5-F939-4D82-9709-28BB11DE32E0}" destId="{033A9C36-8201-44A2-8022-3DB67ADEE84C}" srcOrd="0" destOrd="0" presId="urn:microsoft.com/office/officeart/2005/8/layout/default"/>
    <dgm:cxn modelId="{3AE847F7-7C92-4DC0-B7F6-612EC1630769}" type="presOf" srcId="{67267BA1-E13B-42E0-9226-4F4BD3418A79}" destId="{B81192F3-78C2-47DF-BFC2-22D684792BF8}" srcOrd="0" destOrd="0" presId="urn:microsoft.com/office/officeart/2005/8/layout/default"/>
    <dgm:cxn modelId="{2252729E-0094-4345-ADB2-9A5353BF2ADB}" type="presParOf" srcId="{033A9C36-8201-44A2-8022-3DB67ADEE84C}" destId="{B81192F3-78C2-47DF-BFC2-22D684792BF8}" srcOrd="0" destOrd="0" presId="urn:microsoft.com/office/officeart/2005/8/layout/default"/>
    <dgm:cxn modelId="{443DBC88-BD42-4420-A191-6E18683B565E}" type="presParOf" srcId="{033A9C36-8201-44A2-8022-3DB67ADEE84C}" destId="{7170BDAE-7016-4F6B-A088-FAFE97882D8F}" srcOrd="1" destOrd="0" presId="urn:microsoft.com/office/officeart/2005/8/layout/default"/>
    <dgm:cxn modelId="{E6C9A100-A752-43B1-8578-9F77D234F59F}" type="presParOf" srcId="{033A9C36-8201-44A2-8022-3DB67ADEE84C}" destId="{5884BDE8-8E30-49FA-A679-B026937D0A96}" srcOrd="2" destOrd="0" presId="urn:microsoft.com/office/officeart/2005/8/layout/default"/>
    <dgm:cxn modelId="{E0291341-2FA3-4679-A39C-94CA307A21A8}" type="presParOf" srcId="{033A9C36-8201-44A2-8022-3DB67ADEE84C}" destId="{03B2C5B8-EB45-4B2B-B6BD-C31301EF6A49}" srcOrd="3" destOrd="0" presId="urn:microsoft.com/office/officeart/2005/8/layout/default"/>
    <dgm:cxn modelId="{AC9BDE6C-593C-45F2-AFD2-94FEF8FA70AA}" type="presParOf" srcId="{033A9C36-8201-44A2-8022-3DB67ADEE84C}" destId="{D0A8245E-8AE7-4274-8877-D8C7B9A6B3B4}" srcOrd="4" destOrd="0" presId="urn:microsoft.com/office/officeart/2005/8/layout/default"/>
    <dgm:cxn modelId="{A6EEA14C-3F66-4680-857B-CE333F90D6BF}" type="presParOf" srcId="{033A9C36-8201-44A2-8022-3DB67ADEE84C}" destId="{80FAB630-C05A-471A-A3BE-1559B1316376}" srcOrd="5" destOrd="0" presId="urn:microsoft.com/office/officeart/2005/8/layout/default"/>
    <dgm:cxn modelId="{8B6893F0-252B-424C-9110-9234CBA8AFE5}" type="presParOf" srcId="{033A9C36-8201-44A2-8022-3DB67ADEE84C}" destId="{2999BB42-693C-49C1-A62F-3C829C0BA2C6}"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FC435F-A26B-473C-AA7F-BFD92A9E1CF1}">
      <dsp:nvSpPr>
        <dsp:cNvPr id="0" name=""/>
        <dsp:cNvSpPr/>
      </dsp:nvSpPr>
      <dsp:spPr>
        <a:xfrm>
          <a:off x="1539927" y="677143"/>
          <a:ext cx="323057" cy="91440"/>
        </a:xfrm>
        <a:custGeom>
          <a:avLst/>
          <a:gdLst/>
          <a:ahLst/>
          <a:cxnLst/>
          <a:rect l="0" t="0" r="0" b="0"/>
          <a:pathLst>
            <a:path>
              <a:moveTo>
                <a:pt x="0" y="45720"/>
              </a:moveTo>
              <a:lnTo>
                <a:pt x="323057" y="45720"/>
              </a:lnTo>
            </a:path>
          </a:pathLst>
        </a:custGeom>
        <a:noFill/>
        <a:ln w="9525" cap="flat" cmpd="sng" algn="ctr">
          <a:solidFill>
            <a:schemeClr val="accent6">
              <a:shade val="90000"/>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692614" y="721095"/>
        <a:ext cx="17682" cy="3536"/>
      </dsp:txXfrm>
    </dsp:sp>
    <dsp:sp modelId="{2553C868-071C-4143-9AA3-1DE87A3D26B5}">
      <dsp:nvSpPr>
        <dsp:cNvPr id="0" name=""/>
        <dsp:cNvSpPr/>
      </dsp:nvSpPr>
      <dsp:spPr>
        <a:xfrm>
          <a:off x="4084" y="261571"/>
          <a:ext cx="1537642" cy="922585"/>
        </a:xfrm>
        <a:prstGeom prst="rect">
          <a:avLst/>
        </a:prstGeom>
        <a:solidFill>
          <a:schemeClr val="accent6">
            <a:shade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5346" tIns="79089" rIns="75346" bIns="79089" numCol="1" spcCol="1270" anchor="ctr" anchorCtr="0">
          <a:noAutofit/>
        </a:bodyPr>
        <a:lstStyle/>
        <a:p>
          <a:pPr marL="0" lvl="0" indent="0" algn="ctr" defTabSz="844550">
            <a:lnSpc>
              <a:spcPct val="90000"/>
            </a:lnSpc>
            <a:spcBef>
              <a:spcPct val="0"/>
            </a:spcBef>
            <a:spcAft>
              <a:spcPct val="35000"/>
            </a:spcAft>
            <a:buNone/>
          </a:pPr>
          <a:r>
            <a:rPr lang="en-US" sz="1900" kern="1200"/>
            <a:t>Welcome and Introductions</a:t>
          </a:r>
        </a:p>
      </dsp:txBody>
      <dsp:txXfrm>
        <a:off x="4084" y="261571"/>
        <a:ext cx="1537642" cy="922585"/>
      </dsp:txXfrm>
    </dsp:sp>
    <dsp:sp modelId="{0EA7E715-EE5B-436D-AC22-E8736B349FA2}">
      <dsp:nvSpPr>
        <dsp:cNvPr id="0" name=""/>
        <dsp:cNvSpPr/>
      </dsp:nvSpPr>
      <dsp:spPr>
        <a:xfrm>
          <a:off x="3431227" y="677143"/>
          <a:ext cx="323057" cy="91440"/>
        </a:xfrm>
        <a:custGeom>
          <a:avLst/>
          <a:gdLst/>
          <a:ahLst/>
          <a:cxnLst/>
          <a:rect l="0" t="0" r="0" b="0"/>
          <a:pathLst>
            <a:path>
              <a:moveTo>
                <a:pt x="0" y="45720"/>
              </a:moveTo>
              <a:lnTo>
                <a:pt x="323057" y="45720"/>
              </a:lnTo>
            </a:path>
          </a:pathLst>
        </a:custGeom>
        <a:noFill/>
        <a:ln w="9525" cap="flat" cmpd="sng" algn="ctr">
          <a:solidFill>
            <a:schemeClr val="accent6">
              <a:shade val="90000"/>
              <a:hueOff val="15440"/>
              <a:satOff val="-1768"/>
              <a:lumOff val="9465"/>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83914" y="721095"/>
        <a:ext cx="17682" cy="3536"/>
      </dsp:txXfrm>
    </dsp:sp>
    <dsp:sp modelId="{C8D6BB1D-30DA-4A22-A52D-EEABBF675315}">
      <dsp:nvSpPr>
        <dsp:cNvPr id="0" name=""/>
        <dsp:cNvSpPr/>
      </dsp:nvSpPr>
      <dsp:spPr>
        <a:xfrm>
          <a:off x="1895384" y="261571"/>
          <a:ext cx="1537642" cy="922585"/>
        </a:xfrm>
        <a:prstGeom prst="rect">
          <a:avLst/>
        </a:prstGeom>
        <a:solidFill>
          <a:schemeClr val="accent6">
            <a:shade val="50000"/>
            <a:hueOff val="13323"/>
            <a:satOff val="-1587"/>
            <a:lumOff val="1082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5346" tIns="79089" rIns="75346" bIns="79089" numCol="1" spcCol="1270" anchor="ctr" anchorCtr="0">
          <a:noAutofit/>
        </a:bodyPr>
        <a:lstStyle/>
        <a:p>
          <a:pPr marL="0" lvl="0" indent="0" algn="ctr" defTabSz="844550">
            <a:lnSpc>
              <a:spcPct val="90000"/>
            </a:lnSpc>
            <a:spcBef>
              <a:spcPct val="0"/>
            </a:spcBef>
            <a:spcAft>
              <a:spcPct val="35000"/>
            </a:spcAft>
            <a:buNone/>
          </a:pPr>
          <a:r>
            <a:rPr lang="en-US" sz="1900" kern="1200"/>
            <a:t>RFCY Overview </a:t>
          </a:r>
        </a:p>
      </dsp:txBody>
      <dsp:txXfrm>
        <a:off x="1895384" y="261571"/>
        <a:ext cx="1537642" cy="922585"/>
      </dsp:txXfrm>
    </dsp:sp>
    <dsp:sp modelId="{D7723CDA-62D2-4BB3-9E41-69549DE71A03}">
      <dsp:nvSpPr>
        <dsp:cNvPr id="0" name=""/>
        <dsp:cNvSpPr/>
      </dsp:nvSpPr>
      <dsp:spPr>
        <a:xfrm>
          <a:off x="772905" y="1182356"/>
          <a:ext cx="3782600" cy="323057"/>
        </a:xfrm>
        <a:custGeom>
          <a:avLst/>
          <a:gdLst/>
          <a:ahLst/>
          <a:cxnLst/>
          <a:rect l="0" t="0" r="0" b="0"/>
          <a:pathLst>
            <a:path>
              <a:moveTo>
                <a:pt x="3782600" y="0"/>
              </a:moveTo>
              <a:lnTo>
                <a:pt x="3782600" y="178628"/>
              </a:lnTo>
              <a:lnTo>
                <a:pt x="0" y="178628"/>
              </a:lnTo>
              <a:lnTo>
                <a:pt x="0" y="323057"/>
              </a:lnTo>
            </a:path>
          </a:pathLst>
        </a:custGeom>
        <a:noFill/>
        <a:ln w="9525" cap="flat" cmpd="sng" algn="ctr">
          <a:solidFill>
            <a:schemeClr val="accent6">
              <a:shade val="90000"/>
              <a:hueOff val="30880"/>
              <a:satOff val="-3536"/>
              <a:lumOff val="1893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69228" y="1342117"/>
        <a:ext cx="189954" cy="3536"/>
      </dsp:txXfrm>
    </dsp:sp>
    <dsp:sp modelId="{60E636F0-7682-4189-BF5A-8765CFA1954D}">
      <dsp:nvSpPr>
        <dsp:cNvPr id="0" name=""/>
        <dsp:cNvSpPr/>
      </dsp:nvSpPr>
      <dsp:spPr>
        <a:xfrm>
          <a:off x="3786684" y="261571"/>
          <a:ext cx="1537642" cy="922585"/>
        </a:xfrm>
        <a:prstGeom prst="rect">
          <a:avLst/>
        </a:prstGeom>
        <a:solidFill>
          <a:schemeClr val="accent6">
            <a:shade val="50000"/>
            <a:hueOff val="26646"/>
            <a:satOff val="-3174"/>
            <a:lumOff val="21639"/>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5346" tIns="79089" rIns="75346" bIns="79089" numCol="1" spcCol="1270" anchor="ctr" anchorCtr="0">
          <a:noAutofit/>
        </a:bodyPr>
        <a:lstStyle/>
        <a:p>
          <a:pPr marL="0" lvl="0" indent="0" algn="ctr" defTabSz="844550">
            <a:lnSpc>
              <a:spcPct val="90000"/>
            </a:lnSpc>
            <a:spcBef>
              <a:spcPct val="0"/>
            </a:spcBef>
            <a:spcAft>
              <a:spcPct val="35000"/>
            </a:spcAft>
            <a:buNone/>
          </a:pPr>
          <a:r>
            <a:rPr lang="en-US" sz="1900" kern="1200"/>
            <a:t>Community Input</a:t>
          </a:r>
        </a:p>
      </dsp:txBody>
      <dsp:txXfrm>
        <a:off x="3786684" y="261571"/>
        <a:ext cx="1537642" cy="922585"/>
      </dsp:txXfrm>
    </dsp:sp>
    <dsp:sp modelId="{47D322E6-7E5C-4459-A441-B1AAB99C0663}">
      <dsp:nvSpPr>
        <dsp:cNvPr id="0" name=""/>
        <dsp:cNvSpPr/>
      </dsp:nvSpPr>
      <dsp:spPr>
        <a:xfrm>
          <a:off x="1539927" y="1953386"/>
          <a:ext cx="323057" cy="91440"/>
        </a:xfrm>
        <a:custGeom>
          <a:avLst/>
          <a:gdLst/>
          <a:ahLst/>
          <a:cxnLst/>
          <a:rect l="0" t="0" r="0" b="0"/>
          <a:pathLst>
            <a:path>
              <a:moveTo>
                <a:pt x="0" y="45720"/>
              </a:moveTo>
              <a:lnTo>
                <a:pt x="323057" y="45720"/>
              </a:lnTo>
            </a:path>
          </a:pathLst>
        </a:custGeom>
        <a:noFill/>
        <a:ln w="9525" cap="flat" cmpd="sng" algn="ctr">
          <a:solidFill>
            <a:schemeClr val="accent6">
              <a:shade val="90000"/>
              <a:hueOff val="46320"/>
              <a:satOff val="-5304"/>
              <a:lumOff val="28395"/>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692614" y="1997338"/>
        <a:ext cx="17682" cy="3536"/>
      </dsp:txXfrm>
    </dsp:sp>
    <dsp:sp modelId="{46CBA421-90FB-4EFC-8987-4385853AFFC9}">
      <dsp:nvSpPr>
        <dsp:cNvPr id="0" name=""/>
        <dsp:cNvSpPr/>
      </dsp:nvSpPr>
      <dsp:spPr>
        <a:xfrm>
          <a:off x="4084" y="1537814"/>
          <a:ext cx="1537642" cy="922585"/>
        </a:xfrm>
        <a:prstGeom prst="rect">
          <a:avLst/>
        </a:prstGeom>
        <a:solidFill>
          <a:schemeClr val="accent6">
            <a:shade val="50000"/>
            <a:hueOff val="39968"/>
            <a:satOff val="-4762"/>
            <a:lumOff val="32459"/>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5346" tIns="79089" rIns="75346" bIns="79089" numCol="1" spcCol="1270" anchor="ctr" anchorCtr="0">
          <a:noAutofit/>
        </a:bodyPr>
        <a:lstStyle/>
        <a:p>
          <a:pPr marL="0" lvl="0" indent="0" algn="ctr" defTabSz="844550">
            <a:lnSpc>
              <a:spcPct val="90000"/>
            </a:lnSpc>
            <a:spcBef>
              <a:spcPct val="0"/>
            </a:spcBef>
            <a:spcAft>
              <a:spcPct val="35000"/>
            </a:spcAft>
            <a:buNone/>
          </a:pPr>
          <a:r>
            <a:rPr lang="en-US" sz="1900" kern="1200"/>
            <a:t>Grant Process</a:t>
          </a:r>
        </a:p>
      </dsp:txBody>
      <dsp:txXfrm>
        <a:off x="4084" y="1537814"/>
        <a:ext cx="1537642" cy="922585"/>
      </dsp:txXfrm>
    </dsp:sp>
    <dsp:sp modelId="{163724A6-F7AE-43CC-9018-61438E040F4C}">
      <dsp:nvSpPr>
        <dsp:cNvPr id="0" name=""/>
        <dsp:cNvSpPr/>
      </dsp:nvSpPr>
      <dsp:spPr>
        <a:xfrm>
          <a:off x="3431227" y="1953386"/>
          <a:ext cx="323057" cy="91440"/>
        </a:xfrm>
        <a:custGeom>
          <a:avLst/>
          <a:gdLst/>
          <a:ahLst/>
          <a:cxnLst/>
          <a:rect l="0" t="0" r="0" b="0"/>
          <a:pathLst>
            <a:path>
              <a:moveTo>
                <a:pt x="0" y="45720"/>
              </a:moveTo>
              <a:lnTo>
                <a:pt x="323057" y="45720"/>
              </a:lnTo>
            </a:path>
          </a:pathLst>
        </a:custGeom>
        <a:noFill/>
        <a:ln w="9525" cap="flat" cmpd="sng" algn="ctr">
          <a:solidFill>
            <a:schemeClr val="accent6">
              <a:shade val="90000"/>
              <a:hueOff val="46320"/>
              <a:satOff val="-5304"/>
              <a:lumOff val="28395"/>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83914" y="1997338"/>
        <a:ext cx="17682" cy="3536"/>
      </dsp:txXfrm>
    </dsp:sp>
    <dsp:sp modelId="{49999C08-17D2-45F3-94C2-8A2E636FC548}">
      <dsp:nvSpPr>
        <dsp:cNvPr id="0" name=""/>
        <dsp:cNvSpPr/>
      </dsp:nvSpPr>
      <dsp:spPr>
        <a:xfrm>
          <a:off x="1895384" y="1537814"/>
          <a:ext cx="1537642" cy="922585"/>
        </a:xfrm>
        <a:prstGeom prst="rect">
          <a:avLst/>
        </a:prstGeom>
        <a:solidFill>
          <a:schemeClr val="accent6">
            <a:shade val="50000"/>
            <a:hueOff val="53291"/>
            <a:satOff val="-6349"/>
            <a:lumOff val="43279"/>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5346" tIns="79089" rIns="75346" bIns="79089" numCol="1" spcCol="1270" anchor="ctr" anchorCtr="0">
          <a:noAutofit/>
        </a:bodyPr>
        <a:lstStyle/>
        <a:p>
          <a:pPr marL="0" lvl="0" indent="0" algn="ctr" defTabSz="844550" rtl="0">
            <a:lnSpc>
              <a:spcPct val="90000"/>
            </a:lnSpc>
            <a:spcBef>
              <a:spcPct val="0"/>
            </a:spcBef>
            <a:spcAft>
              <a:spcPct val="35000"/>
            </a:spcAft>
            <a:buNone/>
          </a:pPr>
          <a:r>
            <a:rPr lang="en-US" sz="1900" kern="1200">
              <a:latin typeface="Corbel" panose="020B0503020204020204"/>
            </a:rPr>
            <a:t>What We've Done</a:t>
          </a:r>
          <a:endParaRPr lang="en-US" sz="1900" kern="1200"/>
        </a:p>
      </dsp:txBody>
      <dsp:txXfrm>
        <a:off x="1895384" y="1537814"/>
        <a:ext cx="1537642" cy="922585"/>
      </dsp:txXfrm>
    </dsp:sp>
    <dsp:sp modelId="{9189F618-1FC7-4E39-9F01-BD55FB32E48E}">
      <dsp:nvSpPr>
        <dsp:cNvPr id="0" name=""/>
        <dsp:cNvSpPr/>
      </dsp:nvSpPr>
      <dsp:spPr>
        <a:xfrm>
          <a:off x="772905" y="2458599"/>
          <a:ext cx="3782600" cy="323057"/>
        </a:xfrm>
        <a:custGeom>
          <a:avLst/>
          <a:gdLst/>
          <a:ahLst/>
          <a:cxnLst/>
          <a:rect l="0" t="0" r="0" b="0"/>
          <a:pathLst>
            <a:path>
              <a:moveTo>
                <a:pt x="3782600" y="0"/>
              </a:moveTo>
              <a:lnTo>
                <a:pt x="3782600" y="178628"/>
              </a:lnTo>
              <a:lnTo>
                <a:pt x="0" y="178628"/>
              </a:lnTo>
              <a:lnTo>
                <a:pt x="0" y="323057"/>
              </a:lnTo>
            </a:path>
          </a:pathLst>
        </a:custGeom>
        <a:noFill/>
        <a:ln w="9525" cap="flat" cmpd="sng" algn="ctr">
          <a:solidFill>
            <a:schemeClr val="accent6">
              <a:shade val="90000"/>
              <a:hueOff val="30880"/>
              <a:satOff val="-3536"/>
              <a:lumOff val="1893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69228" y="2618360"/>
        <a:ext cx="189954" cy="3536"/>
      </dsp:txXfrm>
    </dsp:sp>
    <dsp:sp modelId="{1217A2C9-8F8E-4115-BEFE-65C3E3BF985B}">
      <dsp:nvSpPr>
        <dsp:cNvPr id="0" name=""/>
        <dsp:cNvSpPr/>
      </dsp:nvSpPr>
      <dsp:spPr>
        <a:xfrm>
          <a:off x="3786684" y="1537814"/>
          <a:ext cx="1537642" cy="922585"/>
        </a:xfrm>
        <a:prstGeom prst="rect">
          <a:avLst/>
        </a:prstGeom>
        <a:solidFill>
          <a:schemeClr val="accent6">
            <a:shade val="50000"/>
            <a:hueOff val="39968"/>
            <a:satOff val="-4762"/>
            <a:lumOff val="32459"/>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5346" tIns="79089" rIns="75346" bIns="79089" numCol="1" spcCol="1270" anchor="ctr" anchorCtr="0">
          <a:noAutofit/>
        </a:bodyPr>
        <a:lstStyle/>
        <a:p>
          <a:pPr marL="0" lvl="0" indent="0" algn="ctr" defTabSz="844550">
            <a:lnSpc>
              <a:spcPct val="90000"/>
            </a:lnSpc>
            <a:spcBef>
              <a:spcPct val="0"/>
            </a:spcBef>
            <a:spcAft>
              <a:spcPct val="35000"/>
            </a:spcAft>
            <a:buNone/>
          </a:pPr>
          <a:r>
            <a:rPr lang="en-US" sz="1900" kern="1200">
              <a:latin typeface="Corbel" panose="020B0503020204020204"/>
            </a:rPr>
            <a:t>Grantees</a:t>
          </a:r>
          <a:endParaRPr lang="en-US" sz="1900" kern="1200"/>
        </a:p>
      </dsp:txBody>
      <dsp:txXfrm>
        <a:off x="3786684" y="1537814"/>
        <a:ext cx="1537642" cy="922585"/>
      </dsp:txXfrm>
    </dsp:sp>
    <dsp:sp modelId="{9DF72617-6A1C-4F71-BAA7-B63EBC2C8E9C}">
      <dsp:nvSpPr>
        <dsp:cNvPr id="0" name=""/>
        <dsp:cNvSpPr/>
      </dsp:nvSpPr>
      <dsp:spPr>
        <a:xfrm>
          <a:off x="1539927" y="3229630"/>
          <a:ext cx="323057" cy="91440"/>
        </a:xfrm>
        <a:custGeom>
          <a:avLst/>
          <a:gdLst/>
          <a:ahLst/>
          <a:cxnLst/>
          <a:rect l="0" t="0" r="0" b="0"/>
          <a:pathLst>
            <a:path>
              <a:moveTo>
                <a:pt x="0" y="45720"/>
              </a:moveTo>
              <a:lnTo>
                <a:pt x="323057" y="45720"/>
              </a:lnTo>
            </a:path>
          </a:pathLst>
        </a:custGeom>
        <a:noFill/>
        <a:ln w="9525" cap="flat" cmpd="sng" algn="ctr">
          <a:solidFill>
            <a:schemeClr val="accent6">
              <a:shade val="90000"/>
              <a:hueOff val="15440"/>
              <a:satOff val="-1768"/>
              <a:lumOff val="9465"/>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692614" y="3273581"/>
        <a:ext cx="17682" cy="3536"/>
      </dsp:txXfrm>
    </dsp:sp>
    <dsp:sp modelId="{943774A7-E72D-4661-AFCE-05A56046845E}">
      <dsp:nvSpPr>
        <dsp:cNvPr id="0" name=""/>
        <dsp:cNvSpPr/>
      </dsp:nvSpPr>
      <dsp:spPr>
        <a:xfrm>
          <a:off x="4084" y="2814057"/>
          <a:ext cx="1537642" cy="922585"/>
        </a:xfrm>
        <a:prstGeom prst="rect">
          <a:avLst/>
        </a:prstGeom>
        <a:solidFill>
          <a:schemeClr val="accent6">
            <a:shade val="50000"/>
            <a:hueOff val="26646"/>
            <a:satOff val="-3174"/>
            <a:lumOff val="21639"/>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5346" tIns="79089" rIns="75346" bIns="79089" numCol="1" spcCol="1270" anchor="ctr" anchorCtr="0">
          <a:noAutofit/>
        </a:bodyPr>
        <a:lstStyle/>
        <a:p>
          <a:pPr marL="0" lvl="0" indent="0" algn="ctr" defTabSz="844550">
            <a:lnSpc>
              <a:spcPct val="90000"/>
            </a:lnSpc>
            <a:spcBef>
              <a:spcPct val="0"/>
            </a:spcBef>
            <a:spcAft>
              <a:spcPct val="35000"/>
            </a:spcAft>
            <a:buNone/>
          </a:pPr>
          <a:r>
            <a:rPr lang="en-US" sz="1900" kern="1200"/>
            <a:t>What We Plan to Do</a:t>
          </a:r>
        </a:p>
      </dsp:txBody>
      <dsp:txXfrm>
        <a:off x="4084" y="2814057"/>
        <a:ext cx="1537642" cy="922585"/>
      </dsp:txXfrm>
    </dsp:sp>
    <dsp:sp modelId="{4ECE3FA8-31BA-4E5A-A7E0-C4CBF2D739DE}">
      <dsp:nvSpPr>
        <dsp:cNvPr id="0" name=""/>
        <dsp:cNvSpPr/>
      </dsp:nvSpPr>
      <dsp:spPr>
        <a:xfrm>
          <a:off x="1895384" y="2814057"/>
          <a:ext cx="1537642" cy="922585"/>
        </a:xfrm>
        <a:prstGeom prst="rect">
          <a:avLst/>
        </a:prstGeom>
        <a:solidFill>
          <a:schemeClr val="accent6">
            <a:shade val="50000"/>
            <a:hueOff val="13323"/>
            <a:satOff val="-1587"/>
            <a:lumOff val="1082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5346" tIns="79089" rIns="75346" bIns="79089" numCol="1" spcCol="1270" anchor="ctr" anchorCtr="0">
          <a:noAutofit/>
        </a:bodyPr>
        <a:lstStyle/>
        <a:p>
          <a:pPr marL="0" lvl="0" indent="0" algn="ctr" defTabSz="844550">
            <a:lnSpc>
              <a:spcPct val="90000"/>
            </a:lnSpc>
            <a:spcBef>
              <a:spcPct val="0"/>
            </a:spcBef>
            <a:spcAft>
              <a:spcPct val="35000"/>
            </a:spcAft>
            <a:buNone/>
          </a:pPr>
          <a:r>
            <a:rPr lang="en-US" sz="1900" kern="1200"/>
            <a:t>Questions</a:t>
          </a:r>
        </a:p>
      </dsp:txBody>
      <dsp:txXfrm>
        <a:off x="1895384" y="2814057"/>
        <a:ext cx="1537642" cy="9225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37A12-BDE6-4D0E-9638-2123AED75751}">
      <dsp:nvSpPr>
        <dsp:cNvPr id="0" name=""/>
        <dsp:cNvSpPr/>
      </dsp:nvSpPr>
      <dsp:spPr>
        <a:xfrm>
          <a:off x="4163816" y="1175563"/>
          <a:ext cx="197614" cy="865737"/>
        </a:xfrm>
        <a:custGeom>
          <a:avLst/>
          <a:gdLst/>
          <a:ahLst/>
          <a:cxnLst/>
          <a:rect l="0" t="0" r="0" b="0"/>
          <a:pathLst>
            <a:path>
              <a:moveTo>
                <a:pt x="197614" y="0"/>
              </a:moveTo>
              <a:lnTo>
                <a:pt x="197614" y="865737"/>
              </a:lnTo>
              <a:lnTo>
                <a:pt x="0" y="865737"/>
              </a:lnTo>
            </a:path>
          </a:pathLst>
        </a:custGeom>
        <a:noFill/>
        <a:ln w="1905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68919AC-5D4F-41C4-A8DC-01904D3461B7}">
      <dsp:nvSpPr>
        <dsp:cNvPr id="0" name=""/>
        <dsp:cNvSpPr/>
      </dsp:nvSpPr>
      <dsp:spPr>
        <a:xfrm>
          <a:off x="4361430" y="1175563"/>
          <a:ext cx="3415899" cy="1731475"/>
        </a:xfrm>
        <a:custGeom>
          <a:avLst/>
          <a:gdLst/>
          <a:ahLst/>
          <a:cxnLst/>
          <a:rect l="0" t="0" r="0" b="0"/>
          <a:pathLst>
            <a:path>
              <a:moveTo>
                <a:pt x="0" y="0"/>
              </a:moveTo>
              <a:lnTo>
                <a:pt x="0" y="1533861"/>
              </a:lnTo>
              <a:lnTo>
                <a:pt x="3415899" y="1533861"/>
              </a:lnTo>
              <a:lnTo>
                <a:pt x="3415899" y="1731475"/>
              </a:lnTo>
            </a:path>
          </a:pathLst>
        </a:custGeom>
        <a:noFill/>
        <a:ln w="1905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A718CFA-724F-4C01-B7B1-C3997F596DDF}">
      <dsp:nvSpPr>
        <dsp:cNvPr id="0" name=""/>
        <dsp:cNvSpPr/>
      </dsp:nvSpPr>
      <dsp:spPr>
        <a:xfrm>
          <a:off x="4361430" y="1175563"/>
          <a:ext cx="1138633" cy="1731475"/>
        </a:xfrm>
        <a:custGeom>
          <a:avLst/>
          <a:gdLst/>
          <a:ahLst/>
          <a:cxnLst/>
          <a:rect l="0" t="0" r="0" b="0"/>
          <a:pathLst>
            <a:path>
              <a:moveTo>
                <a:pt x="0" y="0"/>
              </a:moveTo>
              <a:lnTo>
                <a:pt x="0" y="1533861"/>
              </a:lnTo>
              <a:lnTo>
                <a:pt x="1138633" y="1533861"/>
              </a:lnTo>
              <a:lnTo>
                <a:pt x="1138633" y="1731475"/>
              </a:lnTo>
            </a:path>
          </a:pathLst>
        </a:custGeom>
        <a:noFill/>
        <a:ln w="1905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A9A7ED-BF43-421A-8380-DA5BBD3D7B5A}">
      <dsp:nvSpPr>
        <dsp:cNvPr id="0" name=""/>
        <dsp:cNvSpPr/>
      </dsp:nvSpPr>
      <dsp:spPr>
        <a:xfrm>
          <a:off x="3222797" y="1175563"/>
          <a:ext cx="1138633" cy="1731475"/>
        </a:xfrm>
        <a:custGeom>
          <a:avLst/>
          <a:gdLst/>
          <a:ahLst/>
          <a:cxnLst/>
          <a:rect l="0" t="0" r="0" b="0"/>
          <a:pathLst>
            <a:path>
              <a:moveTo>
                <a:pt x="1138633" y="0"/>
              </a:moveTo>
              <a:lnTo>
                <a:pt x="1138633" y="1533861"/>
              </a:lnTo>
              <a:lnTo>
                <a:pt x="0" y="1533861"/>
              </a:lnTo>
              <a:lnTo>
                <a:pt x="0" y="1731475"/>
              </a:lnTo>
            </a:path>
          </a:pathLst>
        </a:custGeom>
        <a:noFill/>
        <a:ln w="1905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022C9B-2448-448E-8402-F90BFB06C953}">
      <dsp:nvSpPr>
        <dsp:cNvPr id="0" name=""/>
        <dsp:cNvSpPr/>
      </dsp:nvSpPr>
      <dsp:spPr>
        <a:xfrm>
          <a:off x="945531" y="1175563"/>
          <a:ext cx="3415899" cy="1731475"/>
        </a:xfrm>
        <a:custGeom>
          <a:avLst/>
          <a:gdLst/>
          <a:ahLst/>
          <a:cxnLst/>
          <a:rect l="0" t="0" r="0" b="0"/>
          <a:pathLst>
            <a:path>
              <a:moveTo>
                <a:pt x="3415899" y="0"/>
              </a:moveTo>
              <a:lnTo>
                <a:pt x="3415899" y="1533861"/>
              </a:lnTo>
              <a:lnTo>
                <a:pt x="0" y="1533861"/>
              </a:lnTo>
              <a:lnTo>
                <a:pt x="0" y="1731475"/>
              </a:lnTo>
            </a:path>
          </a:pathLst>
        </a:custGeom>
        <a:noFill/>
        <a:ln w="1905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4488AF-CE8B-44CC-8261-CBBB71D984C3}">
      <dsp:nvSpPr>
        <dsp:cNvPr id="0" name=""/>
        <dsp:cNvSpPr/>
      </dsp:nvSpPr>
      <dsp:spPr>
        <a:xfrm>
          <a:off x="3420411" y="234544"/>
          <a:ext cx="1882038" cy="941019"/>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7138"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LaShonda White</a:t>
          </a:r>
        </a:p>
        <a:p>
          <a:pPr marL="0" lvl="0" indent="0" algn="ctr" defTabSz="488950">
            <a:lnSpc>
              <a:spcPct val="90000"/>
            </a:lnSpc>
            <a:spcBef>
              <a:spcPct val="0"/>
            </a:spcBef>
            <a:spcAft>
              <a:spcPct val="35000"/>
            </a:spcAft>
            <a:buNone/>
          </a:pPr>
          <a:r>
            <a:rPr lang="en-US" sz="1100" kern="1200"/>
            <a:t>Deputy City Manager of Community Services</a:t>
          </a:r>
        </a:p>
      </dsp:txBody>
      <dsp:txXfrm>
        <a:off x="3420411" y="234544"/>
        <a:ext cx="1882038" cy="941019"/>
      </dsp:txXfrm>
    </dsp:sp>
    <dsp:sp modelId="{10EB760F-DA34-418F-888F-6C1FE31671E1}">
      <dsp:nvSpPr>
        <dsp:cNvPr id="0" name=""/>
        <dsp:cNvSpPr/>
      </dsp:nvSpPr>
      <dsp:spPr>
        <a:xfrm>
          <a:off x="3514513" y="328646"/>
          <a:ext cx="564611" cy="752815"/>
        </a:xfrm>
        <a:prstGeom prst="rect">
          <a:avLst/>
        </a:prstGeom>
        <a:blipFill>
          <a:blip xmlns:r="http://schemas.openxmlformats.org/officeDocument/2006/relationships" r:embed="rId1"/>
          <a:srcRect/>
          <a:stretch>
            <a:fillRect l="-3000" r="-3000"/>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3496FB-7111-4300-852F-1D1514254DD7}">
      <dsp:nvSpPr>
        <dsp:cNvPr id="0" name=""/>
        <dsp:cNvSpPr/>
      </dsp:nvSpPr>
      <dsp:spPr>
        <a:xfrm>
          <a:off x="4512" y="2907038"/>
          <a:ext cx="1882038" cy="941019"/>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7138"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Nicholas Delgado</a:t>
          </a:r>
        </a:p>
        <a:p>
          <a:pPr marL="0" lvl="0" indent="0" algn="ctr" defTabSz="488950">
            <a:lnSpc>
              <a:spcPct val="90000"/>
            </a:lnSpc>
            <a:spcBef>
              <a:spcPct val="0"/>
            </a:spcBef>
            <a:spcAft>
              <a:spcPct val="35000"/>
            </a:spcAft>
            <a:buNone/>
          </a:pPr>
          <a:r>
            <a:rPr lang="en-US" sz="1100" kern="1200"/>
            <a:t> Associate Management Analyst</a:t>
          </a:r>
        </a:p>
      </dsp:txBody>
      <dsp:txXfrm>
        <a:off x="4512" y="2907038"/>
        <a:ext cx="1882038" cy="941019"/>
      </dsp:txXfrm>
    </dsp:sp>
    <dsp:sp modelId="{A116524E-A762-4E0A-B1DC-AF611BE0A7E2}">
      <dsp:nvSpPr>
        <dsp:cNvPr id="0" name=""/>
        <dsp:cNvSpPr/>
      </dsp:nvSpPr>
      <dsp:spPr>
        <a:xfrm>
          <a:off x="98614" y="3001140"/>
          <a:ext cx="564611" cy="752815"/>
        </a:xfrm>
        <a:prstGeom prst="rect">
          <a:avLst/>
        </a:prstGeom>
        <a:blipFill>
          <a:blip xmlns:r="http://schemas.openxmlformats.org/officeDocument/2006/relationships" r:embed="rId2"/>
          <a:srcRect/>
          <a:stretch>
            <a:fillRect l="-17000" r="-17000"/>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D75C8B-90E1-4276-9BDC-8761CF09C924}">
      <dsp:nvSpPr>
        <dsp:cNvPr id="0" name=""/>
        <dsp:cNvSpPr/>
      </dsp:nvSpPr>
      <dsp:spPr>
        <a:xfrm>
          <a:off x="2281778" y="2907038"/>
          <a:ext cx="1882038" cy="941019"/>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7138"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Guadalupe Morales</a:t>
          </a:r>
        </a:p>
        <a:p>
          <a:pPr marL="0" lvl="0" indent="0" algn="ctr" defTabSz="488950">
            <a:lnSpc>
              <a:spcPct val="90000"/>
            </a:lnSpc>
            <a:spcBef>
              <a:spcPct val="0"/>
            </a:spcBef>
            <a:spcAft>
              <a:spcPct val="35000"/>
            </a:spcAft>
            <a:buNone/>
          </a:pPr>
          <a:r>
            <a:rPr lang="en-US" sz="1100" kern="1200"/>
            <a:t>Associate Management Analyst</a:t>
          </a:r>
        </a:p>
      </dsp:txBody>
      <dsp:txXfrm>
        <a:off x="2281778" y="2907038"/>
        <a:ext cx="1882038" cy="941019"/>
      </dsp:txXfrm>
    </dsp:sp>
    <dsp:sp modelId="{B01DFD8D-985D-40F7-8116-D58E57AA4EA2}">
      <dsp:nvSpPr>
        <dsp:cNvPr id="0" name=""/>
        <dsp:cNvSpPr/>
      </dsp:nvSpPr>
      <dsp:spPr>
        <a:xfrm>
          <a:off x="2375880" y="3001140"/>
          <a:ext cx="564611" cy="752815"/>
        </a:xfrm>
        <a:prstGeom prst="rect">
          <a:avLst/>
        </a:prstGeom>
        <a:blipFill>
          <a:blip xmlns:r="http://schemas.openxmlformats.org/officeDocument/2006/relationships" r:embed="rId3"/>
          <a:srcRect/>
          <a:stretch>
            <a:fillRect l="-17000" r="-17000"/>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9839DE-006D-4611-B504-85D72DB93EFA}">
      <dsp:nvSpPr>
        <dsp:cNvPr id="0" name=""/>
        <dsp:cNvSpPr/>
      </dsp:nvSpPr>
      <dsp:spPr>
        <a:xfrm>
          <a:off x="4559044" y="2907038"/>
          <a:ext cx="1882038" cy="941019"/>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7138"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Kaitlen Burnom</a:t>
          </a:r>
        </a:p>
        <a:p>
          <a:pPr marL="0" lvl="0" indent="0" algn="ctr" defTabSz="488950">
            <a:lnSpc>
              <a:spcPct val="90000"/>
            </a:lnSpc>
            <a:spcBef>
              <a:spcPct val="0"/>
            </a:spcBef>
            <a:spcAft>
              <a:spcPct val="35000"/>
            </a:spcAft>
            <a:buNone/>
          </a:pPr>
          <a:r>
            <a:rPr lang="en-US" sz="1100" kern="1200"/>
            <a:t>Management Analyst</a:t>
          </a:r>
        </a:p>
      </dsp:txBody>
      <dsp:txXfrm>
        <a:off x="4559044" y="2907038"/>
        <a:ext cx="1882038" cy="941019"/>
      </dsp:txXfrm>
    </dsp:sp>
    <dsp:sp modelId="{3DAB82C2-E811-494C-B864-F4ABAA37A2C8}">
      <dsp:nvSpPr>
        <dsp:cNvPr id="0" name=""/>
        <dsp:cNvSpPr/>
      </dsp:nvSpPr>
      <dsp:spPr>
        <a:xfrm>
          <a:off x="4653146" y="3001140"/>
          <a:ext cx="564611" cy="752815"/>
        </a:xfrm>
        <a:prstGeom prst="rect">
          <a:avLst/>
        </a:prstGeom>
        <a:blipFill>
          <a:blip xmlns:r="http://schemas.openxmlformats.org/officeDocument/2006/relationships" r:embed="rId4"/>
          <a:srcRect/>
          <a:stretch>
            <a:fillRect l="-12000" r="-12000"/>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2B9349-6495-4DAA-8F5D-FD263CB6CF14}">
      <dsp:nvSpPr>
        <dsp:cNvPr id="0" name=""/>
        <dsp:cNvSpPr/>
      </dsp:nvSpPr>
      <dsp:spPr>
        <a:xfrm>
          <a:off x="6836310" y="2907038"/>
          <a:ext cx="1882038" cy="941019"/>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7138"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Abdul Black</a:t>
          </a:r>
        </a:p>
        <a:p>
          <a:pPr marL="0" lvl="0" indent="0" algn="ctr" defTabSz="488950">
            <a:lnSpc>
              <a:spcPct val="90000"/>
            </a:lnSpc>
            <a:spcBef>
              <a:spcPct val="0"/>
            </a:spcBef>
            <a:spcAft>
              <a:spcPct val="35000"/>
            </a:spcAft>
            <a:buNone/>
          </a:pPr>
          <a:r>
            <a:rPr lang="en-US" sz="1100" kern="1200"/>
            <a:t> Community Services Technician</a:t>
          </a:r>
        </a:p>
      </dsp:txBody>
      <dsp:txXfrm>
        <a:off x="6836310" y="2907038"/>
        <a:ext cx="1882038" cy="941019"/>
      </dsp:txXfrm>
    </dsp:sp>
    <dsp:sp modelId="{E1B9D84D-4893-4708-8441-840601B307E7}">
      <dsp:nvSpPr>
        <dsp:cNvPr id="0" name=""/>
        <dsp:cNvSpPr/>
      </dsp:nvSpPr>
      <dsp:spPr>
        <a:xfrm>
          <a:off x="6930412" y="3001140"/>
          <a:ext cx="564611" cy="752815"/>
        </a:xfrm>
        <a:prstGeom prst="rect">
          <a:avLst/>
        </a:prstGeom>
        <a:blipFill>
          <a:blip xmlns:r="http://schemas.openxmlformats.org/officeDocument/2006/relationships" r:embed="rId5"/>
          <a:srcRect/>
          <a:stretch>
            <a:fillRect l="-16000" r="-16000"/>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3B016A-1663-4C6D-BA73-9A01059F8934}">
      <dsp:nvSpPr>
        <dsp:cNvPr id="0" name=""/>
        <dsp:cNvSpPr/>
      </dsp:nvSpPr>
      <dsp:spPr>
        <a:xfrm>
          <a:off x="2281778" y="1570791"/>
          <a:ext cx="1882038" cy="941019"/>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7138"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Patrick Seals</a:t>
          </a:r>
        </a:p>
        <a:p>
          <a:pPr marL="0" lvl="0" indent="0" algn="ctr" defTabSz="488950">
            <a:lnSpc>
              <a:spcPct val="90000"/>
            </a:lnSpc>
            <a:spcBef>
              <a:spcPct val="0"/>
            </a:spcBef>
            <a:spcAft>
              <a:spcPct val="35000"/>
            </a:spcAft>
            <a:buNone/>
          </a:pPr>
          <a:r>
            <a:rPr lang="en-US" sz="1100" kern="1200"/>
            <a:t> Administrative Chief</a:t>
          </a:r>
        </a:p>
      </dsp:txBody>
      <dsp:txXfrm>
        <a:off x="2281778" y="1570791"/>
        <a:ext cx="1882038" cy="941019"/>
      </dsp:txXfrm>
    </dsp:sp>
    <dsp:sp modelId="{3163A913-AEAD-4BFC-B2B9-C50C30CE0220}">
      <dsp:nvSpPr>
        <dsp:cNvPr id="0" name=""/>
        <dsp:cNvSpPr/>
      </dsp:nvSpPr>
      <dsp:spPr>
        <a:xfrm>
          <a:off x="2375880" y="1664893"/>
          <a:ext cx="564611" cy="752815"/>
        </a:xfrm>
        <a:prstGeom prst="rect">
          <a:avLst/>
        </a:prstGeom>
        <a:blipFill>
          <a:blip xmlns:r="http://schemas.openxmlformats.org/officeDocument/2006/relationships" r:embed="rId6"/>
          <a:srcRect/>
          <a:stretch>
            <a:fillRect l="-17000" r="-17000"/>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7DE87C-B2BF-40C3-A545-806BF02451B8}">
      <dsp:nvSpPr>
        <dsp:cNvPr id="0" name=""/>
        <dsp:cNvSpPr/>
      </dsp:nvSpPr>
      <dsp:spPr>
        <a:xfrm>
          <a:off x="244433" y="900207"/>
          <a:ext cx="753802" cy="75380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DFC66E-46E9-41C1-A004-27A8437BDBC9}">
      <dsp:nvSpPr>
        <dsp:cNvPr id="0" name=""/>
        <dsp:cNvSpPr/>
      </dsp:nvSpPr>
      <dsp:spPr>
        <a:xfrm>
          <a:off x="405079" y="1060853"/>
          <a:ext cx="432509" cy="4325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F8C8C67-0A9B-445A-8A54-C2ED6DF4BC64}">
      <dsp:nvSpPr>
        <dsp:cNvPr id="0" name=""/>
        <dsp:cNvSpPr/>
      </dsp:nvSpPr>
      <dsp:spPr>
        <a:xfrm>
          <a:off x="3463" y="1888800"/>
          <a:ext cx="1235742" cy="772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cap="none"/>
            <a:t>City staff reviews applications</a:t>
          </a:r>
        </a:p>
      </dsp:txBody>
      <dsp:txXfrm>
        <a:off x="3463" y="1888800"/>
        <a:ext cx="1235742" cy="772338"/>
      </dsp:txXfrm>
    </dsp:sp>
    <dsp:sp modelId="{3AA34A10-0828-4BBF-8447-8692F4FA6160}">
      <dsp:nvSpPr>
        <dsp:cNvPr id="0" name=""/>
        <dsp:cNvSpPr/>
      </dsp:nvSpPr>
      <dsp:spPr>
        <a:xfrm>
          <a:off x="1696430" y="900207"/>
          <a:ext cx="753802" cy="75380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DC38A4-9052-4490-B408-91B040D400A9}">
      <dsp:nvSpPr>
        <dsp:cNvPr id="0" name=""/>
        <dsp:cNvSpPr/>
      </dsp:nvSpPr>
      <dsp:spPr>
        <a:xfrm>
          <a:off x="1857076" y="1060853"/>
          <a:ext cx="432509" cy="43250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96375D9-42DD-4C4A-86C8-D7C3D4833159}">
      <dsp:nvSpPr>
        <dsp:cNvPr id="0" name=""/>
        <dsp:cNvSpPr/>
      </dsp:nvSpPr>
      <dsp:spPr>
        <a:xfrm>
          <a:off x="1455460" y="1888800"/>
          <a:ext cx="1235742" cy="772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cap="none"/>
            <a:t>RFCY review committee to review and score proposals</a:t>
          </a:r>
        </a:p>
      </dsp:txBody>
      <dsp:txXfrm>
        <a:off x="1455460" y="1888800"/>
        <a:ext cx="1235742" cy="772338"/>
      </dsp:txXfrm>
    </dsp:sp>
    <dsp:sp modelId="{CAB7FF42-3972-4920-9DEA-5C6B8C3B491E}">
      <dsp:nvSpPr>
        <dsp:cNvPr id="0" name=""/>
        <dsp:cNvSpPr/>
      </dsp:nvSpPr>
      <dsp:spPr>
        <a:xfrm>
          <a:off x="3148427" y="900207"/>
          <a:ext cx="753802" cy="75380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FA28BD-3887-4208-B671-9FC212662B67}">
      <dsp:nvSpPr>
        <dsp:cNvPr id="0" name=""/>
        <dsp:cNvSpPr/>
      </dsp:nvSpPr>
      <dsp:spPr>
        <a:xfrm>
          <a:off x="3309073" y="1060853"/>
          <a:ext cx="432509" cy="432509"/>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5E3B630-DC72-4ED6-BA4C-C6BC8E9AC980}">
      <dsp:nvSpPr>
        <dsp:cNvPr id="0" name=""/>
        <dsp:cNvSpPr/>
      </dsp:nvSpPr>
      <dsp:spPr>
        <a:xfrm>
          <a:off x="2907457" y="1888800"/>
          <a:ext cx="1235742" cy="772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cap="none"/>
            <a:t>Ranking of proposals by priority area</a:t>
          </a:r>
        </a:p>
      </dsp:txBody>
      <dsp:txXfrm>
        <a:off x="2907457" y="1888800"/>
        <a:ext cx="1235742" cy="772338"/>
      </dsp:txXfrm>
    </dsp:sp>
    <dsp:sp modelId="{301331EC-D423-48DD-A6AC-54BD3DA0839E}">
      <dsp:nvSpPr>
        <dsp:cNvPr id="0" name=""/>
        <dsp:cNvSpPr/>
      </dsp:nvSpPr>
      <dsp:spPr>
        <a:xfrm>
          <a:off x="4600424" y="900207"/>
          <a:ext cx="753802" cy="75380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07FB5C-BB4B-4EB2-9CE5-D7DEFF4B8077}">
      <dsp:nvSpPr>
        <dsp:cNvPr id="0" name=""/>
        <dsp:cNvSpPr/>
      </dsp:nvSpPr>
      <dsp:spPr>
        <a:xfrm>
          <a:off x="4761070" y="1060853"/>
          <a:ext cx="432509" cy="432509"/>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DFBB1A2-A3D5-4076-AC41-FA30449FC41C}">
      <dsp:nvSpPr>
        <dsp:cNvPr id="0" name=""/>
        <dsp:cNvSpPr/>
      </dsp:nvSpPr>
      <dsp:spPr>
        <a:xfrm>
          <a:off x="4359454" y="1888800"/>
          <a:ext cx="1235742" cy="772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cap="none"/>
            <a:t>RFCY oversight board review</a:t>
          </a:r>
        </a:p>
      </dsp:txBody>
      <dsp:txXfrm>
        <a:off x="4359454" y="1888800"/>
        <a:ext cx="1235742" cy="772338"/>
      </dsp:txXfrm>
    </dsp:sp>
    <dsp:sp modelId="{B88A5F4D-7651-47ED-A52B-2EC4C5953E54}">
      <dsp:nvSpPr>
        <dsp:cNvPr id="0" name=""/>
        <dsp:cNvSpPr/>
      </dsp:nvSpPr>
      <dsp:spPr>
        <a:xfrm>
          <a:off x="6087349" y="900207"/>
          <a:ext cx="753802" cy="75380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94EB03-F62F-4B9C-9CE8-1786D52405E5}">
      <dsp:nvSpPr>
        <dsp:cNvPr id="0" name=""/>
        <dsp:cNvSpPr/>
      </dsp:nvSpPr>
      <dsp:spPr>
        <a:xfrm>
          <a:off x="6247996" y="1060853"/>
          <a:ext cx="432509" cy="43250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CEE8757-5DA5-42B7-A30A-4C27901B8F6A}">
      <dsp:nvSpPr>
        <dsp:cNvPr id="0" name=""/>
        <dsp:cNvSpPr/>
      </dsp:nvSpPr>
      <dsp:spPr>
        <a:xfrm>
          <a:off x="5811451" y="1888800"/>
          <a:ext cx="1305598" cy="772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cap="none"/>
            <a:t>RFCY oversight board recommendations</a:t>
          </a:r>
        </a:p>
      </dsp:txBody>
      <dsp:txXfrm>
        <a:off x="5811451" y="1888800"/>
        <a:ext cx="1305598" cy="772338"/>
      </dsp:txXfrm>
    </dsp:sp>
    <dsp:sp modelId="{C16EF039-44DF-4876-8905-090367E3B5BE}">
      <dsp:nvSpPr>
        <dsp:cNvPr id="0" name=""/>
        <dsp:cNvSpPr/>
      </dsp:nvSpPr>
      <dsp:spPr>
        <a:xfrm>
          <a:off x="7574275" y="900207"/>
          <a:ext cx="753802" cy="75380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CDAB10-D600-4AEC-9B62-8FB3F11D8FAE}">
      <dsp:nvSpPr>
        <dsp:cNvPr id="0" name=""/>
        <dsp:cNvSpPr/>
      </dsp:nvSpPr>
      <dsp:spPr>
        <a:xfrm>
          <a:off x="7734921" y="1060853"/>
          <a:ext cx="432509" cy="43250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0F2BA23-7D20-42EF-95B8-EDAEE7940C6B}">
      <dsp:nvSpPr>
        <dsp:cNvPr id="0" name=""/>
        <dsp:cNvSpPr/>
      </dsp:nvSpPr>
      <dsp:spPr>
        <a:xfrm>
          <a:off x="7333305" y="1888800"/>
          <a:ext cx="1235742" cy="772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cap="none"/>
            <a:t>Richmond City Council approval and adoption</a:t>
          </a:r>
        </a:p>
      </dsp:txBody>
      <dsp:txXfrm>
        <a:off x="7333305" y="1888800"/>
        <a:ext cx="1235742" cy="7723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371A65-FE68-4F40-B608-AE9C9849A8D9}">
      <dsp:nvSpPr>
        <dsp:cNvPr id="0" name=""/>
        <dsp:cNvSpPr/>
      </dsp:nvSpPr>
      <dsp:spPr>
        <a:xfrm>
          <a:off x="0" y="0"/>
          <a:ext cx="4838957"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04C428-80A6-4677-B4C6-AAEAF23376D8}">
      <dsp:nvSpPr>
        <dsp:cNvPr id="0" name=""/>
        <dsp:cNvSpPr/>
      </dsp:nvSpPr>
      <dsp:spPr>
        <a:xfrm>
          <a:off x="0" y="0"/>
          <a:ext cx="4838957" cy="837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Released September 3, 2024</a:t>
          </a:r>
        </a:p>
      </dsp:txBody>
      <dsp:txXfrm>
        <a:off x="0" y="0"/>
        <a:ext cx="4838957" cy="837728"/>
      </dsp:txXfrm>
    </dsp:sp>
    <dsp:sp modelId="{597BF00B-F7C7-4AA6-B146-73871B7AD38B}">
      <dsp:nvSpPr>
        <dsp:cNvPr id="0" name=""/>
        <dsp:cNvSpPr/>
      </dsp:nvSpPr>
      <dsp:spPr>
        <a:xfrm>
          <a:off x="0" y="837728"/>
          <a:ext cx="4838957" cy="0"/>
        </a:xfrm>
        <a:prstGeom prst="line">
          <a:avLst/>
        </a:prstGeom>
        <a:solidFill>
          <a:schemeClr val="accent2">
            <a:hueOff val="459506"/>
            <a:satOff val="8602"/>
            <a:lumOff val="-523"/>
            <a:alphaOff val="0"/>
          </a:schemeClr>
        </a:solidFill>
        <a:ln w="19050" cap="flat" cmpd="sng" algn="ctr">
          <a:solidFill>
            <a:schemeClr val="accent2">
              <a:hueOff val="459506"/>
              <a:satOff val="8602"/>
              <a:lumOff val="-52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49D642-541F-4F66-BED1-5AA0512181F1}">
      <dsp:nvSpPr>
        <dsp:cNvPr id="0" name=""/>
        <dsp:cNvSpPr/>
      </dsp:nvSpPr>
      <dsp:spPr>
        <a:xfrm>
          <a:off x="0" y="837728"/>
          <a:ext cx="4838957" cy="837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Final </a:t>
          </a:r>
          <a:r>
            <a:rPr lang="en-US" sz="2300" kern="1200">
              <a:latin typeface="Corbel" panose="020B0503020204020204"/>
            </a:rPr>
            <a:t>due</a:t>
          </a:r>
          <a:r>
            <a:rPr lang="en-US" sz="2300" kern="1200"/>
            <a:t> October 6, 2024</a:t>
          </a:r>
        </a:p>
      </dsp:txBody>
      <dsp:txXfrm>
        <a:off x="0" y="837728"/>
        <a:ext cx="4838957" cy="837728"/>
      </dsp:txXfrm>
    </dsp:sp>
    <dsp:sp modelId="{5B90DF6F-B0A0-466E-8C9E-917C3254AF23}">
      <dsp:nvSpPr>
        <dsp:cNvPr id="0" name=""/>
        <dsp:cNvSpPr/>
      </dsp:nvSpPr>
      <dsp:spPr>
        <a:xfrm>
          <a:off x="0" y="1675457"/>
          <a:ext cx="4838957" cy="0"/>
        </a:xfrm>
        <a:prstGeom prst="line">
          <a:avLst/>
        </a:prstGeom>
        <a:solidFill>
          <a:schemeClr val="accent2">
            <a:hueOff val="919011"/>
            <a:satOff val="17205"/>
            <a:lumOff val="-1046"/>
            <a:alphaOff val="0"/>
          </a:schemeClr>
        </a:solidFill>
        <a:ln w="19050" cap="flat" cmpd="sng" algn="ctr">
          <a:solidFill>
            <a:schemeClr val="accent2">
              <a:hueOff val="919011"/>
              <a:satOff val="17205"/>
              <a:lumOff val="-104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7A27DA-21A8-487E-8BC7-FE68BDA9F696}">
      <dsp:nvSpPr>
        <dsp:cNvPr id="0" name=""/>
        <dsp:cNvSpPr/>
      </dsp:nvSpPr>
      <dsp:spPr>
        <a:xfrm>
          <a:off x="0" y="1675457"/>
          <a:ext cx="4838957" cy="837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rtl="0">
            <a:lnSpc>
              <a:spcPct val="90000"/>
            </a:lnSpc>
            <a:spcBef>
              <a:spcPct val="0"/>
            </a:spcBef>
            <a:spcAft>
              <a:spcPct val="35000"/>
            </a:spcAft>
            <a:buNone/>
          </a:pPr>
          <a:r>
            <a:rPr lang="en-US" sz="2300" kern="1200"/>
            <a:t>92</a:t>
          </a:r>
          <a:r>
            <a:rPr lang="en-US" sz="2300" kern="1200">
              <a:latin typeface="Corbel" panose="020B0503020204020204"/>
            </a:rPr>
            <a:t> applications</a:t>
          </a:r>
          <a:r>
            <a:rPr lang="en-US" sz="2300" kern="1200"/>
            <a:t> received (80 passed threshold review)</a:t>
          </a:r>
        </a:p>
      </dsp:txBody>
      <dsp:txXfrm>
        <a:off x="0" y="1675457"/>
        <a:ext cx="4838957" cy="837728"/>
      </dsp:txXfrm>
    </dsp:sp>
    <dsp:sp modelId="{8E7F4045-6DCC-49FC-A467-FA43008D9F24}">
      <dsp:nvSpPr>
        <dsp:cNvPr id="0" name=""/>
        <dsp:cNvSpPr/>
      </dsp:nvSpPr>
      <dsp:spPr>
        <a:xfrm>
          <a:off x="0" y="2513186"/>
          <a:ext cx="4838957" cy="0"/>
        </a:xfrm>
        <a:prstGeom prst="line">
          <a:avLst/>
        </a:prstGeom>
        <a:solidFill>
          <a:schemeClr val="accent2">
            <a:hueOff val="1378517"/>
            <a:satOff val="25807"/>
            <a:lumOff val="-1569"/>
            <a:alphaOff val="0"/>
          </a:schemeClr>
        </a:solidFill>
        <a:ln w="19050" cap="flat" cmpd="sng" algn="ctr">
          <a:solidFill>
            <a:schemeClr val="accent2">
              <a:hueOff val="1378517"/>
              <a:satOff val="25807"/>
              <a:lumOff val="-156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D42EAF-D2B4-40C1-8254-38A8B9201F1A}">
      <dsp:nvSpPr>
        <dsp:cNvPr id="0" name=""/>
        <dsp:cNvSpPr/>
      </dsp:nvSpPr>
      <dsp:spPr>
        <a:xfrm>
          <a:off x="0" y="2513186"/>
          <a:ext cx="4838957" cy="837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$19 million in grant requests</a:t>
          </a:r>
        </a:p>
      </dsp:txBody>
      <dsp:txXfrm>
        <a:off x="0" y="2513186"/>
        <a:ext cx="4838957" cy="8377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1192F3-78C2-47DF-BFC2-22D684792BF8}">
      <dsp:nvSpPr>
        <dsp:cNvPr id="0" name=""/>
        <dsp:cNvSpPr/>
      </dsp:nvSpPr>
      <dsp:spPr>
        <a:xfrm>
          <a:off x="1216305" y="131"/>
          <a:ext cx="2991300" cy="179478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100000"/>
            </a:lnSpc>
            <a:spcBef>
              <a:spcPct val="0"/>
            </a:spcBef>
            <a:spcAft>
              <a:spcPct val="35000"/>
            </a:spcAft>
            <a:buNone/>
          </a:pPr>
          <a:r>
            <a:rPr lang="en-US" sz="2500" kern="1200"/>
            <a:t>An Evaluation of the Richmond Fund for Children and Youth (RFCY)</a:t>
          </a:r>
        </a:p>
      </dsp:txBody>
      <dsp:txXfrm>
        <a:off x="1216305" y="131"/>
        <a:ext cx="2991300" cy="1794780"/>
      </dsp:txXfrm>
    </dsp:sp>
    <dsp:sp modelId="{5884BDE8-8E30-49FA-A679-B026937D0A96}">
      <dsp:nvSpPr>
        <dsp:cNvPr id="0" name=""/>
        <dsp:cNvSpPr/>
      </dsp:nvSpPr>
      <dsp:spPr>
        <a:xfrm>
          <a:off x="4506736" y="131"/>
          <a:ext cx="2991300" cy="1794780"/>
        </a:xfrm>
        <a:prstGeom prst="rect">
          <a:avLst/>
        </a:prstGeom>
        <a:solidFill>
          <a:schemeClr val="accent2">
            <a:hueOff val="459506"/>
            <a:satOff val="8602"/>
            <a:lumOff val="-52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100000"/>
            </a:lnSpc>
            <a:spcBef>
              <a:spcPct val="0"/>
            </a:spcBef>
            <a:spcAft>
              <a:spcPct val="35000"/>
            </a:spcAft>
            <a:buNone/>
          </a:pPr>
          <a:r>
            <a:rPr lang="en-US" sz="2500" kern="1200"/>
            <a:t>Technical Assistance and Capacity-Building</a:t>
          </a:r>
        </a:p>
      </dsp:txBody>
      <dsp:txXfrm>
        <a:off x="4506736" y="131"/>
        <a:ext cx="2991300" cy="1794780"/>
      </dsp:txXfrm>
    </dsp:sp>
    <dsp:sp modelId="{D0A8245E-8AE7-4274-8877-D8C7B9A6B3B4}">
      <dsp:nvSpPr>
        <dsp:cNvPr id="0" name=""/>
        <dsp:cNvSpPr/>
      </dsp:nvSpPr>
      <dsp:spPr>
        <a:xfrm>
          <a:off x="1216305" y="2094041"/>
          <a:ext cx="2991300" cy="1794780"/>
        </a:xfrm>
        <a:prstGeom prst="rect">
          <a:avLst/>
        </a:prstGeom>
        <a:solidFill>
          <a:schemeClr val="accent2">
            <a:hueOff val="919011"/>
            <a:satOff val="17205"/>
            <a:lumOff val="-104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100000"/>
            </a:lnSpc>
            <a:spcBef>
              <a:spcPct val="0"/>
            </a:spcBef>
            <a:spcAft>
              <a:spcPct val="35000"/>
            </a:spcAft>
            <a:buNone/>
          </a:pPr>
          <a:r>
            <a:rPr lang="en-US" sz="2500" kern="1200"/>
            <a:t>Relationship Management (CRM) System</a:t>
          </a:r>
        </a:p>
      </dsp:txBody>
      <dsp:txXfrm>
        <a:off x="1216305" y="2094041"/>
        <a:ext cx="2991300" cy="1794780"/>
      </dsp:txXfrm>
    </dsp:sp>
    <dsp:sp modelId="{2999BB42-693C-49C1-A62F-3C829C0BA2C6}">
      <dsp:nvSpPr>
        <dsp:cNvPr id="0" name=""/>
        <dsp:cNvSpPr/>
      </dsp:nvSpPr>
      <dsp:spPr>
        <a:xfrm>
          <a:off x="4506736" y="2094041"/>
          <a:ext cx="2991300" cy="1794780"/>
        </a:xfrm>
        <a:prstGeom prst="rect">
          <a:avLst/>
        </a:prstGeom>
        <a:solidFill>
          <a:schemeClr val="accent2">
            <a:hueOff val="1378517"/>
            <a:satOff val="25807"/>
            <a:lumOff val="-156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100000"/>
            </a:lnSpc>
            <a:spcBef>
              <a:spcPct val="0"/>
            </a:spcBef>
            <a:spcAft>
              <a:spcPct val="35000"/>
            </a:spcAft>
            <a:buNone/>
          </a:pPr>
          <a:r>
            <a:rPr lang="en-US" sz="2500" kern="1200"/>
            <a:t>Direct Services Grant for FY25-26</a:t>
          </a:r>
        </a:p>
      </dsp:txBody>
      <dsp:txXfrm>
        <a:off x="4506736" y="2094041"/>
        <a:ext cx="2991300" cy="1794780"/>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ictureOrgChart+Icon">
  <dgm:title val="Picture Organization Chart"/>
  <dgm:desc val="Use to show hierarchical information or reporting relationships in an organization, with corresponding pictures. The assistant shape and the Org Chart hanging layouts are available with this layout."/>
  <dgm:catLst>
    <dgm:cat type="hierarchy" pri="1050"/>
    <dgm:cat type="officeonline" pri="1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1" styleLbl="alignImgPlace1">
              <dgm:alg type="sp"/>
              <dgm:shape xmlns:r="http://schemas.openxmlformats.org/officeDocument/2006/relationships" type="rect" r:blip="" blipPhldr="1">
                <dgm:adjLst/>
              </dgm:shape>
              <dgm:presOf/>
              <dgm:constrLst/>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 styleLbl="alignImgPlace1">
                    <dgm:alg type="sp"/>
                    <dgm:shape xmlns:r="http://schemas.openxmlformats.org/officeDocument/2006/relationships" type="rect" r:blip="" blipPhldr="1">
                      <dgm:adjLst/>
                    </dgm:shape>
                    <dgm:presOf/>
                    <dgm:constrLst/>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3" styleLbl="alignImgPlace1">
                    <dgm:alg type="sp"/>
                    <dgm:shape xmlns:r="http://schemas.openxmlformats.org/officeDocument/2006/relationships" type="rect" r:blip="" blipPhldr="1">
                      <dgm:adjLst/>
                    </dgm:shape>
                    <dgm:presOf/>
                    <dgm:constrLst/>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DA4D4BB2-3A6E-4DBF-84A1-AB14490C63D7}" type="datetimeFigureOut">
              <a:rPr lang="en-US" smtClean="0"/>
              <a:t>3/25/2025</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BA7FFE6F-7105-4924-B543-C01705C76345}" type="slidenum">
              <a:rPr lang="en-US" smtClean="0"/>
              <a:t>‹#›</a:t>
            </a:fld>
            <a:endParaRPr lang="en-US"/>
          </a:p>
        </p:txBody>
      </p:sp>
    </p:spTree>
    <p:extLst>
      <p:ext uri="{BB962C8B-B14F-4D97-AF65-F5344CB8AC3E}">
        <p14:creationId xmlns:p14="http://schemas.microsoft.com/office/powerpoint/2010/main" val="17491831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48786138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a:t>
            </a:r>
            <a:r>
              <a:rPr lang="en-US" baseline="0"/>
              <a:t> is the outline for today’s presentation. I will provide an overview and then review the eligibility and guideline requirements</a:t>
            </a:r>
          </a:p>
          <a:p>
            <a:r>
              <a:rPr lang="en-US" baseline="0"/>
              <a:t>Patrick will discuss the components of the application, as well as application submission. Then will we discuss next steps and open it up for questions.</a:t>
            </a:r>
          </a:p>
          <a:p>
            <a:endParaRPr lang="en-US" baseline="0"/>
          </a:p>
          <a:p>
            <a:r>
              <a:rPr lang="en-US" baseline="0"/>
              <a:t>Feel free to place questions in the Q&amp;A Feature and we will do our best to answer them as we go, and if not we can answer them at the end. You can also hold your questions until the end and use the raise hand feature and we will call on you. We encourage questions in Q&amp;A just in case we cannot get to all questions today, we will still have your question and can respond in writing via our FAQ on the website.</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B9339B-484A-0E45-A72D-14A15E40B4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433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6989F6-4A30-42BC-815B-2DFD39D87E5E}" type="slidenum">
              <a:rPr lang="en-US" smtClean="0"/>
              <a:t>16</a:t>
            </a:fld>
            <a:endParaRPr lang="en-US"/>
          </a:p>
        </p:txBody>
      </p:sp>
    </p:spTree>
    <p:extLst>
      <p:ext uri="{BB962C8B-B14F-4D97-AF65-F5344CB8AC3E}">
        <p14:creationId xmlns:p14="http://schemas.microsoft.com/office/powerpoint/2010/main" val="1805017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ID LINK(S) OR HOW TO ACCESS OTHER</a:t>
            </a:r>
            <a:r>
              <a:rPr lang="en-US" baseline="0"/>
              <a:t> RESOURCES ON THE RDCY WEBPAGE</a:t>
            </a:r>
          </a:p>
          <a:p>
            <a:r>
              <a:rPr lang="en-US" baseline="0"/>
              <a:t>Repository of info – will continue to gather relevant info</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B9339B-484A-0E45-A72D-14A15E40B4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9982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600"/>
              <a:t>Audited/Reviewed Financials or 990/990Ns</a:t>
            </a:r>
          </a:p>
          <a:p>
            <a:pPr algn="ctr"/>
            <a:endParaRPr lang="en-US" sz="1200"/>
          </a:p>
          <a:p>
            <a:pPr algn="ctr"/>
            <a:r>
              <a:rPr lang="en-US" sz="1200"/>
              <a:t>Small and Emerging applicants will be evaluated against each other across all priority areas</a:t>
            </a:r>
          </a:p>
          <a:p>
            <a:endParaRPr lang="en-US"/>
          </a:p>
        </p:txBody>
      </p:sp>
      <p:sp>
        <p:nvSpPr>
          <p:cNvPr id="4" name="Slide Number Placeholder 3"/>
          <p:cNvSpPr>
            <a:spLocks noGrp="1"/>
          </p:cNvSpPr>
          <p:nvPr>
            <p:ph type="sldNum" sz="quarter" idx="10"/>
          </p:nvPr>
        </p:nvSpPr>
        <p:spPr/>
        <p:txBody>
          <a:bodyPr/>
          <a:lstStyle/>
          <a:p>
            <a:fld id="{26B9339B-484A-0E45-A72D-14A15E40B455}" type="slidenum">
              <a:rPr lang="en-US" smtClean="0"/>
              <a:t>21</a:t>
            </a:fld>
            <a:endParaRPr lang="en-US"/>
          </a:p>
        </p:txBody>
      </p:sp>
    </p:spTree>
    <p:extLst>
      <p:ext uri="{BB962C8B-B14F-4D97-AF65-F5344CB8AC3E}">
        <p14:creationId xmlns:p14="http://schemas.microsoft.com/office/powerpoint/2010/main" val="3495811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Although not listed we are strongly</a:t>
            </a:r>
            <a:r>
              <a:rPr lang="en-US" baseline="0"/>
              <a:t> recommending that orgs stay within an ask </a:t>
            </a:r>
          </a:p>
          <a:p>
            <a:r>
              <a:rPr lang="en-US" baseline="0"/>
              <a:t>Sustainability becomes a questions if you ask for more – but more can be request</a:t>
            </a:r>
          </a:p>
          <a:p>
            <a:r>
              <a:rPr lang="en-US" baseline="0"/>
              <a:t>Examples follow and use 40% threshold </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B9339B-484A-0E45-A72D-14A15E40B4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9186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proposals will be evaluated and scored by a RFCY Review Committee (Committee). Committee members may consist of but are not limited to RFCY Oversight Board</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1 - </a:t>
            </a:r>
            <a:r>
              <a:rPr lang="en-US" sz="1200" cap="none"/>
              <a:t>City staff reviews applications for responsiveness, completeness, and satisfaction of eligibility requirements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2 - </a:t>
            </a:r>
            <a:r>
              <a:rPr lang="en-US" sz="1200" cap="none"/>
              <a:t>All eligible applications are forwarded to the RFCY review committee to review and score proposals, based on priority areas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3 - </a:t>
            </a:r>
            <a:r>
              <a:rPr lang="en-US" sz="1200" cap="none"/>
              <a:t>Individual committee members provide scores, and the average of reviewer scores will be used to provide a ranking of proposals by priority area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4 - </a:t>
            </a:r>
            <a:r>
              <a:rPr lang="en-US" sz="1200" cap="none"/>
              <a:t>RFCY staff will provide the committee with the average scores and ranking of proposals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5 - </a:t>
            </a:r>
            <a:r>
              <a:rPr lang="en-US" sz="1200" cap="none"/>
              <a:t>RFCY oversight board will review committee recommendations and will convene to approve funding decisions at a public monthly meeting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cap="none"/>
              <a:t>6 - The RFCY oversight board will then present their funding recommendations to the Richmond City Council for approval and adoption.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cap="none"/>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B9339B-484A-0E45-A72D-14A15E40B4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6756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5B2790C-FB9F-4772-81E9-4564F1B9AB9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93694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45985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6012" cy="3486150"/>
          </a:xfrm>
        </p:spPr>
      </p:sp>
      <p:sp>
        <p:nvSpPr>
          <p:cNvPr id="3" name="Notes Placeholder 2"/>
          <p:cNvSpPr>
            <a:spLocks noGrp="1"/>
          </p:cNvSpPr>
          <p:nvPr>
            <p:ph type="body" idx="1"/>
          </p:nvPr>
        </p:nvSpPr>
        <p:spPr/>
        <p:txBody>
          <a:bodyPr/>
          <a:lstStyle/>
          <a:p>
            <a:pPr marL="158750" indent="0">
              <a:buNone/>
            </a:pPr>
            <a:r>
              <a:rPr lang="en-US" u="sng">
                <a:latin typeface="+mj-lt"/>
              </a:rPr>
              <a:t>Contact Us:</a:t>
            </a:r>
            <a:endParaRPr lang="en-US" u="sng">
              <a:solidFill>
                <a:schemeClr val="tx1"/>
              </a:solidFill>
              <a:latin typeface="+mj-lt"/>
              <a:cs typeface="Calibri" panose="020F0502020204030204" pitchFamily="34" charset="0"/>
            </a:endParaRPr>
          </a:p>
          <a:p>
            <a:r>
              <a:rPr lang="en-US" sz="1100">
                <a:solidFill>
                  <a:schemeClr val="tx1"/>
                </a:solidFill>
                <a:latin typeface="Calibri" panose="020F0502020204030204" pitchFamily="34" charset="0"/>
                <a:cs typeface="Calibri" panose="020F0502020204030204" pitchFamily="34" charset="0"/>
              </a:rPr>
              <a:t>youth@ci.richmond.ca.us</a:t>
            </a:r>
          </a:p>
          <a:p>
            <a:r>
              <a:rPr lang="en-US" sz="1100">
                <a:solidFill>
                  <a:schemeClr val="tx1"/>
                </a:solidFill>
                <a:latin typeface="Calibri" panose="020F0502020204030204" pitchFamily="34" charset="0"/>
                <a:cs typeface="Calibri" panose="020F0502020204030204" pitchFamily="34" charset="0"/>
              </a:rPr>
              <a:t>(510) 620-6523</a:t>
            </a:r>
          </a:p>
          <a:p>
            <a:r>
              <a:rPr lang="en-US" sz="1100">
                <a:solidFill>
                  <a:schemeClr val="tx1"/>
                </a:solidFill>
                <a:latin typeface="Calibri" panose="020F0502020204030204" pitchFamily="34" charset="0"/>
                <a:cs typeface="Calibri" panose="020F0502020204030204" pitchFamily="34" charset="0"/>
              </a:rPr>
              <a:t>LaShonda White, Director</a:t>
            </a:r>
          </a:p>
          <a:p>
            <a:pPr lvl="1"/>
            <a:r>
              <a:rPr lang="en-US" sz="1100">
                <a:solidFill>
                  <a:schemeClr val="tx1"/>
                </a:solidFill>
                <a:latin typeface="Calibri" panose="020F0502020204030204" pitchFamily="34" charset="0"/>
                <a:cs typeface="Calibri" panose="020F0502020204030204" pitchFamily="34" charset="0"/>
              </a:rPr>
              <a:t>LaShonda_White@ci.richmond.ca.us</a:t>
            </a:r>
          </a:p>
          <a:p>
            <a:r>
              <a:rPr lang="en-US" sz="1100">
                <a:solidFill>
                  <a:schemeClr val="tx1"/>
                </a:solidFill>
                <a:latin typeface="Calibri" panose="020F0502020204030204" pitchFamily="34" charset="0"/>
                <a:cs typeface="Calibri" panose="020F0502020204030204" pitchFamily="34" charset="0"/>
              </a:rPr>
              <a:t>David Padilla, Management Analyst</a:t>
            </a:r>
          </a:p>
          <a:p>
            <a:pPr lvl="1"/>
            <a:r>
              <a:rPr lang="en-US" sz="1100">
                <a:solidFill>
                  <a:schemeClr val="tx1"/>
                </a:solidFill>
                <a:latin typeface="Calibri" panose="020F0502020204030204" pitchFamily="34" charset="0"/>
                <a:cs typeface="Calibri" panose="020F0502020204030204" pitchFamily="34" charset="0"/>
              </a:rPr>
              <a:t>David_Padilla@ci.richmond.ca.us</a:t>
            </a:r>
          </a:p>
          <a:p>
            <a:r>
              <a:rPr lang="en-US" sz="1100">
                <a:solidFill>
                  <a:schemeClr val="tx1"/>
                </a:solidFill>
                <a:latin typeface="Calibri" panose="020F0502020204030204" pitchFamily="34" charset="0"/>
                <a:cs typeface="Calibri" panose="020F0502020204030204" pitchFamily="34" charset="0"/>
              </a:rPr>
              <a:t>Social Media</a:t>
            </a:r>
          </a:p>
          <a:p>
            <a:pPr lvl="1"/>
            <a:r>
              <a:rPr lang="en-US" sz="1100">
                <a:solidFill>
                  <a:schemeClr val="tx1"/>
                </a:solidFill>
                <a:latin typeface="Calibri" panose="020F0502020204030204" pitchFamily="34" charset="0"/>
                <a:cs typeface="Calibri" panose="020F0502020204030204" pitchFamily="34" charset="0"/>
              </a:rPr>
              <a:t>Facebook	/</a:t>
            </a:r>
            <a:r>
              <a:rPr lang="en-US" sz="1100" err="1">
                <a:solidFill>
                  <a:schemeClr val="tx1"/>
                </a:solidFill>
                <a:latin typeface="Calibri" panose="020F0502020204030204" pitchFamily="34" charset="0"/>
                <a:cs typeface="Calibri" panose="020F0502020204030204" pitchFamily="34" charset="0"/>
              </a:rPr>
              <a:t>richmondcayouth</a:t>
            </a:r>
            <a:endParaRPr lang="en-US" sz="1100">
              <a:solidFill>
                <a:schemeClr val="tx1"/>
              </a:solidFill>
              <a:latin typeface="Calibri" panose="020F0502020204030204" pitchFamily="34" charset="0"/>
              <a:cs typeface="Calibri" panose="020F0502020204030204" pitchFamily="34" charset="0"/>
            </a:endParaRP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solidFill>
                  <a:schemeClr val="tx1"/>
                </a:solidFill>
                <a:latin typeface="Calibri" panose="020F0502020204030204" pitchFamily="34" charset="0"/>
              </a:rPr>
              <a:t>Instagram	</a:t>
            </a:r>
            <a:r>
              <a:rPr lang="en-US" sz="1100">
                <a:solidFill>
                  <a:schemeClr val="tx1"/>
                </a:solidFill>
                <a:latin typeface="Calibri" panose="020F0502020204030204" pitchFamily="34" charset="0"/>
                <a:cs typeface="Calibri" panose="020F0502020204030204" pitchFamily="34" charset="0"/>
              </a:rPr>
              <a:t>@richmondcayouth</a:t>
            </a:r>
            <a:endParaRPr lang="en-US" sz="1100">
              <a:solidFill>
                <a:schemeClr val="tx1"/>
              </a:solidFill>
            </a:endParaRPr>
          </a:p>
          <a:p>
            <a:pPr marL="615950" lvl="1" indent="0">
              <a:buNone/>
            </a:pPr>
            <a:endParaRPr lang="en-US"/>
          </a:p>
          <a:p>
            <a:pPr marL="158750" indent="0">
              <a:buNone/>
            </a:pPr>
            <a:endParaRPr lang="en-US"/>
          </a:p>
        </p:txBody>
      </p:sp>
    </p:spTree>
    <p:extLst>
      <p:ext uri="{BB962C8B-B14F-4D97-AF65-F5344CB8AC3E}">
        <p14:creationId xmlns:p14="http://schemas.microsoft.com/office/powerpoint/2010/main" val="1493691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5400" lvl="0" indent="0" algn="l" rtl="0">
              <a:lnSpc>
                <a:spcPct val="100000"/>
              </a:lnSpc>
              <a:spcBef>
                <a:spcPts val="0"/>
              </a:spcBef>
              <a:spcAft>
                <a:spcPts val="0"/>
              </a:spcAft>
              <a:buSzPts val="2000"/>
              <a:buNone/>
            </a:pPr>
            <a:r>
              <a:rPr lang="en-US" sz="1100"/>
              <a:t>Establish a sustainable funding stream to: </a:t>
            </a:r>
          </a:p>
          <a:p>
            <a:pPr marL="368300" indent="-342900">
              <a:buSzPts val="2000"/>
            </a:pPr>
            <a:r>
              <a:rPr lang="en-US" sz="1100"/>
              <a:t>Provide funding for youth-serving organizations in Richmond and North Richmond (Ages 0-24)  </a:t>
            </a:r>
          </a:p>
          <a:p>
            <a:pPr marL="368300" indent="-342900">
              <a:buSzPts val="2000"/>
            </a:pPr>
            <a:r>
              <a:rPr lang="en-US" sz="1100"/>
              <a:t>Ensuring the physical, emotional, and mental health of youth</a:t>
            </a:r>
          </a:p>
          <a:p>
            <a:pPr marL="365125" indent="-342900"/>
            <a:r>
              <a:rPr lang="en-US" sz="1100"/>
              <a:t>Filling gaps in services and leveraging other resources</a:t>
            </a:r>
          </a:p>
          <a:p>
            <a:pPr marL="365125" indent="-342900"/>
            <a:r>
              <a:rPr lang="en-US" sz="1100"/>
              <a:t>Ensuring equitable distribution of resources to all youth</a:t>
            </a:r>
          </a:p>
          <a:p>
            <a:pPr marL="368300" indent="-342900">
              <a:buSzPts val="2000"/>
            </a:pPr>
            <a:r>
              <a:rPr lang="en-US" sz="1100"/>
              <a:t>Strengthen the diverse assets and resilience of children, youth and families</a:t>
            </a:r>
          </a:p>
          <a:p>
            <a:pPr marL="368300" indent="-342900">
              <a:spcBef>
                <a:spcPts val="320"/>
              </a:spcBef>
              <a:buSzPts val="2000"/>
            </a:pPr>
            <a:r>
              <a:rPr lang="en-US" sz="1100"/>
              <a:t>Supplement rather than supplant existing funding or programs</a:t>
            </a:r>
          </a:p>
          <a:p>
            <a:pPr marL="158750" indent="0">
              <a:buNone/>
            </a:pPr>
            <a:endParaRPr lang="en-US" sz="1100" b="0" i="0" u="sng" strike="noStrike" cap="none">
              <a:solidFill>
                <a:srgbClr val="000000"/>
              </a:solidFill>
              <a:effectLst/>
              <a:latin typeface="Arial"/>
              <a:ea typeface="Arial"/>
              <a:cs typeface="Arial"/>
              <a:sym typeface="Arial"/>
            </a:endParaRPr>
          </a:p>
          <a:p>
            <a:pPr marL="158750" indent="0">
              <a:buNone/>
            </a:pPr>
            <a:endParaRPr lang="en-US" sz="1100" b="0" i="0" u="sng" strike="noStrike" cap="none">
              <a:solidFill>
                <a:srgbClr val="000000"/>
              </a:solidFill>
              <a:effectLst/>
              <a:latin typeface="Arial"/>
              <a:ea typeface="Arial"/>
              <a:cs typeface="Arial"/>
              <a:sym typeface="Arial"/>
            </a:endParaRPr>
          </a:p>
          <a:p>
            <a:pPr marL="158750" indent="0">
              <a:buNone/>
            </a:pPr>
            <a:r>
              <a:rPr lang="en-US" sz="1100" b="0" i="0" u="sng" strike="noStrike" cap="none">
                <a:solidFill>
                  <a:srgbClr val="000000"/>
                </a:solidFill>
                <a:effectLst/>
                <a:latin typeface="Arial"/>
                <a:ea typeface="Arial"/>
                <a:cs typeface="Arial"/>
                <a:sym typeface="Arial"/>
              </a:rPr>
              <a:t>Background</a:t>
            </a:r>
          </a:p>
          <a:p>
            <a:pPr marL="457200" indent="-298450"/>
            <a:r>
              <a:rPr lang="en-US" sz="1100" b="0" i="0" u="none" strike="noStrike" cap="none">
                <a:solidFill>
                  <a:srgbClr val="000000"/>
                </a:solidFill>
                <a:effectLst/>
                <a:latin typeface="Arial"/>
                <a:ea typeface="Arial"/>
                <a:cs typeface="Arial"/>
                <a:sym typeface="Arial"/>
              </a:rPr>
              <a:t>The Richmond Kids First Initiative was led by the Invest in Youth Coalition</a:t>
            </a:r>
          </a:p>
          <a:p>
            <a:pPr marL="457200" indent="-298450"/>
            <a:r>
              <a:rPr lang="en-US" sz="1100" b="0" i="0" u="none" strike="noStrike" cap="none">
                <a:solidFill>
                  <a:srgbClr val="000000"/>
                </a:solidFill>
                <a:effectLst/>
                <a:latin typeface="Arial"/>
                <a:ea typeface="Arial"/>
                <a:cs typeface="Arial"/>
                <a:sym typeface="Arial"/>
              </a:rPr>
              <a:t>The Invest in Youth Coalition was a new citywide coalition of youth, individuals, community based organizations and funders working to make Richmond a youth, young adult and family friendly city.</a:t>
            </a:r>
          </a:p>
          <a:p>
            <a:pPr marL="158750" indent="0">
              <a:buNone/>
            </a:pPr>
            <a:endParaRPr lang="en-US" sz="1100" b="0" i="0" u="none" strike="noStrike" cap="none">
              <a:solidFill>
                <a:srgbClr val="000000"/>
              </a:solidFill>
              <a:effectLst/>
              <a:latin typeface="Arial"/>
              <a:cs typeface="Arial"/>
              <a:sym typeface="Arial"/>
            </a:endParaRPr>
          </a:p>
          <a:p>
            <a:pPr marL="457200" indent="-298450"/>
            <a:r>
              <a:rPr lang="en-US" sz="1100" b="0" i="0" u="none" strike="noStrike" cap="none">
                <a:solidFill>
                  <a:srgbClr val="000000"/>
                </a:solidFill>
                <a:effectLst/>
                <a:latin typeface="Arial"/>
                <a:ea typeface="Arial"/>
                <a:cs typeface="Arial"/>
                <a:sym typeface="Arial"/>
              </a:rPr>
              <a:t>Partners: RYSE Center, Community Health for Asian Americans, The Ed Fund, East Bay Center for the Performing Arts, Healthy Richmond, Asian Pacific Environmental Network (APEN), Youth Enrichment Strategies, Education Matters, Mindful Life Project, Funding the Next Generation, Pogo Park, Building Blocks for Kids.</a:t>
            </a:r>
          </a:p>
          <a:p>
            <a:pPr marL="457200" indent="-298450"/>
            <a:r>
              <a:rPr lang="en-US" sz="1100" b="0" i="0" u="none" strike="noStrike" cap="none">
                <a:solidFill>
                  <a:srgbClr val="000000"/>
                </a:solidFill>
                <a:effectLst/>
                <a:latin typeface="Arial"/>
                <a:ea typeface="Arial"/>
                <a:cs typeface="Arial"/>
                <a:sym typeface="Arial"/>
              </a:rPr>
              <a:t>Additional Endorsers: Supervisor John </a:t>
            </a:r>
            <a:r>
              <a:rPr lang="en-US" sz="1100" b="0" i="0" u="none" strike="noStrike" cap="none" err="1">
                <a:solidFill>
                  <a:srgbClr val="000000"/>
                </a:solidFill>
                <a:effectLst/>
                <a:latin typeface="Arial"/>
                <a:ea typeface="Arial"/>
                <a:cs typeface="Arial"/>
                <a:sym typeface="Arial"/>
              </a:rPr>
              <a:t>Gioia</a:t>
            </a:r>
            <a:r>
              <a:rPr lang="en-US" sz="1100" b="0" i="0" u="none" strike="noStrike" cap="none">
                <a:solidFill>
                  <a:srgbClr val="000000"/>
                </a:solidFill>
                <a:effectLst/>
                <a:latin typeface="Arial"/>
                <a:ea typeface="Arial"/>
                <a:cs typeface="Arial"/>
                <a:sym typeface="Arial"/>
              </a:rPr>
              <a:t>, Urban Tilth, California School-Based Health Alliance, Students for Education Reform, Shields-Reid Residents Neighborhood Council, Teachers 4 Social Justice, CBE Action.</a:t>
            </a:r>
            <a:br>
              <a:rPr lang="en-US" sz="1100" b="0" i="0" u="none" strike="noStrike" cap="none">
                <a:solidFill>
                  <a:srgbClr val="000000"/>
                </a:solidFill>
                <a:effectLst/>
                <a:latin typeface="Arial"/>
                <a:ea typeface="Arial"/>
                <a:cs typeface="Arial"/>
                <a:sym typeface="Arial"/>
              </a:rPr>
            </a:br>
            <a:endParaRPr lang="en-US" sz="1100" b="0" i="0" u="none" strike="noStrike" cap="none">
              <a:solidFill>
                <a:srgbClr val="000000"/>
              </a:solidFill>
              <a:effectLst/>
              <a:latin typeface="Arial"/>
              <a:ea typeface="Arial"/>
              <a:cs typeface="Arial"/>
              <a:sym typeface="Arial"/>
            </a:endParaRPr>
          </a:p>
          <a:p>
            <a:pPr marL="158750" indent="0">
              <a:buNone/>
            </a:pPr>
            <a:r>
              <a:rPr lang="en-US" sz="1100" b="0" i="0" u="sng" strike="noStrike" cap="none">
                <a:solidFill>
                  <a:srgbClr val="000000"/>
                </a:solidFill>
                <a:effectLst/>
                <a:latin typeface="Arial"/>
                <a:cs typeface="Arial"/>
                <a:sym typeface="Arial"/>
              </a:rPr>
              <a:t>Measures</a:t>
            </a:r>
          </a:p>
          <a:p>
            <a:pPr marL="457200" marR="0" indent="-298450" algn="l" defTabSz="914400" rtl="0" eaLnBrk="1" fontAlgn="auto" latinLnBrk="0" hangingPunct="1">
              <a:lnSpc>
                <a:spcPct val="100000"/>
              </a:lnSpc>
              <a:spcBef>
                <a:spcPts val="0"/>
              </a:spcBef>
              <a:spcAft>
                <a:spcPts val="0"/>
              </a:spcAft>
              <a:buClr>
                <a:srgbClr val="000000"/>
              </a:buClr>
              <a:buSzPts val="1100"/>
              <a:tabLst/>
              <a:defRPr/>
            </a:pPr>
            <a:r>
              <a:rPr lang="en-US" sz="1100"/>
              <a:t>Richmond voters approved Measures E and K on June 5, 2018</a:t>
            </a:r>
          </a:p>
          <a:p>
            <a:pPr marL="457200" marR="0" indent="-298450" algn="l" defTabSz="914400" rtl="0" eaLnBrk="1" fontAlgn="auto" latinLnBrk="0" hangingPunct="1">
              <a:lnSpc>
                <a:spcPct val="100000"/>
              </a:lnSpc>
              <a:spcBef>
                <a:spcPts val="0"/>
              </a:spcBef>
              <a:spcAft>
                <a:spcPts val="0"/>
              </a:spcAft>
              <a:buClr>
                <a:srgbClr val="000000"/>
              </a:buClr>
              <a:buSzPts val="1100"/>
              <a:tabLst/>
              <a:defRPr/>
            </a:pPr>
            <a:r>
              <a:rPr lang="en-US" sz="1100"/>
              <a:t>Measure</a:t>
            </a:r>
            <a:r>
              <a:rPr lang="en-US" sz="1100" baseline="0"/>
              <a:t> H, a Documentary Transfer Tax Initiative, was approved on November 6, 2018</a:t>
            </a:r>
          </a:p>
          <a:p>
            <a:pPr marL="158750" marR="0" indent="0" algn="l" defTabSz="914400" rtl="0" eaLnBrk="1" fontAlgn="auto" latinLnBrk="0" hangingPunct="1">
              <a:lnSpc>
                <a:spcPct val="100000"/>
              </a:lnSpc>
              <a:spcBef>
                <a:spcPts val="0"/>
              </a:spcBef>
              <a:spcAft>
                <a:spcPts val="0"/>
              </a:spcAft>
              <a:buClr>
                <a:srgbClr val="000000"/>
              </a:buClr>
              <a:buSzPts val="1100"/>
              <a:buNone/>
              <a:tabLst/>
              <a:defRPr/>
            </a:pPr>
            <a:endParaRPr lang="en-US" sz="1100" baseline="0"/>
          </a:p>
        </p:txBody>
      </p:sp>
    </p:spTree>
    <p:extLst>
      <p:ext uri="{BB962C8B-B14F-4D97-AF65-F5344CB8AC3E}">
        <p14:creationId xmlns:p14="http://schemas.microsoft.com/office/powerpoint/2010/main" val="1530973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5b03b47c29_0_28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5b03b47c29_0_28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342900" lvl="0" indent="-342900" algn="l" rtl="0">
              <a:lnSpc>
                <a:spcPct val="100000"/>
              </a:lnSpc>
              <a:spcBef>
                <a:spcPts val="0"/>
              </a:spcBef>
              <a:spcAft>
                <a:spcPts val="0"/>
              </a:spcAft>
              <a:buSzPts val="2400"/>
              <a:buChar char="•"/>
            </a:pPr>
            <a:r>
              <a:rPr lang="en-US" sz="2400"/>
              <a:t>Support young people living in Richmond and unincorporated North Richmond</a:t>
            </a:r>
            <a:endParaRPr lang="en-US"/>
          </a:p>
          <a:p>
            <a:pPr marL="0" lvl="0" indent="0" algn="l" rtl="0">
              <a:lnSpc>
                <a:spcPct val="100000"/>
              </a:lnSpc>
              <a:spcBef>
                <a:spcPts val="0"/>
              </a:spcBef>
              <a:spcAft>
                <a:spcPts val="0"/>
              </a:spcAft>
              <a:buSzPts val="2400"/>
              <a:buNone/>
            </a:pPr>
            <a:endParaRPr lang="en-US" sz="2400"/>
          </a:p>
          <a:p>
            <a:pPr marL="342900" lvl="0" indent="-342900" algn="l" rtl="0">
              <a:lnSpc>
                <a:spcPct val="100000"/>
              </a:lnSpc>
              <a:spcBef>
                <a:spcPts val="0"/>
              </a:spcBef>
              <a:spcAft>
                <a:spcPts val="0"/>
              </a:spcAft>
              <a:buSzPts val="2400"/>
              <a:buChar char="•"/>
            </a:pPr>
            <a:r>
              <a:rPr lang="en-US" sz="2400"/>
              <a:t>The Fund will prioritize three groups: </a:t>
            </a:r>
            <a:endParaRPr lang="en-US"/>
          </a:p>
          <a:p>
            <a:pPr marL="800100" lvl="1" indent="-342900" algn="l" rtl="0">
              <a:lnSpc>
                <a:spcPct val="100000"/>
              </a:lnSpc>
              <a:spcBef>
                <a:spcPts val="320"/>
              </a:spcBef>
              <a:spcAft>
                <a:spcPts val="0"/>
              </a:spcAft>
              <a:buSzPts val="2400"/>
              <a:buChar char="–"/>
            </a:pPr>
            <a:r>
              <a:rPr lang="en-US" sz="2400"/>
              <a:t>Children ages 0 to 12</a:t>
            </a:r>
          </a:p>
          <a:p>
            <a:pPr marL="800100" lvl="1" indent="-342900" algn="l" rtl="0">
              <a:lnSpc>
                <a:spcPct val="100000"/>
              </a:lnSpc>
              <a:spcBef>
                <a:spcPts val="320"/>
              </a:spcBef>
              <a:spcAft>
                <a:spcPts val="0"/>
              </a:spcAft>
              <a:buSzPts val="2400"/>
              <a:buChar char="–"/>
            </a:pPr>
            <a:r>
              <a:rPr lang="en-US" sz="2400"/>
              <a:t>Youth ages 13 to 17</a:t>
            </a:r>
          </a:p>
          <a:p>
            <a:pPr marL="800100" lvl="1" indent="-342900" algn="l" rtl="0">
              <a:lnSpc>
                <a:spcPct val="100000"/>
              </a:lnSpc>
              <a:spcBef>
                <a:spcPts val="320"/>
              </a:spcBef>
              <a:spcAft>
                <a:spcPts val="0"/>
              </a:spcAft>
              <a:buSzPts val="2400"/>
              <a:buChar char="–"/>
            </a:pPr>
            <a:r>
              <a:rPr lang="en-US" sz="2400"/>
              <a:t>Disconnected young adults ages 18 to 24</a:t>
            </a:r>
            <a:endParaRPr lang="en-US"/>
          </a:p>
          <a:p>
            <a:pPr marL="0" lvl="0" indent="0" algn="l" rtl="0">
              <a:lnSpc>
                <a:spcPct val="100000"/>
              </a:lnSpc>
              <a:spcBef>
                <a:spcPts val="0"/>
              </a:spcBef>
              <a:spcAft>
                <a:spcPts val="0"/>
              </a:spcAft>
              <a:buSzPts val="2400"/>
              <a:buNone/>
            </a:pPr>
            <a:endParaRPr lang="en-US" sz="2400"/>
          </a:p>
          <a:p>
            <a:pPr marL="342900" lvl="0" indent="-342900" algn="l" rtl="0">
              <a:lnSpc>
                <a:spcPct val="100000"/>
              </a:lnSpc>
              <a:spcBef>
                <a:spcPts val="0"/>
              </a:spcBef>
              <a:spcAft>
                <a:spcPts val="0"/>
              </a:spcAft>
              <a:buSzPts val="2400"/>
              <a:buChar char="•"/>
            </a:pPr>
            <a:r>
              <a:rPr lang="en-US" sz="2400"/>
              <a:t>Public agencies and non-profit community-based organizations may receive funding</a:t>
            </a:r>
          </a:p>
          <a:p>
            <a:pPr marL="0" indent="0">
              <a:lnSpc>
                <a:spcPct val="115000"/>
              </a:lnSpc>
              <a:buClr>
                <a:schemeClr val="dk1"/>
              </a:buClr>
              <a:buNone/>
            </a:pPr>
            <a:endParaRPr lang="en-US" sz="1100" b="0" u="sng">
              <a:solidFill>
                <a:schemeClr val="dk1"/>
              </a:solidFill>
              <a:latin typeface="+mj-lt"/>
            </a:endParaRPr>
          </a:p>
          <a:p>
            <a:pPr marL="0" indent="0">
              <a:lnSpc>
                <a:spcPct val="115000"/>
              </a:lnSpc>
              <a:buClr>
                <a:schemeClr val="dk1"/>
              </a:buClr>
              <a:buNone/>
            </a:pPr>
            <a:endParaRPr lang="en-US" sz="1100" b="0" u="sng">
              <a:solidFill>
                <a:schemeClr val="dk1"/>
              </a:solidFill>
              <a:latin typeface="+mj-lt"/>
            </a:endParaRPr>
          </a:p>
          <a:p>
            <a:pPr marL="0" indent="0">
              <a:lnSpc>
                <a:spcPct val="115000"/>
              </a:lnSpc>
              <a:buClr>
                <a:schemeClr val="dk1"/>
              </a:buClr>
              <a:buNone/>
            </a:pPr>
            <a:r>
              <a:rPr lang="en-US" sz="1100" b="0" u="sng">
                <a:solidFill>
                  <a:schemeClr val="dk1"/>
                </a:solidFill>
                <a:latin typeface="+mj-lt"/>
              </a:rPr>
              <a:t>Richmond Fund for Children and Youth (RFCY)</a:t>
            </a:r>
            <a:endParaRPr lang="en-US" sz="1100" b="1">
              <a:latin typeface="+mj-lt"/>
            </a:endParaRPr>
          </a:p>
          <a:p>
            <a:pPr marL="171450" marR="0" indent="-171450" algn="l" defTabSz="914400" rtl="0" eaLnBrk="1" fontAlgn="auto" latinLnBrk="0" hangingPunct="1">
              <a:lnSpc>
                <a:spcPct val="115000"/>
              </a:lnSpc>
              <a:spcBef>
                <a:spcPts val="0"/>
              </a:spcBef>
              <a:spcAft>
                <a:spcPts val="0"/>
              </a:spcAft>
              <a:buClr>
                <a:schemeClr val="dk1"/>
              </a:buClr>
              <a:buSzPts val="1100"/>
              <a:buFont typeface="Arial"/>
              <a:buChar char="●"/>
              <a:tabLst/>
              <a:defRPr/>
            </a:pPr>
            <a:r>
              <a:rPr lang="en-US" sz="1100" b="0" i="0" u="none" strike="noStrike" cap="none">
                <a:solidFill>
                  <a:schemeClr val="dk1"/>
                </a:solidFill>
                <a:latin typeface="Arial"/>
                <a:ea typeface="Calibri"/>
                <a:cs typeface="Calibri"/>
                <a:sym typeface="Calibri"/>
              </a:rPr>
              <a:t>While we develop we have access to the 250,000 and 700,000 for FY 2018-19, 2019-20, and 2020-21. Will role over if not all used.</a:t>
            </a:r>
            <a:endParaRPr lang="en-US" sz="1100">
              <a:solidFill>
                <a:schemeClr val="dk1"/>
              </a:solidFill>
              <a:latin typeface="+mj-lt"/>
              <a:ea typeface="Calibri"/>
              <a:cs typeface="Calibri"/>
              <a:sym typeface="Calibri"/>
            </a:endParaRPr>
          </a:p>
          <a:p>
            <a:pPr marL="171450" indent="-171450">
              <a:lnSpc>
                <a:spcPct val="115000"/>
              </a:lnSpc>
              <a:buClr>
                <a:schemeClr val="dk1"/>
              </a:buClr>
            </a:pPr>
            <a:r>
              <a:rPr lang="en-US" sz="1100">
                <a:solidFill>
                  <a:schemeClr val="dk1"/>
                </a:solidFill>
                <a:latin typeface="+mj-lt"/>
                <a:ea typeface="Calibri"/>
                <a:cs typeface="Calibri"/>
                <a:sym typeface="Calibri"/>
              </a:rPr>
              <a:t>10% in place starting FY 2021-22</a:t>
            </a:r>
          </a:p>
          <a:p>
            <a:pPr marL="171450" indent="-171450">
              <a:lnSpc>
                <a:spcPct val="115000"/>
              </a:lnSpc>
              <a:buClr>
                <a:schemeClr val="dk1"/>
              </a:buClr>
            </a:pPr>
            <a:r>
              <a:rPr lang="en-US" sz="1100">
                <a:solidFill>
                  <a:schemeClr val="dk1"/>
                </a:solidFill>
                <a:latin typeface="+mj-lt"/>
                <a:ea typeface="Calibri"/>
                <a:cs typeface="Calibri"/>
                <a:sym typeface="Calibri"/>
              </a:rPr>
              <a:t>Beginning in FY 2021-2022 a maximum of 10% of the Fund can be used for costs related to administering the Fund, including staff support, basic infrastructure, support for the agencies administering the contracts, and overhead costs.</a:t>
            </a:r>
          </a:p>
          <a:p>
            <a:pPr marL="0" indent="0">
              <a:lnSpc>
                <a:spcPct val="115000"/>
              </a:lnSpc>
              <a:buClr>
                <a:schemeClr val="dk1"/>
              </a:buClr>
              <a:buNone/>
            </a:pPr>
            <a:endParaRPr lang="en-US" sz="1100">
              <a:solidFill>
                <a:schemeClr val="dk1"/>
              </a:solidFill>
              <a:latin typeface="+mj-lt"/>
              <a:ea typeface="Calibri"/>
              <a:cs typeface="Calibri"/>
              <a:sym typeface="Calibri"/>
            </a:endParaRPr>
          </a:p>
          <a:p>
            <a:pPr marL="0" indent="0">
              <a:lnSpc>
                <a:spcPct val="115000"/>
              </a:lnSpc>
              <a:buClr>
                <a:schemeClr val="dk1"/>
              </a:buClr>
              <a:buNone/>
            </a:pPr>
            <a:r>
              <a:rPr lang="en-US" sz="1100" b="0" u="sng">
                <a:solidFill>
                  <a:schemeClr val="dk1"/>
                </a:solidFill>
                <a:latin typeface="+mj-lt"/>
                <a:ea typeface="Calibri"/>
                <a:cs typeface="Calibri"/>
                <a:sym typeface="Calibri"/>
              </a:rPr>
              <a:t>Funding</a:t>
            </a:r>
            <a:endParaRPr sz="1100" b="0" u="sng">
              <a:solidFill>
                <a:schemeClr val="dk1"/>
              </a:solidFill>
              <a:latin typeface="+mj-lt"/>
              <a:ea typeface="Calibri"/>
              <a:cs typeface="Calibri"/>
              <a:sym typeface="Calibri"/>
            </a:endParaRPr>
          </a:p>
          <a:p>
            <a:pPr marL="171450" indent="-171450">
              <a:lnSpc>
                <a:spcPct val="115000"/>
              </a:lnSpc>
              <a:buClr>
                <a:schemeClr val="dk1"/>
              </a:buClr>
            </a:pPr>
            <a:r>
              <a:rPr lang="en" sz="1100" b="0">
                <a:solidFill>
                  <a:schemeClr val="dk1"/>
                </a:solidFill>
                <a:latin typeface="+mj-lt"/>
                <a:ea typeface="Calibri"/>
                <a:cs typeface="Calibri"/>
                <a:sym typeface="Calibri"/>
              </a:rPr>
              <a:t>FY 2018-2019: $250,000 from the City’s General Fund (GF) </a:t>
            </a:r>
            <a:endParaRPr sz="1100" b="0">
              <a:solidFill>
                <a:schemeClr val="dk1"/>
              </a:solidFill>
              <a:latin typeface="+mj-lt"/>
              <a:ea typeface="Calibri"/>
              <a:cs typeface="Calibri"/>
              <a:sym typeface="Calibri"/>
            </a:endParaRPr>
          </a:p>
          <a:p>
            <a:pPr marL="171450" indent="-171450">
              <a:lnSpc>
                <a:spcPct val="115000"/>
              </a:lnSpc>
              <a:buClr>
                <a:schemeClr val="dk1"/>
              </a:buClr>
            </a:pPr>
            <a:r>
              <a:rPr lang="en" sz="1100" b="0">
                <a:solidFill>
                  <a:schemeClr val="dk1"/>
                </a:solidFill>
                <a:latin typeface="+mj-lt"/>
                <a:ea typeface="Calibri"/>
                <a:cs typeface="Calibri"/>
                <a:sym typeface="Calibri"/>
              </a:rPr>
              <a:t>FY 2019-2020: $700,000 from the City’s GF</a:t>
            </a:r>
            <a:endParaRPr sz="1100" b="0">
              <a:solidFill>
                <a:schemeClr val="dk1"/>
              </a:solidFill>
              <a:latin typeface="+mj-lt"/>
              <a:ea typeface="Calibri"/>
              <a:cs typeface="Calibri"/>
              <a:sym typeface="Calibri"/>
            </a:endParaRPr>
          </a:p>
          <a:p>
            <a:pPr marL="171450" indent="-171450">
              <a:lnSpc>
                <a:spcPct val="115000"/>
              </a:lnSpc>
              <a:buClr>
                <a:schemeClr val="dk1"/>
              </a:buClr>
            </a:pPr>
            <a:r>
              <a:rPr lang="en" sz="1100" b="0">
                <a:solidFill>
                  <a:schemeClr val="dk1"/>
                </a:solidFill>
                <a:latin typeface="+mj-lt"/>
                <a:ea typeface="Calibri"/>
                <a:cs typeface="Calibri"/>
                <a:sym typeface="Calibri"/>
              </a:rPr>
              <a:t>FY 2020-2021: Intentional gap year in funding</a:t>
            </a:r>
            <a:endParaRPr sz="1100" b="0">
              <a:solidFill>
                <a:schemeClr val="dk1"/>
              </a:solidFill>
              <a:latin typeface="+mj-lt"/>
              <a:ea typeface="Calibri"/>
              <a:cs typeface="Calibri"/>
              <a:sym typeface="Calibri"/>
            </a:endParaRPr>
          </a:p>
          <a:p>
            <a:pPr marL="171450" marR="0" indent="-171450" algn="l" defTabSz="914400" rtl="0" eaLnBrk="1" fontAlgn="auto" latinLnBrk="0" hangingPunct="1">
              <a:lnSpc>
                <a:spcPct val="115000"/>
              </a:lnSpc>
              <a:spcBef>
                <a:spcPts val="0"/>
              </a:spcBef>
              <a:spcAft>
                <a:spcPts val="0"/>
              </a:spcAft>
              <a:buClr>
                <a:schemeClr val="dk1"/>
              </a:buClr>
              <a:buSzPts val="1100"/>
              <a:tabLst/>
              <a:defRPr/>
            </a:pPr>
            <a:r>
              <a:rPr lang="en" sz="1100" b="0">
                <a:solidFill>
                  <a:schemeClr val="dk1"/>
                </a:solidFill>
                <a:latin typeface="+mj-lt"/>
                <a:ea typeface="Calibri"/>
                <a:cs typeface="Calibri"/>
                <a:sym typeface="Calibri"/>
              </a:rPr>
              <a:t>FY 2021-2022: 1% of the GF (~</a:t>
            </a:r>
            <a:r>
              <a:rPr lang="en" sz="1100" b="0">
                <a:latin typeface="+mj-lt"/>
              </a:rPr>
              <a:t>$1,656,952*)</a:t>
            </a:r>
            <a:endParaRPr sz="1100" b="0">
              <a:solidFill>
                <a:schemeClr val="dk1"/>
              </a:solidFill>
              <a:latin typeface="+mj-lt"/>
              <a:ea typeface="Calibri"/>
              <a:cs typeface="Calibri"/>
              <a:sym typeface="Calibri"/>
            </a:endParaRPr>
          </a:p>
          <a:p>
            <a:pPr marL="171450" marR="0" indent="-171450" algn="l" defTabSz="914400" rtl="0" eaLnBrk="1" fontAlgn="auto" latinLnBrk="0" hangingPunct="1">
              <a:lnSpc>
                <a:spcPct val="115000"/>
              </a:lnSpc>
              <a:spcBef>
                <a:spcPts val="0"/>
              </a:spcBef>
              <a:spcAft>
                <a:spcPts val="0"/>
              </a:spcAft>
              <a:buClr>
                <a:schemeClr val="dk1"/>
              </a:buClr>
              <a:buSzPts val="1100"/>
              <a:tabLst/>
              <a:defRPr/>
            </a:pPr>
            <a:r>
              <a:rPr lang="en" sz="1100" b="0">
                <a:solidFill>
                  <a:schemeClr val="dk1"/>
                </a:solidFill>
                <a:latin typeface="+mj-lt"/>
                <a:ea typeface="Calibri"/>
                <a:cs typeface="Calibri"/>
                <a:sym typeface="Calibri"/>
              </a:rPr>
              <a:t>FY 2022-2023: 2% of the GF (~$</a:t>
            </a:r>
            <a:r>
              <a:rPr lang="en" sz="1100" b="0">
                <a:latin typeface="+mj-lt"/>
              </a:rPr>
              <a:t>3,313,904*)</a:t>
            </a:r>
            <a:endParaRPr sz="1100" b="0">
              <a:solidFill>
                <a:schemeClr val="dk1"/>
              </a:solidFill>
              <a:latin typeface="+mj-lt"/>
              <a:ea typeface="Calibri"/>
              <a:cs typeface="Calibri"/>
              <a:sym typeface="Calibri"/>
            </a:endParaRPr>
          </a:p>
          <a:p>
            <a:pPr marL="171450" indent="-171450">
              <a:lnSpc>
                <a:spcPct val="115000"/>
              </a:lnSpc>
              <a:buClr>
                <a:schemeClr val="dk1"/>
              </a:buClr>
            </a:pPr>
            <a:r>
              <a:rPr lang="en" sz="1100" b="0">
                <a:solidFill>
                  <a:schemeClr val="dk1"/>
                </a:solidFill>
                <a:latin typeface="+mj-lt"/>
                <a:ea typeface="Calibri"/>
                <a:cs typeface="Calibri"/>
                <a:sym typeface="Calibri"/>
              </a:rPr>
              <a:t>FY 2023-2024 through FY 2027-2028: 3% of the GF (~$</a:t>
            </a:r>
            <a:r>
              <a:rPr lang="en" sz="1100" b="0">
                <a:latin typeface="+mj-lt"/>
              </a:rPr>
              <a:t>4,970,856)</a:t>
            </a:r>
          </a:p>
        </p:txBody>
      </p:sp>
    </p:spTree>
    <p:extLst>
      <p:ext uri="{BB962C8B-B14F-4D97-AF65-F5344CB8AC3E}">
        <p14:creationId xmlns:p14="http://schemas.microsoft.com/office/powerpoint/2010/main" val="1600995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B9339B-484A-0E45-A72D-14A15E40B4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0021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97CFC-7998-9E44-7636-633B59BD26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5E8CED-3ADB-049F-283F-96A5A1E19B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08FD47-C1D0-F0D5-066E-4FD269D0C39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EEA0882-9264-2A4C-C54F-B3821AC1D3A4}"/>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B9339B-484A-0E45-A72D-14A15E40B4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1248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55e8da3853_0_11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55e8da3853_0_11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u="sng"/>
              <a:t>Roles</a:t>
            </a:r>
            <a:r>
              <a:rPr lang="en-US" u="sng" baseline="0"/>
              <a:t> of the Department</a:t>
            </a:r>
          </a:p>
          <a:p>
            <a:pPr marL="171450" marR="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1" i="0" u="none" strike="noStrike" cap="none">
                <a:solidFill>
                  <a:srgbClr val="000000"/>
                </a:solidFill>
                <a:effectLst/>
                <a:latin typeface="Arial"/>
                <a:ea typeface="Arial"/>
                <a:cs typeface="Arial"/>
                <a:sym typeface="Arial"/>
              </a:rPr>
              <a:t>Supporter:</a:t>
            </a:r>
            <a:r>
              <a:rPr lang="en-US" b="0" i="0">
                <a:solidFill>
                  <a:srgbClr val="000000"/>
                </a:solidFill>
                <a:effectLst/>
                <a:latin typeface="Arial"/>
              </a:rPr>
              <a:t> Providing support to the Oversight Board (e.g. assist with board recruitment, retention, development, training, agenda setting, meeting facilitation, etc.)</a:t>
            </a:r>
            <a:endParaRPr lang="en-US" sz="1100" b="1" i="0" u="none" strike="noStrike" cap="none">
              <a:solidFill>
                <a:srgbClr val="000000"/>
              </a:solidFill>
              <a:effectLst/>
              <a:latin typeface="Arial"/>
              <a:ea typeface="Arial"/>
              <a:cs typeface="Arial"/>
              <a:sym typeface="Arial"/>
            </a:endParaRPr>
          </a:p>
          <a:p>
            <a:pPr marL="171450" indent="-171450"/>
            <a:r>
              <a:rPr lang="en-US" sz="1100" b="1" i="0" u="none" strike="noStrike" cap="none">
                <a:solidFill>
                  <a:srgbClr val="000000"/>
                </a:solidFill>
                <a:effectLst/>
                <a:latin typeface="Arial"/>
                <a:ea typeface="Arial"/>
                <a:cs typeface="Arial"/>
                <a:sym typeface="Arial"/>
              </a:rPr>
              <a:t>Funder:</a:t>
            </a:r>
            <a:r>
              <a:rPr lang="en-US" b="0" i="0">
                <a:solidFill>
                  <a:srgbClr val="000000"/>
                </a:solidFill>
                <a:effectLst/>
                <a:latin typeface="Arial"/>
              </a:rPr>
              <a:t> Developing and administering the grant program in alignment with the Community Needs Assessment and Strategic Investment Plan</a:t>
            </a:r>
            <a:endParaRPr lang="en-US" sz="1100" b="1" i="0" u="none" strike="noStrike" cap="none">
              <a:solidFill>
                <a:srgbClr val="000000"/>
              </a:solidFill>
              <a:effectLst/>
              <a:latin typeface="Arial"/>
              <a:ea typeface="Arial"/>
              <a:cs typeface="Arial"/>
              <a:sym typeface="Arial"/>
            </a:endParaRPr>
          </a:p>
          <a:p>
            <a:pPr marL="171450" indent="-171450"/>
            <a:r>
              <a:rPr lang="en-US" sz="1100" b="1" i="0" u="none" strike="noStrike" cap="none">
                <a:solidFill>
                  <a:srgbClr val="000000"/>
                </a:solidFill>
                <a:effectLst/>
                <a:latin typeface="Arial"/>
                <a:ea typeface="Arial"/>
                <a:cs typeface="Arial"/>
                <a:sym typeface="Arial"/>
              </a:rPr>
              <a:t>Convener:</a:t>
            </a:r>
            <a:r>
              <a:rPr lang="en-US" b="0" i="0">
                <a:solidFill>
                  <a:srgbClr val="000000"/>
                </a:solidFill>
                <a:effectLst/>
                <a:latin typeface="Arial"/>
              </a:rPr>
              <a:t> Holding space for City interdepartmental meetings, as well as cross-entity meetings to discuss service delivery, opportunities for collaboration, etc.</a:t>
            </a:r>
            <a:endParaRPr lang="en-US" sz="1100" b="1" i="0" u="none" strike="noStrike" cap="none">
              <a:solidFill>
                <a:srgbClr val="000000"/>
              </a:solidFill>
              <a:effectLst/>
              <a:latin typeface="Arial"/>
              <a:ea typeface="Arial"/>
              <a:cs typeface="Arial"/>
              <a:sym typeface="Arial"/>
            </a:endParaRPr>
          </a:p>
          <a:p>
            <a:pPr marL="171450" indent="-171450"/>
            <a:r>
              <a:rPr lang="en-US" sz="1100" b="1" i="0" u="none" strike="noStrike" cap="none">
                <a:solidFill>
                  <a:srgbClr val="000000"/>
                </a:solidFill>
                <a:effectLst/>
                <a:latin typeface="Arial"/>
                <a:ea typeface="Arial"/>
                <a:cs typeface="Arial"/>
                <a:sym typeface="Arial"/>
              </a:rPr>
              <a:t>Collaborator:</a:t>
            </a:r>
            <a:r>
              <a:rPr lang="en-US" b="0" i="0">
                <a:solidFill>
                  <a:srgbClr val="000000"/>
                </a:solidFill>
                <a:effectLst/>
                <a:latin typeface="Arial"/>
              </a:rPr>
              <a:t> Collaborating with various governmental, faith-based, CBOs, philanthropy and community organizations to support work in the community and ensure that children and youth needs are met</a:t>
            </a:r>
            <a:endParaRPr lang="en-US" sz="1100" b="1" i="0" u="none" strike="noStrike" cap="none">
              <a:solidFill>
                <a:srgbClr val="000000"/>
              </a:solidFill>
              <a:effectLst/>
              <a:latin typeface="Arial"/>
              <a:ea typeface="Arial"/>
              <a:cs typeface="Arial"/>
              <a:sym typeface="Arial"/>
            </a:endParaRPr>
          </a:p>
          <a:p>
            <a:pPr marL="171450" indent="-171450"/>
            <a:r>
              <a:rPr lang="en-US" sz="1100" b="1" i="0" u="none" strike="noStrike" cap="none">
                <a:solidFill>
                  <a:srgbClr val="000000"/>
                </a:solidFill>
                <a:effectLst/>
                <a:latin typeface="Arial"/>
                <a:ea typeface="Arial"/>
                <a:cs typeface="Arial"/>
                <a:sym typeface="Arial"/>
              </a:rPr>
              <a:t>Advocate:</a:t>
            </a:r>
            <a:r>
              <a:rPr lang="en-US" b="0" i="0">
                <a:solidFill>
                  <a:srgbClr val="000000"/>
                </a:solidFill>
                <a:effectLst/>
                <a:latin typeface="Arial"/>
              </a:rPr>
              <a:t> Working to advocate for services, adequate funding, etc. for children and youth supported by this Fund</a:t>
            </a:r>
            <a:endParaRPr lang="en-US" sz="1100" b="1" i="0" u="none" strike="noStrike" cap="none">
              <a:solidFill>
                <a:srgbClr val="000000"/>
              </a:solidFill>
              <a:effectLst/>
              <a:latin typeface="Arial"/>
              <a:ea typeface="Arial"/>
              <a:cs typeface="Arial"/>
              <a:sym typeface="Arial"/>
            </a:endParaRPr>
          </a:p>
          <a:p>
            <a:pPr marL="171450" indent="-171450"/>
            <a:r>
              <a:rPr lang="en-US" sz="1100" b="1" i="0" u="none" strike="noStrike" cap="none">
                <a:solidFill>
                  <a:srgbClr val="000000"/>
                </a:solidFill>
                <a:effectLst/>
                <a:latin typeface="Arial"/>
                <a:ea typeface="Arial"/>
                <a:cs typeface="Arial"/>
                <a:sym typeface="Arial"/>
              </a:rPr>
              <a:t>Administrator:</a:t>
            </a:r>
            <a:r>
              <a:rPr lang="en-US" b="0" i="0">
                <a:solidFill>
                  <a:srgbClr val="000000"/>
                </a:solidFill>
                <a:effectLst/>
                <a:latin typeface="Arial"/>
              </a:rPr>
              <a:t> Administering the grant program in alignment with Measures E &amp; K and Board direction</a:t>
            </a:r>
          </a:p>
          <a:p>
            <a:pPr marL="171450" indent="-171450"/>
            <a:r>
              <a:rPr lang="en-US" sz="1100" b="1" i="0" u="none" strike="noStrike" cap="none">
                <a:solidFill>
                  <a:srgbClr val="000000"/>
                </a:solidFill>
                <a:effectLst/>
                <a:latin typeface="Arial"/>
                <a:ea typeface="Arial"/>
                <a:cs typeface="Arial"/>
                <a:sym typeface="Arial"/>
              </a:rPr>
              <a:t>Evaluator:</a:t>
            </a:r>
            <a:r>
              <a:rPr lang="en-US" b="0" i="0">
                <a:solidFill>
                  <a:srgbClr val="000000"/>
                </a:solidFill>
                <a:effectLst/>
                <a:latin typeface="Arial"/>
              </a:rPr>
              <a:t> Developing and implementing a process to evaluate and/or support the evaluation of grantees, the grant process, collaborative work with other entities, and the program. The Department of Children and Youth will help collect and analyze meaningful data and use the evaluation process to document the collective impact of the Fund.</a:t>
            </a:r>
            <a:br>
              <a:rPr lang="en-US"/>
            </a:br>
            <a:br>
              <a:rPr lang="en-US"/>
            </a:br>
            <a:endParaRPr u="none"/>
          </a:p>
        </p:txBody>
      </p:sp>
    </p:spTree>
    <p:extLst>
      <p:ext uri="{BB962C8B-B14F-4D97-AF65-F5344CB8AC3E}">
        <p14:creationId xmlns:p14="http://schemas.microsoft.com/office/powerpoint/2010/main" val="778693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51243cf05b_0_23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51243cf05b_0_23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342900" indent="-342900">
              <a:buSzPts val="2400"/>
            </a:pPr>
            <a:endParaRPr lang="en-US" sz="1100"/>
          </a:p>
        </p:txBody>
      </p:sp>
    </p:spTree>
    <p:extLst>
      <p:ext uri="{BB962C8B-B14F-4D97-AF65-F5344CB8AC3E}">
        <p14:creationId xmlns:p14="http://schemas.microsoft.com/office/powerpoint/2010/main" val="807445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51243cf05b_0_23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51243cf05b_0_23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1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15: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16" name="Google Shape;116;p15: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4086681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lstStyle>
            <a:lvl1pPr lvl="0" algn="ctr" rtl="0">
              <a:spcBef>
                <a:spcPts val="0"/>
              </a:spcBef>
              <a:spcAft>
                <a:spcPts val="0"/>
              </a:spcAft>
              <a:buClr>
                <a:schemeClr val="dk1"/>
              </a:buClr>
              <a:buSzPts val="4000"/>
              <a:buFont typeface="Calibri"/>
              <a:buNone/>
              <a:defRPr sz="4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2" name="Google Shape;62;p15"/>
          <p:cNvSpPr txBox="1">
            <a:spLocks noGrp="1"/>
          </p:cNvSpPr>
          <p:nvPr>
            <p:ph type="body" idx="1"/>
          </p:nvPr>
        </p:nvSpPr>
        <p:spPr>
          <a:xfrm>
            <a:off x="533400" y="1134600"/>
            <a:ext cx="8077200" cy="3396300"/>
          </a:xfrm>
          <a:prstGeom prst="rect">
            <a:avLst/>
          </a:prstGeom>
          <a:noFill/>
          <a:ln>
            <a:noFill/>
          </a:ln>
        </p:spPr>
        <p:txBody>
          <a:bodyPr spcFirstLastPara="1" wrap="square" lIns="91425" tIns="45700" rIns="91425" bIns="45700" anchor="t" anchorCtr="0"/>
          <a:lstStyle>
            <a:lvl1pPr marL="457200" lvl="0" indent="-330200" algn="l" rtl="0">
              <a:spcBef>
                <a:spcPts val="0"/>
              </a:spcBef>
              <a:spcAft>
                <a:spcPts val="0"/>
              </a:spcAft>
              <a:buClr>
                <a:schemeClr val="dk1"/>
              </a:buClr>
              <a:buSzPts val="1600"/>
              <a:buChar char="•"/>
              <a:defRPr sz="2000"/>
            </a:lvl1pPr>
            <a:lvl2pPr marL="914400" lvl="1" indent="-330200" algn="l" rtl="0">
              <a:spcBef>
                <a:spcPts val="320"/>
              </a:spcBef>
              <a:spcAft>
                <a:spcPts val="0"/>
              </a:spcAft>
              <a:buClr>
                <a:schemeClr val="dk1"/>
              </a:buClr>
              <a:buSzPts val="1600"/>
              <a:buChar char="–"/>
              <a:defRPr sz="1600"/>
            </a:lvl2pPr>
            <a:lvl3pPr marL="1371600" lvl="2" indent="-330200" algn="l" rtl="0">
              <a:spcBef>
                <a:spcPts val="320"/>
              </a:spcBef>
              <a:spcAft>
                <a:spcPts val="0"/>
              </a:spcAft>
              <a:buClr>
                <a:schemeClr val="dk1"/>
              </a:buClr>
              <a:buSzPts val="1600"/>
              <a:buChar char="•"/>
              <a:defRPr sz="1600"/>
            </a:lvl3pPr>
            <a:lvl4pPr marL="1828800" lvl="3" indent="-330200" algn="l" rtl="0">
              <a:spcBef>
                <a:spcPts val="320"/>
              </a:spcBef>
              <a:spcAft>
                <a:spcPts val="0"/>
              </a:spcAft>
              <a:buClr>
                <a:schemeClr val="dk1"/>
              </a:buClr>
              <a:buSzPts val="1600"/>
              <a:buChar char="–"/>
              <a:defRPr sz="1600"/>
            </a:lvl4pPr>
            <a:lvl5pPr marL="2286000" lvl="4" indent="-330200" algn="l" rtl="0">
              <a:spcBef>
                <a:spcPts val="320"/>
              </a:spcBef>
              <a:spcAft>
                <a:spcPts val="0"/>
              </a:spcAft>
              <a:buClr>
                <a:schemeClr val="dk1"/>
              </a:buClr>
              <a:buSzPts val="1600"/>
              <a:buChar char="»"/>
              <a:defRPr sz="1600"/>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64" name="Google Shape;64;p15"/>
          <p:cNvSpPr txBox="1">
            <a:spLocks noGrp="1"/>
          </p:cNvSpPr>
          <p:nvPr>
            <p:ph type="sldNum" idx="12"/>
          </p:nvPr>
        </p:nvSpPr>
        <p:spPr>
          <a:xfrm>
            <a:off x="76200" y="4835128"/>
            <a:ext cx="4572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800" b="0" i="0" u="none" strike="noStrike" cap="none">
                <a:solidFill>
                  <a:schemeClr val="lt1"/>
                </a:solidFill>
                <a:latin typeface="Calibri"/>
                <a:ea typeface="Calibri"/>
                <a:cs typeface="Calibri"/>
                <a:sym typeface="Calibri"/>
              </a:defRPr>
            </a:lvl1pPr>
            <a:lvl2pPr marL="0" lvl="1" indent="0" algn="r" rtl="0">
              <a:spcBef>
                <a:spcPts val="0"/>
              </a:spcBef>
              <a:buNone/>
              <a:defRPr sz="1800" b="0" i="0" u="none" strike="noStrike" cap="none">
                <a:solidFill>
                  <a:schemeClr val="lt1"/>
                </a:solidFill>
                <a:latin typeface="Calibri"/>
                <a:ea typeface="Calibri"/>
                <a:cs typeface="Calibri"/>
                <a:sym typeface="Calibri"/>
              </a:defRPr>
            </a:lvl2pPr>
            <a:lvl3pPr marL="0" lvl="2" indent="0" algn="r" rtl="0">
              <a:spcBef>
                <a:spcPts val="0"/>
              </a:spcBef>
              <a:buNone/>
              <a:defRPr sz="1800" b="0" i="0" u="none" strike="noStrike" cap="none">
                <a:solidFill>
                  <a:schemeClr val="lt1"/>
                </a:solidFill>
                <a:latin typeface="Calibri"/>
                <a:ea typeface="Calibri"/>
                <a:cs typeface="Calibri"/>
                <a:sym typeface="Calibri"/>
              </a:defRPr>
            </a:lvl3pPr>
            <a:lvl4pPr marL="0" lvl="3" indent="0" algn="r" rtl="0">
              <a:spcBef>
                <a:spcPts val="0"/>
              </a:spcBef>
              <a:buNone/>
              <a:defRPr sz="1800" b="0" i="0" u="none" strike="noStrike" cap="none">
                <a:solidFill>
                  <a:schemeClr val="lt1"/>
                </a:solidFill>
                <a:latin typeface="Calibri"/>
                <a:ea typeface="Calibri"/>
                <a:cs typeface="Calibri"/>
                <a:sym typeface="Calibri"/>
              </a:defRPr>
            </a:lvl4pPr>
            <a:lvl5pPr marL="0" lvl="4" indent="0" algn="r" rtl="0">
              <a:spcBef>
                <a:spcPts val="0"/>
              </a:spcBef>
              <a:buNone/>
              <a:defRPr sz="1800" b="0" i="0" u="none" strike="noStrike" cap="none">
                <a:solidFill>
                  <a:schemeClr val="lt1"/>
                </a:solidFill>
                <a:latin typeface="Calibri"/>
                <a:ea typeface="Calibri"/>
                <a:cs typeface="Calibri"/>
                <a:sym typeface="Calibri"/>
              </a:defRPr>
            </a:lvl5pPr>
            <a:lvl6pPr marL="0" lvl="5" indent="0" algn="r" rtl="0">
              <a:spcBef>
                <a:spcPts val="0"/>
              </a:spcBef>
              <a:buNone/>
              <a:defRPr sz="1800" b="0" i="0" u="none" strike="noStrike" cap="none">
                <a:solidFill>
                  <a:schemeClr val="lt1"/>
                </a:solidFill>
                <a:latin typeface="Calibri"/>
                <a:ea typeface="Calibri"/>
                <a:cs typeface="Calibri"/>
                <a:sym typeface="Calibri"/>
              </a:defRPr>
            </a:lvl6pPr>
            <a:lvl7pPr marL="0" lvl="6" indent="0" algn="r" rtl="0">
              <a:spcBef>
                <a:spcPts val="0"/>
              </a:spcBef>
              <a:buNone/>
              <a:defRPr sz="1800" b="0" i="0" u="none" strike="noStrike" cap="none">
                <a:solidFill>
                  <a:schemeClr val="lt1"/>
                </a:solidFill>
                <a:latin typeface="Calibri"/>
                <a:ea typeface="Calibri"/>
                <a:cs typeface="Calibri"/>
                <a:sym typeface="Calibri"/>
              </a:defRPr>
            </a:lvl7pPr>
            <a:lvl8pPr marL="0" lvl="7" indent="0" algn="r" rtl="0">
              <a:spcBef>
                <a:spcPts val="0"/>
              </a:spcBef>
              <a:buNone/>
              <a:defRPr sz="1800" b="0" i="0" u="none" strike="noStrike" cap="none">
                <a:solidFill>
                  <a:schemeClr val="lt1"/>
                </a:solidFill>
                <a:latin typeface="Calibri"/>
                <a:ea typeface="Calibri"/>
                <a:cs typeface="Calibri"/>
                <a:sym typeface="Calibri"/>
              </a:defRPr>
            </a:lvl8pPr>
            <a:lvl9pPr marL="0" lvl="8" indent="0" algn="r" rtl="0">
              <a:spcBef>
                <a:spcPts val="0"/>
              </a:spcBef>
              <a:buNone/>
              <a:defRPr sz="1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65" name="Google Shape;65;p15"/>
          <p:cNvSpPr txBox="1">
            <a:spLocks noGrp="1"/>
          </p:cNvSpPr>
          <p:nvPr>
            <p:ph type="ftr" idx="11"/>
          </p:nvPr>
        </p:nvSpPr>
        <p:spPr>
          <a:xfrm>
            <a:off x="6248400" y="4835128"/>
            <a:ext cx="2895600" cy="2739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sz="1600">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857250"/>
            <a:ext cx="2125980" cy="1783080"/>
          </a:xfrm>
        </p:spPr>
        <p:txBody>
          <a:bodyPr anchor="b">
            <a:normAutofit/>
          </a:bodyPr>
          <a:lstStyle>
            <a:lvl1pPr>
              <a:defRPr sz="2400" b="0" baseline="0"/>
            </a:lvl1pPr>
          </a:lstStyle>
          <a:p>
            <a:r>
              <a:rPr lang="en-US"/>
              <a:t>Click to edit Master title style</a:t>
            </a:r>
          </a:p>
        </p:txBody>
      </p:sp>
      <p:sp>
        <p:nvSpPr>
          <p:cNvPr id="3" name="Content Placeholder 2"/>
          <p:cNvSpPr>
            <a:spLocks noGrp="1"/>
          </p:cNvSpPr>
          <p:nvPr>
            <p:ph idx="1"/>
          </p:nvPr>
        </p:nvSpPr>
        <p:spPr>
          <a:xfrm>
            <a:off x="2900934" y="651510"/>
            <a:ext cx="5486400" cy="384048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2024" y="2620632"/>
            <a:ext cx="2125980" cy="1741493"/>
          </a:xfrm>
        </p:spPr>
        <p:txBody>
          <a:bodyPr anchor="t">
            <a:normAutofit/>
          </a:bodyPr>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p:cNvSpPr>
            <a:spLocks noGrp="1"/>
          </p:cNvSpPr>
          <p:nvPr>
            <p:ph type="dt" sz="half" idx="10"/>
          </p:nvPr>
        </p:nvSpPr>
        <p:spPr/>
        <p:txBody>
          <a:bodyPr/>
          <a:lstStyle/>
          <a:p>
            <a:fld id="{92BEA474-078D-4E9B-9B14-09A87B19DC46}" type="datetime1">
              <a:rPr lang="en-US" smtClean="0"/>
              <a:t>3/25/2025</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360148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857250"/>
            <a:ext cx="2125980" cy="1783080"/>
          </a:xfrm>
        </p:spPr>
        <p:txBody>
          <a:bodyPr anchor="b">
            <a:normAutofit/>
          </a:bodyPr>
          <a:lstStyle>
            <a:lvl1pPr>
              <a:defRPr sz="2400" b="0"/>
            </a:lvl1pPr>
          </a:lstStyle>
          <a:p>
            <a:r>
              <a:rPr lang="en-US"/>
              <a:t>Click to edit Master title style</a:t>
            </a:r>
          </a:p>
        </p:txBody>
      </p:sp>
      <p:sp>
        <p:nvSpPr>
          <p:cNvPr id="3" name="Picture Placeholder 2"/>
          <p:cNvSpPr>
            <a:spLocks noGrp="1" noChangeAspect="1"/>
          </p:cNvSpPr>
          <p:nvPr>
            <p:ph type="pic" idx="1"/>
          </p:nvPr>
        </p:nvSpPr>
        <p:spPr>
          <a:xfrm>
            <a:off x="2677983" y="575564"/>
            <a:ext cx="6086423" cy="3998214"/>
          </a:xfrm>
          <a:solidFill>
            <a:schemeClr val="bg1">
              <a:lumMod val="75000"/>
            </a:schemeClr>
          </a:solidFill>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92024" y="2619756"/>
            <a:ext cx="2125980" cy="1741932"/>
          </a:xfrm>
        </p:spPr>
        <p:txBody>
          <a:bodyPr anchor="t">
            <a:normAutofit/>
          </a:bodyPr>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p:cNvSpPr>
            <a:spLocks noGrp="1"/>
          </p:cNvSpPr>
          <p:nvPr>
            <p:ph type="dt" sz="half" idx="10"/>
          </p:nvPr>
        </p:nvSpPr>
        <p:spPr/>
        <p:txBody>
          <a:bodyPr/>
          <a:lstStyle/>
          <a:p>
            <a:fld id="{62D6E202-B606-4609-B914-27C9371A1F6D}" type="datetime1">
              <a:rPr lang="en-US" smtClean="0"/>
              <a:t>3/25/2025</a:t>
            </a:fld>
            <a:endParaRPr lang="en-US"/>
          </a:p>
        </p:txBody>
      </p:sp>
      <p:sp>
        <p:nvSpPr>
          <p:cNvPr id="9" name="Footer Placeholder 8"/>
          <p:cNvSpPr>
            <a:spLocks noGrp="1"/>
          </p:cNvSpPr>
          <p:nvPr>
            <p:ph type="ftr" sz="quarter" idx="11"/>
          </p:nvPr>
        </p:nvSpPr>
        <p:spPr>
          <a:xfrm>
            <a:off x="2624326" y="4767263"/>
            <a:ext cx="4433638" cy="273844"/>
          </a:xfrm>
        </p:spPr>
        <p:txBody>
          <a:bodyPr/>
          <a:lstStyle/>
          <a:p>
            <a:endParaRPr lang="en-US"/>
          </a:p>
        </p:txBody>
      </p:sp>
      <p:sp>
        <p:nvSpPr>
          <p:cNvPr id="10" name="Slide Number Placeholder 9"/>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60888108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2A279-0833-481D-8C56-F67FD0AC6C50}" type="datetime1">
              <a:rPr lang="en-US" smtClean="0"/>
              <a:t>3/25/2025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3118390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742950"/>
            <a:ext cx="2114550" cy="37147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00934" y="651510"/>
            <a:ext cx="5486400" cy="384048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587DA83-5663-4C9C-B9AA-0B40A3DAFF81}" type="datetime1">
              <a:rPr lang="en-US" smtClean="0"/>
              <a:t>3/25/2025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895248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173355" y="182881"/>
            <a:ext cx="8793480" cy="478345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661782"/>
            <a:ext cx="7475220" cy="2194560"/>
          </a:xfrm>
        </p:spPr>
        <p:txBody>
          <a:bodyPr anchor="b">
            <a:normAutofit/>
          </a:bodyPr>
          <a:lstStyle>
            <a:lvl1pPr algn="ctr">
              <a:lnSpc>
                <a:spcPct val="85000"/>
              </a:lnSpc>
              <a:defRPr sz="5400" b="1" cap="all" baseline="0">
                <a:solidFill>
                  <a:schemeClr val="tx1"/>
                </a:solidFill>
              </a:defRPr>
            </a:lvl1pPr>
          </a:lstStyle>
          <a:p>
            <a:r>
              <a:rPr lang="en-US"/>
              <a:t>Click to edit Master title style</a:t>
            </a:r>
          </a:p>
        </p:txBody>
      </p:sp>
      <p:sp>
        <p:nvSpPr>
          <p:cNvPr id="3" name="Subtitle 2"/>
          <p:cNvSpPr>
            <a:spLocks noGrp="1"/>
          </p:cNvSpPr>
          <p:nvPr>
            <p:ph type="subTitle" idx="1"/>
          </p:nvPr>
        </p:nvSpPr>
        <p:spPr>
          <a:xfrm>
            <a:off x="1282148" y="2902226"/>
            <a:ext cx="6575895" cy="1041124"/>
          </a:xfrm>
        </p:spPr>
        <p:txBody>
          <a:bodyPr>
            <a:normAutofit/>
          </a:bodyPr>
          <a:lstStyle>
            <a:lvl1pPr marL="0" indent="0" algn="ctr">
              <a:buNone/>
              <a:defRPr sz="1650">
                <a:solidFill>
                  <a:schemeClr val="tx1"/>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tx1"/>
                </a:solidFill>
              </a:defRPr>
            </a:lvl1pPr>
          </a:lstStyle>
          <a:p>
            <a:fld id="{96DFF08F-DC6B-4601-B491-B0F83F6DD2DA}" type="datetimeFigureOut">
              <a:rPr lang="en-US" dirty="0"/>
              <a:pPr/>
              <a:t>3/25/2025</a:t>
            </a:fld>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FAB73BC-B049-4115-A692-8D63A059BFB8}" type="slidenum">
              <a:rPr lang="en-US" dirty="0"/>
              <a:pPr/>
              <a:t>‹#›</a:t>
            </a:fld>
            <a:endParaRPr lang="en-US"/>
          </a:p>
        </p:txBody>
      </p:sp>
      <p:cxnSp>
        <p:nvCxnSpPr>
          <p:cNvPr id="8" name="Straight Connector 7"/>
          <p:cNvCxnSpPr/>
          <p:nvPr/>
        </p:nvCxnSpPr>
        <p:spPr>
          <a:xfrm>
            <a:off x="1483995" y="2800350"/>
            <a:ext cx="61722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72103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dirty="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504864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818" y="880181"/>
            <a:ext cx="7475220" cy="2194560"/>
          </a:xfrm>
        </p:spPr>
        <p:txBody>
          <a:bodyPr anchor="b">
            <a:noAutofit/>
          </a:bodyPr>
          <a:lstStyle>
            <a:lvl1pPr algn="ctr">
              <a:lnSpc>
                <a:spcPct val="85000"/>
              </a:lnSpc>
              <a:defRPr sz="5400" b="0" cap="all" baseline="0"/>
            </a:lvl1pPr>
          </a:lstStyle>
          <a:p>
            <a:r>
              <a:rPr lang="en-US"/>
              <a:t>Click to edit Master title style</a:t>
            </a:r>
          </a:p>
        </p:txBody>
      </p:sp>
      <p:sp>
        <p:nvSpPr>
          <p:cNvPr id="3" name="Text Placeholder 2"/>
          <p:cNvSpPr>
            <a:spLocks noGrp="1"/>
          </p:cNvSpPr>
          <p:nvPr>
            <p:ph type="body" idx="1"/>
          </p:nvPr>
        </p:nvSpPr>
        <p:spPr>
          <a:xfrm>
            <a:off x="1282446" y="3115890"/>
            <a:ext cx="6576822" cy="1022855"/>
          </a:xfrm>
        </p:spPr>
        <p:txBody>
          <a:bodyPr anchor="t">
            <a:normAutofit/>
          </a:bodyPr>
          <a:lstStyle>
            <a:lvl1pPr marL="0" indent="0" algn="ctr">
              <a:buNone/>
              <a:defRPr sz="16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7" name="Straight Connector 6"/>
          <p:cNvCxnSpPr/>
          <p:nvPr/>
        </p:nvCxnSpPr>
        <p:spPr>
          <a:xfrm>
            <a:off x="1485900" y="3015306"/>
            <a:ext cx="61722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21629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57250" y="1543049"/>
            <a:ext cx="3566160" cy="301752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00709" y="1543050"/>
            <a:ext cx="3566160" cy="301752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DFF08F-DC6B-4601-B491-B0F83F6DD2DA}" type="datetimeFigureOut">
              <a:rPr lang="en-US" dirty="0"/>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7930079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857250" y="1501133"/>
            <a:ext cx="3566160" cy="58293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57250" y="2041112"/>
            <a:ext cx="3566160" cy="25374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01880" y="1499274"/>
            <a:ext cx="3566160" cy="58293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01880" y="2039492"/>
            <a:ext cx="3566160" cy="25374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DFF08F-DC6B-4601-B491-B0F83F6DD2DA}" type="datetimeFigureOut">
              <a:rPr lang="en-US" dirty="0"/>
              <a:t>3/25/2025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0203015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DFF08F-DC6B-4601-B491-B0F83F6DD2DA}" type="datetimeFigureOut">
              <a:rPr lang="en-US" dirty="0"/>
              <a:t>3/25/2025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207069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A523A-D721-8A21-EC9F-C1D6CB6699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69147C-321F-D7BF-57B6-83E24310E389}"/>
              </a:ext>
            </a:extLst>
          </p:cNvPr>
          <p:cNvSpPr>
            <a:spLocks noGrp="1"/>
          </p:cNvSpPr>
          <p:nvPr>
            <p:ph type="dt" sz="half" idx="10"/>
          </p:nvPr>
        </p:nvSpPr>
        <p:spPr/>
        <p:txBody>
          <a:bodyPr/>
          <a:lstStyle/>
          <a:p>
            <a:fld id="{A031FF78-B904-4B61-B07A-E74A4E65B825}" type="datetimeFigureOut">
              <a:rPr lang="en-US" smtClean="0"/>
              <a:t>3/25/2025</a:t>
            </a:fld>
            <a:endParaRPr lang="en-US"/>
          </a:p>
        </p:txBody>
      </p:sp>
      <p:sp>
        <p:nvSpPr>
          <p:cNvPr id="4" name="Footer Placeholder 3">
            <a:extLst>
              <a:ext uri="{FF2B5EF4-FFF2-40B4-BE49-F238E27FC236}">
                <a16:creationId xmlns:a16="http://schemas.microsoft.com/office/drawing/2014/main" id="{76D01CEE-A96A-6A9F-58F9-86D7789B41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1576D4-B82D-F1D1-32E3-95D3B8D102CB}"/>
              </a:ext>
            </a:extLst>
          </p:cNvPr>
          <p:cNvSpPr>
            <a:spLocks noGrp="1"/>
          </p:cNvSpPr>
          <p:nvPr>
            <p:ph type="sldNum" sz="quarter" idx="12"/>
          </p:nvPr>
        </p:nvSpPr>
        <p:spPr/>
        <p:txBody>
          <a:bodyPr/>
          <a:lstStyle/>
          <a:p>
            <a:fld id="{49C69F6B-47D2-475A-A514-4E6D7C8A0662}" type="slidenum">
              <a:rPr lang="en-US" smtClean="0"/>
              <a:t>‹#›</a:t>
            </a:fld>
            <a:endParaRPr lang="en-US"/>
          </a:p>
        </p:txBody>
      </p:sp>
    </p:spTree>
    <p:extLst>
      <p:ext uri="{BB962C8B-B14F-4D97-AF65-F5344CB8AC3E}">
        <p14:creationId xmlns:p14="http://schemas.microsoft.com/office/powerpoint/2010/main" val="32599591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3/25/2025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816386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822960"/>
            <a:ext cx="2948940" cy="1303020"/>
          </a:xfrm>
        </p:spPr>
        <p:txBody>
          <a:bodyPr anchor="b">
            <a:noAutofit/>
          </a:bodyPr>
          <a:lstStyle>
            <a:lvl1pPr>
              <a:lnSpc>
                <a:spcPct val="90000"/>
              </a:lnSpc>
              <a:defRPr sz="3000" b="0"/>
            </a:lvl1pPr>
          </a:lstStyle>
          <a:p>
            <a:r>
              <a:rPr lang="en-US"/>
              <a:t>Click to edit Master title style</a:t>
            </a:r>
          </a:p>
        </p:txBody>
      </p:sp>
      <p:sp>
        <p:nvSpPr>
          <p:cNvPr id="3" name="Content Placeholder 2"/>
          <p:cNvSpPr>
            <a:spLocks noGrp="1"/>
          </p:cNvSpPr>
          <p:nvPr>
            <p:ph idx="1"/>
          </p:nvPr>
        </p:nvSpPr>
        <p:spPr>
          <a:xfrm>
            <a:off x="4389119" y="822960"/>
            <a:ext cx="3909060" cy="349758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57250" y="2125980"/>
            <a:ext cx="2948940" cy="2263140"/>
          </a:xfrm>
        </p:spPr>
        <p:txBody>
          <a:bodyPr>
            <a:normAutofit/>
          </a:bodyPr>
          <a:lstStyle>
            <a:lvl1pPr marL="0" indent="0">
              <a:lnSpc>
                <a:spcPct val="100000"/>
              </a:lnSpc>
              <a:spcBef>
                <a:spcPts val="75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0295595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822960"/>
            <a:ext cx="2948940" cy="1303020"/>
          </a:xfrm>
        </p:spPr>
        <p:txBody>
          <a:bodyPr anchor="b">
            <a:noAutofit/>
          </a:bodyPr>
          <a:lstStyle>
            <a:lvl1pPr>
              <a:lnSpc>
                <a:spcPct val="90000"/>
              </a:lnSpc>
              <a:defRPr sz="3000" b="0"/>
            </a:lvl1pPr>
          </a:lstStyle>
          <a:p>
            <a:r>
              <a:rPr lang="en-US"/>
              <a:t>Click to edit Master title style</a:t>
            </a:r>
          </a:p>
        </p:txBody>
      </p:sp>
      <p:sp>
        <p:nvSpPr>
          <p:cNvPr id="3" name="Picture Placeholder 2"/>
          <p:cNvSpPr>
            <a:spLocks noGrp="1" noChangeAspect="1"/>
          </p:cNvSpPr>
          <p:nvPr>
            <p:ph type="pic" idx="1"/>
          </p:nvPr>
        </p:nvSpPr>
        <p:spPr>
          <a:xfrm>
            <a:off x="4059936" y="802385"/>
            <a:ext cx="4574286" cy="3600450"/>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57250" y="2125980"/>
            <a:ext cx="2948940" cy="2160270"/>
          </a:xfrm>
        </p:spPr>
        <p:txBody>
          <a:bodyPr>
            <a:normAutofit/>
          </a:bodyPr>
          <a:lstStyle>
            <a:lvl1pPr marL="0" indent="0">
              <a:lnSpc>
                <a:spcPct val="100000"/>
              </a:lnSpc>
              <a:spcBef>
                <a:spcPts val="75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4118680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dirty="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8896413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71500"/>
            <a:ext cx="1743075" cy="40576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7250" y="571500"/>
            <a:ext cx="5572125" cy="40576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dirty="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3553721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3/25/2025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791011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571500"/>
            <a:ext cx="6856214" cy="4000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7" y="571500"/>
            <a:ext cx="2193989" cy="40005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973836"/>
            <a:ext cx="5486400" cy="2441448"/>
          </a:xfrm>
        </p:spPr>
        <p:txBody>
          <a:bodyPr anchor="b">
            <a:normAutofit/>
          </a:bodyPr>
          <a:lstStyle>
            <a:lvl1pPr algn="l">
              <a:defRPr sz="4425" spc="-75"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825011" y="3502685"/>
            <a:ext cx="5486400" cy="685800"/>
          </a:xfrm>
        </p:spPr>
        <p:txBody>
          <a:bodyPr anchor="t">
            <a:normAutofit/>
          </a:bodyPr>
          <a:lstStyle>
            <a:lvl1pPr marL="0" indent="0" algn="l">
              <a:buNone/>
              <a:defRPr sz="1650" cap="none" spc="0" baseline="0">
                <a:solidFill>
                  <a:schemeClr val="accent1">
                    <a:lumMod val="20000"/>
                    <a:lumOff val="80000"/>
                  </a:schemeClr>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p>
        </p:txBody>
      </p:sp>
      <p:sp>
        <p:nvSpPr>
          <p:cNvPr id="4" name="Date Placeholder 3"/>
          <p:cNvSpPr>
            <a:spLocks noGrp="1"/>
          </p:cNvSpPr>
          <p:nvPr>
            <p:ph type="dt" sz="half" idx="10"/>
          </p:nvPr>
        </p:nvSpPr>
        <p:spPr/>
        <p:txBody>
          <a:bodyPr/>
          <a:lstStyle/>
          <a:p>
            <a:fld id="{9184DA70-C731-4C70-880D-CCD4705E623C}" type="datetime1">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009971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E1D723-8F53-4F53-90B0-1982A396982E}" type="datetime1">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915131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00934" y="973836"/>
            <a:ext cx="5486400" cy="2441448"/>
          </a:xfrm>
        </p:spPr>
        <p:txBody>
          <a:bodyPr anchor="b">
            <a:normAutofit/>
          </a:bodyPr>
          <a:lstStyle>
            <a:lvl1pPr>
              <a:defRPr sz="4425" b="0" spc="-75"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2914650" y="3504438"/>
            <a:ext cx="5486400" cy="685800"/>
          </a:xfrm>
        </p:spPr>
        <p:txBody>
          <a:bodyPr anchor="t">
            <a:normAutofit/>
          </a:bodyPr>
          <a:lstStyle>
            <a:lvl1pPr marL="0" indent="0">
              <a:buNone/>
              <a:defRPr sz="1650" cap="none" spc="0" baseline="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669AF7-7BEB-44E4-9852-375E34362B5B}" type="datetime1">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857331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900934" y="651510"/>
            <a:ext cx="2606040" cy="384048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63590" y="651510"/>
            <a:ext cx="2606040" cy="384048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BAAAC38D-0552-4C82-B593-E6124DFADBE2}" type="datetime1">
              <a:rPr lang="en-US" smtClean="0"/>
              <a:t>3/25/2025</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705815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2900934" y="767690"/>
            <a:ext cx="2606040" cy="605790"/>
          </a:xfrm>
        </p:spPr>
        <p:txBody>
          <a:bodyPr anchor="b">
            <a:normAutofit/>
          </a:bodyPr>
          <a:lstStyle>
            <a:lvl1pPr marL="0" indent="0">
              <a:spcBef>
                <a:spcPts val="0"/>
              </a:spcBef>
              <a:buNone/>
              <a:defRPr sz="150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2900934" y="1448202"/>
            <a:ext cx="2606040" cy="301752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63847" y="767690"/>
            <a:ext cx="2606040" cy="609878"/>
          </a:xfrm>
        </p:spPr>
        <p:txBody>
          <a:bodyPr anchor="b">
            <a:normAutofit/>
          </a:bodyPr>
          <a:lstStyle>
            <a:lvl1pPr marL="0" indent="0">
              <a:spcBef>
                <a:spcPts val="0"/>
              </a:spcBef>
              <a:buNone/>
              <a:defRPr sz="150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863847" y="1448202"/>
            <a:ext cx="2606040" cy="301752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62D6E202-B606-4609-B914-27C9371A1F6D}" type="datetime1">
              <a:rPr lang="en-US" smtClean="0"/>
              <a:t>3/25/2025</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92965307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1775B394-D9F9-4F0C-B15D-605F45CB9E9F}" type="datetime1">
              <a:rPr lang="en-US" smtClean="0"/>
              <a:t>3/25/2025</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045997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9667345-2558-425A-8533-9BFDBCE15005}" type="datetime1">
              <a:rPr lang="en-US" smtClean="0"/>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448547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2" name="Google Shape;52;p13"/>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88"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569214"/>
            <a:ext cx="2582693" cy="39982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89" y="842878"/>
            <a:ext cx="2210612" cy="3450887"/>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8861898" y="569214"/>
            <a:ext cx="288036" cy="3998214"/>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648081"/>
            <a:ext cx="5486400" cy="384048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96849" y="4767263"/>
            <a:ext cx="2057400" cy="273844"/>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fld id="{62D6E202-B606-4609-B914-27C9371A1F6D}" type="datetime1">
              <a:rPr lang="en-US" smtClean="0"/>
              <a:t>3/25/2025</a:t>
            </a:fld>
            <a:endParaRPr lang="en-US"/>
          </a:p>
        </p:txBody>
      </p:sp>
      <p:sp>
        <p:nvSpPr>
          <p:cNvPr id="5" name="Footer Placeholder 4"/>
          <p:cNvSpPr>
            <a:spLocks noGrp="1"/>
          </p:cNvSpPr>
          <p:nvPr>
            <p:ph type="ftr" sz="quarter" idx="3"/>
          </p:nvPr>
        </p:nvSpPr>
        <p:spPr>
          <a:xfrm>
            <a:off x="2901951" y="4767263"/>
            <a:ext cx="4433638" cy="273844"/>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7975602" y="4767263"/>
            <a:ext cx="1148195" cy="273844"/>
          </a:xfrm>
          <a:prstGeom prst="rect">
            <a:avLst/>
          </a:prstGeom>
        </p:spPr>
        <p:txBody>
          <a:bodyPr vert="horz" lIns="91440" tIns="45720" rIns="91440" bIns="45720" rtlCol="0" anchor="ctr"/>
          <a:lstStyle>
            <a:lvl1pPr algn="r">
              <a:defRPr sz="900" b="1">
                <a:solidFill>
                  <a:schemeClr val="accent1"/>
                </a:solidFill>
              </a:defRPr>
            </a:lvl1pPr>
          </a:lstStyle>
          <a:p>
            <a:fld id="{3A98EE3D-8CD1-4C3F-BD1C-C98C9596463C}" type="slidenum">
              <a:rPr lang="en-US" smtClean="0"/>
              <a:t>‹#›</a:t>
            </a:fld>
            <a:endParaRPr lang="en-US"/>
          </a:p>
        </p:txBody>
      </p:sp>
    </p:spTree>
    <p:extLst>
      <p:ext uri="{BB962C8B-B14F-4D97-AF65-F5344CB8AC3E}">
        <p14:creationId xmlns:p14="http://schemas.microsoft.com/office/powerpoint/2010/main" val="303796485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sldNum="0" hdr="0" ftr="0" dt="0"/>
  <p:txStyles>
    <p:titleStyle>
      <a:lvl1pPr algn="l" defTabSz="685800" rtl="0" eaLnBrk="1" latinLnBrk="0" hangingPunct="1">
        <a:lnSpc>
          <a:spcPct val="90000"/>
        </a:lnSpc>
        <a:spcBef>
          <a:spcPct val="0"/>
        </a:spcBef>
        <a:buNone/>
        <a:defRPr sz="2700" kern="1200" spc="-45" baseline="0">
          <a:solidFill>
            <a:srgbClr val="FFFFFF"/>
          </a:solidFill>
          <a:latin typeface="+mj-lt"/>
          <a:ea typeface="+mj-ea"/>
          <a:cs typeface="+mj-cs"/>
        </a:defRPr>
      </a:lvl1pPr>
    </p:titleStyle>
    <p:bodyStyle>
      <a:lvl1pPr marL="137160" indent="-137160" algn="l" defTabSz="685800" rtl="0" eaLnBrk="1" latinLnBrk="0" hangingPunct="1">
        <a:lnSpc>
          <a:spcPct val="90000"/>
        </a:lnSpc>
        <a:spcBef>
          <a:spcPts val="900"/>
        </a:spcBef>
        <a:buClr>
          <a:schemeClr val="accent1"/>
        </a:buClr>
        <a:buFont typeface="Wingdings 2" pitchFamily="18" charset="2"/>
        <a:buChar char=""/>
        <a:defRPr sz="1500" kern="1200">
          <a:solidFill>
            <a:schemeClr val="tx1">
              <a:lumMod val="65000"/>
              <a:lumOff val="35000"/>
            </a:schemeClr>
          </a:solidFill>
          <a:latin typeface="+mn-lt"/>
          <a:ea typeface="+mn-ea"/>
          <a:cs typeface="+mn-cs"/>
        </a:defRPr>
      </a:lvl1pPr>
      <a:lvl2pPr marL="5143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350" kern="1200">
          <a:solidFill>
            <a:schemeClr val="tx1">
              <a:lumMod val="65000"/>
              <a:lumOff val="35000"/>
            </a:schemeClr>
          </a:solidFill>
          <a:latin typeface="+mn-lt"/>
          <a:ea typeface="+mn-ea"/>
          <a:cs typeface="+mn-cs"/>
        </a:defRPr>
      </a:lvl2pPr>
      <a:lvl3pPr marL="8572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200" kern="1200">
          <a:solidFill>
            <a:schemeClr val="tx1">
              <a:lumMod val="65000"/>
              <a:lumOff val="35000"/>
            </a:schemeClr>
          </a:solidFill>
          <a:latin typeface="+mn-lt"/>
          <a:ea typeface="+mn-ea"/>
          <a:cs typeface="+mn-cs"/>
        </a:defRPr>
      </a:lvl3pPr>
      <a:lvl4pPr marL="12001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4pPr>
      <a:lvl5pPr marL="15430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6pPr>
      <a:lvl7pPr marL="22288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7pPr>
      <a:lvl8pPr marL="25717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8pPr>
      <a:lvl9pPr marL="29146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a:spLocks noChangeAspect="1"/>
          </p:cNvSpPr>
          <p:nvPr/>
        </p:nvSpPr>
        <p:spPr>
          <a:xfrm>
            <a:off x="173355" y="182881"/>
            <a:ext cx="8793480" cy="478345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457200"/>
            <a:ext cx="7406640" cy="10172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57251" y="1543050"/>
            <a:ext cx="7404653" cy="30289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7247" y="4667871"/>
            <a:ext cx="1746806" cy="273844"/>
          </a:xfrm>
          <a:prstGeom prst="rect">
            <a:avLst/>
          </a:prstGeom>
        </p:spPr>
        <p:txBody>
          <a:bodyPr vert="horz" lIns="91440" tIns="45720" rIns="91440" bIns="45720" rtlCol="0" anchor="ctr"/>
          <a:lstStyle>
            <a:lvl1pPr algn="l">
              <a:defRPr sz="900">
                <a:solidFill>
                  <a:schemeClr val="tx1"/>
                </a:solidFill>
              </a:defRPr>
            </a:lvl1pPr>
          </a:lstStyle>
          <a:p>
            <a:fld id="{96DFF08F-DC6B-4601-B491-B0F83F6DD2DA}" type="datetimeFigureOut">
              <a:rPr lang="en-US" dirty="0"/>
              <a:pPr/>
              <a:t>3/25/2025</a:t>
            </a:fld>
            <a:endParaRPr lang="en-US"/>
          </a:p>
        </p:txBody>
      </p:sp>
      <p:sp>
        <p:nvSpPr>
          <p:cNvPr id="5" name="Footer Placeholder 4"/>
          <p:cNvSpPr>
            <a:spLocks noGrp="1"/>
          </p:cNvSpPr>
          <p:nvPr>
            <p:ph type="ftr" sz="quarter" idx="3"/>
          </p:nvPr>
        </p:nvSpPr>
        <p:spPr>
          <a:xfrm>
            <a:off x="2961861" y="4667871"/>
            <a:ext cx="3538331" cy="273844"/>
          </a:xfrm>
          <a:prstGeom prst="rect">
            <a:avLst/>
          </a:prstGeom>
        </p:spPr>
        <p:txBody>
          <a:bodyPr vert="horz" lIns="91440" tIns="45720" rIns="91440" bIns="45720" rtlCol="0" anchor="ctr"/>
          <a:lstStyle>
            <a:lvl1pPr algn="ctr">
              <a:defRPr sz="900">
                <a:solidFill>
                  <a:schemeClr val="tx1"/>
                </a:solidFill>
              </a:defRPr>
            </a:lvl1pPr>
          </a:lstStyle>
          <a:p>
            <a:endParaRPr lang="en-US"/>
          </a:p>
        </p:txBody>
      </p:sp>
      <p:sp>
        <p:nvSpPr>
          <p:cNvPr id="6" name="Slide Number Placeholder 5"/>
          <p:cNvSpPr>
            <a:spLocks noGrp="1"/>
          </p:cNvSpPr>
          <p:nvPr>
            <p:ph type="sldNum" sz="quarter" idx="4"/>
          </p:nvPr>
        </p:nvSpPr>
        <p:spPr>
          <a:xfrm>
            <a:off x="6997148" y="4667871"/>
            <a:ext cx="1279663" cy="273844"/>
          </a:xfrm>
          <a:prstGeom prst="rect">
            <a:avLst/>
          </a:prstGeom>
        </p:spPr>
        <p:txBody>
          <a:bodyPr vert="horz" lIns="91440" tIns="45720" rIns="91440" bIns="45720" rtlCol="0" anchor="ctr"/>
          <a:lstStyle>
            <a:lvl1pPr algn="r">
              <a:defRPr sz="900">
                <a:solidFill>
                  <a:schemeClr val="tx1"/>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342540058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37160" algn="l" defTabSz="685800" rtl="0" eaLnBrk="1" latinLnBrk="0" hangingPunct="1">
        <a:lnSpc>
          <a:spcPct val="90000"/>
        </a:lnSpc>
        <a:spcBef>
          <a:spcPts val="1050"/>
        </a:spcBef>
        <a:buClr>
          <a:schemeClr val="tx1"/>
        </a:buClr>
        <a:buSzPct val="80000"/>
        <a:buFont typeface="Corbel" pitchFamily="34" charset="0"/>
        <a:buChar char="•"/>
        <a:defRPr sz="1650" kern="1200">
          <a:solidFill>
            <a:schemeClr val="tx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tx1"/>
        </a:buClr>
        <a:buSzPct val="80000"/>
        <a:buFont typeface="Corbel" pitchFamily="34" charset="0"/>
        <a:buChar char="•"/>
        <a:defRPr sz="1500" kern="1200">
          <a:solidFill>
            <a:schemeClr val="tx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tx1"/>
        </a:buClr>
        <a:buSzPct val="80000"/>
        <a:buFont typeface="Corbel" pitchFamily="34" charset="0"/>
        <a:buChar char="•"/>
        <a:defRPr sz="1350" kern="1200">
          <a:solidFill>
            <a:schemeClr val="tx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tx1"/>
        </a:buClr>
        <a:buSzPct val="80000"/>
        <a:buFont typeface="Corbel" pitchFamily="34" charset="0"/>
        <a:buChar char="•"/>
        <a:defRPr sz="1200" kern="1200">
          <a:solidFill>
            <a:schemeClr val="tx1"/>
          </a:solidFill>
          <a:latin typeface="+mn-lt"/>
          <a:ea typeface="+mn-ea"/>
          <a:cs typeface="+mn-cs"/>
        </a:defRPr>
      </a:lvl4pPr>
      <a:lvl5pPr marL="960120" indent="-137160" algn="l" defTabSz="685800" rtl="0" eaLnBrk="1" latinLnBrk="0" hangingPunct="1">
        <a:lnSpc>
          <a:spcPct val="90000"/>
        </a:lnSpc>
        <a:spcBef>
          <a:spcPts val="150"/>
        </a:spcBef>
        <a:spcAft>
          <a:spcPts val="300"/>
        </a:spcAft>
        <a:buClr>
          <a:schemeClr val="tx1"/>
        </a:buClr>
        <a:buSzPct val="80000"/>
        <a:buFont typeface="Corbel" pitchFamily="34" charset="0"/>
        <a:buChar char="•"/>
        <a:defRPr sz="1200" kern="1200">
          <a:solidFill>
            <a:schemeClr val="tx1"/>
          </a:solidFill>
          <a:latin typeface="+mn-lt"/>
          <a:ea typeface="+mn-ea"/>
          <a:cs typeface="+mn-cs"/>
        </a:defRPr>
      </a:lvl5pPr>
      <a:lvl6pPr marL="1200000" indent="-171450" algn="l" defTabSz="685800" rtl="0" eaLnBrk="1" latinLnBrk="0" hangingPunct="1">
        <a:lnSpc>
          <a:spcPct val="90000"/>
        </a:lnSpc>
        <a:spcBef>
          <a:spcPts val="150"/>
        </a:spcBef>
        <a:spcAft>
          <a:spcPts val="300"/>
        </a:spcAft>
        <a:buClr>
          <a:schemeClr val="tx1"/>
        </a:buClr>
        <a:buSzPct val="80000"/>
        <a:buFont typeface="Corbel" pitchFamily="34" charset="0"/>
        <a:buChar char="•"/>
        <a:defRPr sz="1200" kern="1200">
          <a:solidFill>
            <a:schemeClr val="tx1"/>
          </a:solidFill>
          <a:latin typeface="+mn-lt"/>
          <a:ea typeface="+mn-ea"/>
          <a:cs typeface="+mn-cs"/>
        </a:defRPr>
      </a:lvl6pPr>
      <a:lvl7pPr marL="1425000" indent="-171450" algn="l" defTabSz="685800" rtl="0" eaLnBrk="1" latinLnBrk="0" hangingPunct="1">
        <a:lnSpc>
          <a:spcPct val="90000"/>
        </a:lnSpc>
        <a:spcBef>
          <a:spcPts val="150"/>
        </a:spcBef>
        <a:spcAft>
          <a:spcPts val="300"/>
        </a:spcAft>
        <a:buClr>
          <a:schemeClr val="tx1"/>
        </a:buClr>
        <a:buSzPct val="80000"/>
        <a:buFont typeface="Corbel" pitchFamily="34" charset="0"/>
        <a:buChar char="•"/>
        <a:defRPr sz="1200" kern="1200">
          <a:solidFill>
            <a:schemeClr val="tx1"/>
          </a:solidFill>
          <a:latin typeface="+mn-lt"/>
          <a:ea typeface="+mn-ea"/>
          <a:cs typeface="+mn-cs"/>
        </a:defRPr>
      </a:lvl7pPr>
      <a:lvl8pPr marL="1650000" indent="-171450" algn="l" defTabSz="685800" rtl="0" eaLnBrk="1" latinLnBrk="0" hangingPunct="1">
        <a:lnSpc>
          <a:spcPct val="90000"/>
        </a:lnSpc>
        <a:spcBef>
          <a:spcPts val="150"/>
        </a:spcBef>
        <a:spcAft>
          <a:spcPts val="300"/>
        </a:spcAft>
        <a:buClr>
          <a:schemeClr val="tx1"/>
        </a:buClr>
        <a:buSzPct val="80000"/>
        <a:buFont typeface="Corbel" pitchFamily="34" charset="0"/>
        <a:buChar char="•"/>
        <a:defRPr sz="1200" kern="1200">
          <a:solidFill>
            <a:schemeClr val="tx1"/>
          </a:solidFill>
          <a:latin typeface="+mn-lt"/>
          <a:ea typeface="+mn-ea"/>
          <a:cs typeface="+mn-cs"/>
        </a:defRPr>
      </a:lvl8pPr>
      <a:lvl9pPr marL="1875000" indent="-171450" algn="l" defTabSz="685800" rtl="0" eaLnBrk="1" latinLnBrk="0" hangingPunct="1">
        <a:lnSpc>
          <a:spcPct val="90000"/>
        </a:lnSpc>
        <a:spcBef>
          <a:spcPts val="150"/>
        </a:spcBef>
        <a:spcAft>
          <a:spcPts val="300"/>
        </a:spcAft>
        <a:buClr>
          <a:schemeClr val="tx1"/>
        </a:buClr>
        <a:buSzPct val="80000"/>
        <a:buFont typeface="Corbel" pitchFamily="34" charset="0"/>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7.svg"/><Relationship Id="rId11" Type="http://schemas.openxmlformats.org/officeDocument/2006/relationships/image" Target="../media/image22.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hyperlink" Target="http://www.ci.richmond.ca.us/RFCYGrants"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50.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xml"/><Relationship Id="rId5" Type="http://schemas.openxmlformats.org/officeDocument/2006/relationships/image" Target="../media/image63.jpeg"/><Relationship Id="rId4" Type="http://schemas.openxmlformats.org/officeDocument/2006/relationships/image" Target="../media/image6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8" Type="http://schemas.openxmlformats.org/officeDocument/2006/relationships/hyperlink" Target="mailto:Kaitlen_Brunom@ci.richmond.ca.us" TargetMode="External"/><Relationship Id="rId3" Type="http://schemas.openxmlformats.org/officeDocument/2006/relationships/image" Target="../media/image65.png"/><Relationship Id="rId7" Type="http://schemas.openxmlformats.org/officeDocument/2006/relationships/hyperlink" Target="mailto:David_Padilla@ci.richmond.ca.us" TargetMode="External"/><Relationship Id="rId12" Type="http://schemas.openxmlformats.org/officeDocument/2006/relationships/hyperlink" Target="mailto:Abdul_Black@ci.richmond.ca.us"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mailto:LaShonda_White@ci.richmond.ca.us" TargetMode="External"/><Relationship Id="rId11" Type="http://schemas.openxmlformats.org/officeDocument/2006/relationships/hyperlink" Target="mailto:Guadalupe_Morales@ci.richmond.ca.us" TargetMode="External"/><Relationship Id="rId5" Type="http://schemas.openxmlformats.org/officeDocument/2006/relationships/image" Target="../media/image67.jpeg"/><Relationship Id="rId10" Type="http://schemas.openxmlformats.org/officeDocument/2006/relationships/hyperlink" Target="mailto:Patrick_Seals@ci.richmond.ca.us" TargetMode="External"/><Relationship Id="rId4" Type="http://schemas.openxmlformats.org/officeDocument/2006/relationships/image" Target="../media/image66.png"/><Relationship Id="rId9" Type="http://schemas.openxmlformats.org/officeDocument/2006/relationships/hyperlink" Target="mailto:youth@ci.richmond.ca.us"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F0087D53-9295-4463-AAE4-D5C626046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86;p19"/>
          <p:cNvSpPr txBox="1">
            <a:spLocks/>
          </p:cNvSpPr>
          <p:nvPr/>
        </p:nvSpPr>
        <p:spPr>
          <a:xfrm>
            <a:off x="479160" y="3165979"/>
            <a:ext cx="8182230" cy="799377"/>
          </a:xfrm>
          <a:prstGeom prst="rect">
            <a:avLst/>
          </a:prstGeom>
        </p:spPr>
        <p:txBody>
          <a:bodyPr spcFirstLastPara="1" vert="horz" lIns="91440" tIns="45720" rIns="91440" bIns="45720" rtlCol="0" anchor="ctr" anchorCtr="0">
            <a:normAutofit fontScale="62500" lnSpcReduction="2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000"/>
              <a:buFont typeface="Calibri"/>
              <a:buNone/>
              <a:defRPr sz="4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90000"/>
              </a:lnSpc>
              <a:spcBef>
                <a:spcPct val="0"/>
              </a:spcBef>
              <a:spcAft>
                <a:spcPts val="600"/>
              </a:spcAft>
              <a:buClr>
                <a:srgbClr val="7CBF33"/>
              </a:buClr>
              <a:buSzPts val="2600"/>
            </a:pPr>
            <a:r>
              <a:rPr lang="en-US" sz="4600" b="1" kern="1200" dirty="0">
                <a:solidFill>
                  <a:schemeClr val="bg2"/>
                </a:solidFill>
                <a:latin typeface="+mj-lt"/>
                <a:ea typeface="+mj-ea"/>
                <a:cs typeface="+mj-cs"/>
              </a:rPr>
              <a:t>Richmond Department of Children and Youth</a:t>
            </a:r>
          </a:p>
        </p:txBody>
      </p:sp>
      <p:pic>
        <p:nvPicPr>
          <p:cNvPr id="1028" name="Picture 4" descr="C:\Users\padilld\Downloads\Copy of Richmond department of children and youth (2).p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87672" y="114346"/>
            <a:ext cx="6169038" cy="3046698"/>
          </a:xfrm>
          <a:prstGeom prst="rect">
            <a:avLst/>
          </a:prstGeom>
          <a:noFill/>
          <a:extLst>
            <a:ext uri="{909E8E84-426E-40DD-AFC4-6F175D3DCCD1}">
              <a14:hiddenFill xmlns:a14="http://schemas.microsoft.com/office/drawing/2010/main">
                <a:solidFill>
                  <a:srgbClr val="FFFFFF"/>
                </a:solidFill>
              </a14:hiddenFill>
            </a:ext>
          </a:extLst>
        </p:spPr>
      </p:pic>
      <p:sp>
        <p:nvSpPr>
          <p:cNvPr id="1035"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37560" y="4195768"/>
            <a:ext cx="2468880" cy="13716"/>
          </a:xfrm>
          <a:custGeom>
            <a:avLst/>
            <a:gdLst>
              <a:gd name="connsiteX0" fmla="*/ 0 w 2468880"/>
              <a:gd name="connsiteY0" fmla="*/ 0 h 13716"/>
              <a:gd name="connsiteX1" fmla="*/ 592531 w 2468880"/>
              <a:gd name="connsiteY1" fmla="*/ 0 h 13716"/>
              <a:gd name="connsiteX2" fmla="*/ 1160374 w 2468880"/>
              <a:gd name="connsiteY2" fmla="*/ 0 h 13716"/>
              <a:gd name="connsiteX3" fmla="*/ 1728216 w 2468880"/>
              <a:gd name="connsiteY3" fmla="*/ 0 h 13716"/>
              <a:gd name="connsiteX4" fmla="*/ 2468880 w 2468880"/>
              <a:gd name="connsiteY4" fmla="*/ 0 h 13716"/>
              <a:gd name="connsiteX5" fmla="*/ 2468880 w 2468880"/>
              <a:gd name="connsiteY5" fmla="*/ 13716 h 13716"/>
              <a:gd name="connsiteX6" fmla="*/ 1802282 w 2468880"/>
              <a:gd name="connsiteY6" fmla="*/ 13716 h 13716"/>
              <a:gd name="connsiteX7" fmla="*/ 1209751 w 2468880"/>
              <a:gd name="connsiteY7" fmla="*/ 13716 h 13716"/>
              <a:gd name="connsiteX8" fmla="*/ 641909 w 2468880"/>
              <a:gd name="connsiteY8" fmla="*/ 13716 h 13716"/>
              <a:gd name="connsiteX9" fmla="*/ 0 w 2468880"/>
              <a:gd name="connsiteY9" fmla="*/ 13716 h 13716"/>
              <a:gd name="connsiteX10" fmla="*/ 0 w 246888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8880" h="13716" fill="none" extrusionOk="0">
                <a:moveTo>
                  <a:pt x="0" y="0"/>
                </a:moveTo>
                <a:cubicBezTo>
                  <a:pt x="171523" y="-1510"/>
                  <a:pt x="416079" y="20036"/>
                  <a:pt x="592531" y="0"/>
                </a:cubicBezTo>
                <a:cubicBezTo>
                  <a:pt x="768983" y="-20036"/>
                  <a:pt x="878305" y="13110"/>
                  <a:pt x="1160374" y="0"/>
                </a:cubicBezTo>
                <a:cubicBezTo>
                  <a:pt x="1442443" y="-13110"/>
                  <a:pt x="1612108" y="24695"/>
                  <a:pt x="1728216" y="0"/>
                </a:cubicBezTo>
                <a:cubicBezTo>
                  <a:pt x="1844324" y="-24695"/>
                  <a:pt x="2271040" y="20667"/>
                  <a:pt x="2468880" y="0"/>
                </a:cubicBezTo>
                <a:cubicBezTo>
                  <a:pt x="2468530" y="5728"/>
                  <a:pt x="2468490" y="7624"/>
                  <a:pt x="2468880" y="13716"/>
                </a:cubicBezTo>
                <a:cubicBezTo>
                  <a:pt x="2229297" y="-19231"/>
                  <a:pt x="2066775" y="25681"/>
                  <a:pt x="1802282" y="13716"/>
                </a:cubicBezTo>
                <a:cubicBezTo>
                  <a:pt x="1537789" y="1751"/>
                  <a:pt x="1379930" y="17694"/>
                  <a:pt x="1209751" y="13716"/>
                </a:cubicBezTo>
                <a:cubicBezTo>
                  <a:pt x="1039572" y="9738"/>
                  <a:pt x="837025" y="8278"/>
                  <a:pt x="641909" y="13716"/>
                </a:cubicBezTo>
                <a:cubicBezTo>
                  <a:pt x="446793" y="19154"/>
                  <a:pt x="170561" y="13900"/>
                  <a:pt x="0" y="13716"/>
                </a:cubicBezTo>
                <a:cubicBezTo>
                  <a:pt x="-302" y="10335"/>
                  <a:pt x="417" y="4724"/>
                  <a:pt x="0" y="0"/>
                </a:cubicBezTo>
                <a:close/>
              </a:path>
              <a:path w="2468880" h="13716" stroke="0" extrusionOk="0">
                <a:moveTo>
                  <a:pt x="0" y="0"/>
                </a:moveTo>
                <a:cubicBezTo>
                  <a:pt x="190931" y="24910"/>
                  <a:pt x="333688" y="11559"/>
                  <a:pt x="567842" y="0"/>
                </a:cubicBezTo>
                <a:cubicBezTo>
                  <a:pt x="801996" y="-11559"/>
                  <a:pt x="939971" y="-5677"/>
                  <a:pt x="1234440" y="0"/>
                </a:cubicBezTo>
                <a:cubicBezTo>
                  <a:pt x="1528909" y="5677"/>
                  <a:pt x="1658539" y="5184"/>
                  <a:pt x="1777594" y="0"/>
                </a:cubicBezTo>
                <a:cubicBezTo>
                  <a:pt x="1896649" y="-5184"/>
                  <a:pt x="2186164" y="23915"/>
                  <a:pt x="2468880" y="0"/>
                </a:cubicBezTo>
                <a:cubicBezTo>
                  <a:pt x="2469409" y="5071"/>
                  <a:pt x="2469155" y="7437"/>
                  <a:pt x="2468880" y="13716"/>
                </a:cubicBezTo>
                <a:cubicBezTo>
                  <a:pt x="2271330" y="32027"/>
                  <a:pt x="2001027" y="26982"/>
                  <a:pt x="1876349" y="13716"/>
                </a:cubicBezTo>
                <a:cubicBezTo>
                  <a:pt x="1751671" y="450"/>
                  <a:pt x="1364652" y="10491"/>
                  <a:pt x="1209751" y="13716"/>
                </a:cubicBezTo>
                <a:cubicBezTo>
                  <a:pt x="1054850" y="16941"/>
                  <a:pt x="748438" y="15502"/>
                  <a:pt x="617220" y="13716"/>
                </a:cubicBezTo>
                <a:cubicBezTo>
                  <a:pt x="486002" y="11930"/>
                  <a:pt x="237432" y="22628"/>
                  <a:pt x="0" y="13716"/>
                </a:cubicBezTo>
                <a:cubicBezTo>
                  <a:pt x="198" y="8947"/>
                  <a:pt x="304" y="520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9AFCC2C-0051-E9C3-9539-00ED73D60B7E}"/>
              </a:ext>
            </a:extLst>
          </p:cNvPr>
          <p:cNvSpPr txBox="1"/>
          <p:nvPr/>
        </p:nvSpPr>
        <p:spPr>
          <a:xfrm>
            <a:off x="6164580" y="548640"/>
            <a:ext cx="1432560" cy="178308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3" name="Picture 2" descr="A blue and red circle&#10;&#10;Description automatically generated">
            <a:extLst>
              <a:ext uri="{FF2B5EF4-FFF2-40B4-BE49-F238E27FC236}">
                <a16:creationId xmlns:a16="http://schemas.microsoft.com/office/drawing/2014/main" id="{1C9C1B23-B096-71A0-8CCF-40ACEAB5DA3F}"/>
              </a:ext>
            </a:extLst>
          </p:cNvPr>
          <p:cNvPicPr>
            <a:picLocks noChangeAspect="1"/>
          </p:cNvPicPr>
          <p:nvPr/>
        </p:nvPicPr>
        <p:blipFill>
          <a:blip r:embed="rId3"/>
          <a:stretch>
            <a:fillRect/>
          </a:stretch>
        </p:blipFill>
        <p:spPr>
          <a:xfrm>
            <a:off x="6219130" y="796290"/>
            <a:ext cx="1316267" cy="1282649"/>
          </a:xfrm>
          <a:prstGeom prst="rect">
            <a:avLst/>
          </a:prstGeom>
        </p:spPr>
      </p:pic>
    </p:spTree>
    <p:extLst>
      <p:ext uri="{BB962C8B-B14F-4D97-AF65-F5344CB8AC3E}">
        <p14:creationId xmlns:p14="http://schemas.microsoft.com/office/powerpoint/2010/main" val="2953864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7"/>
          <p:cNvSpPr txBox="1">
            <a:spLocks noGrp="1"/>
          </p:cNvSpPr>
          <p:nvPr>
            <p:ph type="title"/>
          </p:nvPr>
        </p:nvSpPr>
        <p:spPr>
          <a:xfrm>
            <a:off x="463844" y="103553"/>
            <a:ext cx="8229600" cy="85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a:solidFill>
                  <a:schemeClr val="tx1"/>
                </a:solidFill>
                <a:latin typeface="Corbel Light"/>
              </a:rPr>
              <a:t>Richmond Fund for Children &amp; Youth Oversight Board</a:t>
            </a:r>
          </a:p>
        </p:txBody>
      </p:sp>
      <p:sp>
        <p:nvSpPr>
          <p:cNvPr id="5" name="TextBox 4"/>
          <p:cNvSpPr txBox="1"/>
          <p:nvPr/>
        </p:nvSpPr>
        <p:spPr>
          <a:xfrm>
            <a:off x="8720808" y="4789608"/>
            <a:ext cx="362736" cy="338554"/>
          </a:xfrm>
          <a:prstGeom prst="rect">
            <a:avLst/>
          </a:prstGeom>
          <a:noFill/>
        </p:spPr>
        <p:txBody>
          <a:bodyPr wrap="square" rtlCol="0">
            <a:spAutoFit/>
          </a:bodyPr>
          <a:lstStyle/>
          <a:p>
            <a:r>
              <a:rPr lang="en-US" sz="1600" b="1">
                <a:solidFill>
                  <a:schemeClr val="bg1"/>
                </a:solidFill>
                <a:latin typeface="Calibri" panose="020F0502020204030204" pitchFamily="34" charset="0"/>
              </a:rPr>
              <a:t>2</a:t>
            </a:r>
            <a:endParaRPr lang="en-US" b="1">
              <a:solidFill>
                <a:schemeClr val="bg1"/>
              </a:solidFill>
              <a:latin typeface="Calibri" panose="020F0502020204030204" pitchFamily="34" charset="0"/>
            </a:endParaRPr>
          </a:p>
        </p:txBody>
      </p:sp>
      <p:pic>
        <p:nvPicPr>
          <p:cNvPr id="6" name="Picture 2" descr="C:\Users\wilsonl\AppData\Local\Microsoft\Windows\Temporary Internet Files\Content.Outlook\HAW037RT\20191202_20525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2290" y="1050376"/>
            <a:ext cx="3600334" cy="20251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CA95C46-5515-63B5-CB3D-18B29A7729FA}"/>
              </a:ext>
            </a:extLst>
          </p:cNvPr>
          <p:cNvSpPr txBox="1"/>
          <p:nvPr/>
        </p:nvSpPr>
        <p:spPr>
          <a:xfrm>
            <a:off x="4922290" y="3249976"/>
            <a:ext cx="3913238" cy="1323439"/>
          </a:xfrm>
          <a:prstGeom prst="rect">
            <a:avLst/>
          </a:prstGeom>
          <a:noFill/>
        </p:spPr>
        <p:txBody>
          <a:bodyPr wrap="square" rtlCol="0">
            <a:spAutoFit/>
          </a:bodyPr>
          <a:lstStyle/>
          <a:p>
            <a:pPr marL="285750" indent="-285750">
              <a:buFont typeface="Arial" panose="020B0604020202020204" pitchFamily="34" charset="0"/>
              <a:buChar char="•"/>
            </a:pPr>
            <a:r>
              <a:rPr lang="en-US" sz="2000">
                <a:latin typeface="Corbel" panose="020B0503020204020204" pitchFamily="34" charset="0"/>
              </a:rPr>
              <a:t>15-member Board</a:t>
            </a:r>
          </a:p>
          <a:p>
            <a:pPr marL="285750" indent="-285750">
              <a:buFont typeface="Arial" panose="020B0604020202020204" pitchFamily="34" charset="0"/>
              <a:buChar char="•"/>
            </a:pPr>
            <a:r>
              <a:rPr lang="en-US" sz="2000">
                <a:latin typeface="Corbel" panose="020B0503020204020204" pitchFamily="34" charset="0"/>
              </a:rPr>
              <a:t>Youth and Adults</a:t>
            </a:r>
          </a:p>
          <a:p>
            <a:pPr marL="285750" indent="-285750">
              <a:buFont typeface="Arial" panose="020B0604020202020204" pitchFamily="34" charset="0"/>
              <a:buChar char="•"/>
            </a:pPr>
            <a:r>
              <a:rPr lang="en-US" sz="2000">
                <a:latin typeface="Corbel" panose="020B0503020204020204" pitchFamily="34" charset="0"/>
              </a:rPr>
              <a:t>Mayor and Councilmember Appointments</a:t>
            </a:r>
          </a:p>
        </p:txBody>
      </p:sp>
      <p:pic>
        <p:nvPicPr>
          <p:cNvPr id="3" name="Picture 2">
            <a:extLst>
              <a:ext uri="{FF2B5EF4-FFF2-40B4-BE49-F238E27FC236}">
                <a16:creationId xmlns:a16="http://schemas.microsoft.com/office/drawing/2014/main" id="{29483AA9-B788-65CB-52D9-8C04DCD9FF92}"/>
              </a:ext>
            </a:extLst>
          </p:cNvPr>
          <p:cNvPicPr>
            <a:picLocks noChangeAspect="1"/>
          </p:cNvPicPr>
          <p:nvPr/>
        </p:nvPicPr>
        <p:blipFill>
          <a:blip r:embed="rId4"/>
          <a:stretch>
            <a:fillRect/>
          </a:stretch>
        </p:blipFill>
        <p:spPr>
          <a:xfrm>
            <a:off x="217955" y="1108822"/>
            <a:ext cx="4480673" cy="3144372"/>
          </a:xfrm>
          <a:prstGeom prst="rect">
            <a:avLst/>
          </a:prstGeom>
        </p:spPr>
      </p:pic>
    </p:spTree>
    <p:extLst>
      <p:ext uri="{BB962C8B-B14F-4D97-AF65-F5344CB8AC3E}">
        <p14:creationId xmlns:p14="http://schemas.microsoft.com/office/powerpoint/2010/main" val="1277200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7"/>
          <p:cNvSpPr txBox="1">
            <a:spLocks noGrp="1"/>
          </p:cNvSpPr>
          <p:nvPr>
            <p:ph type="title"/>
          </p:nvPr>
        </p:nvSpPr>
        <p:spPr>
          <a:xfrm>
            <a:off x="457937" y="-26365"/>
            <a:ext cx="8229600" cy="85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a:solidFill>
                  <a:schemeClr val="tx1"/>
                </a:solidFill>
                <a:latin typeface="Corbel Light"/>
              </a:rPr>
              <a:t>Oversight Board Guidelines </a:t>
            </a:r>
          </a:p>
        </p:txBody>
      </p:sp>
      <p:sp>
        <p:nvSpPr>
          <p:cNvPr id="5" name="TextBox 4"/>
          <p:cNvSpPr txBox="1"/>
          <p:nvPr/>
        </p:nvSpPr>
        <p:spPr>
          <a:xfrm>
            <a:off x="8720808" y="4789608"/>
            <a:ext cx="362736" cy="338554"/>
          </a:xfrm>
          <a:prstGeom prst="rect">
            <a:avLst/>
          </a:prstGeom>
          <a:noFill/>
        </p:spPr>
        <p:txBody>
          <a:bodyPr wrap="square" rtlCol="0">
            <a:spAutoFit/>
          </a:bodyPr>
          <a:lstStyle/>
          <a:p>
            <a:r>
              <a:rPr lang="en-US" sz="1600" b="1">
                <a:solidFill>
                  <a:schemeClr val="bg1"/>
                </a:solidFill>
                <a:latin typeface="Calibri" panose="020F0502020204030204" pitchFamily="34" charset="0"/>
              </a:rPr>
              <a:t>2</a:t>
            </a:r>
            <a:endParaRPr lang="en-US" b="1">
              <a:solidFill>
                <a:schemeClr val="bg1"/>
              </a:solidFill>
              <a:latin typeface="Calibri" panose="020F0502020204030204" pitchFamily="34" charset="0"/>
            </a:endParaRPr>
          </a:p>
        </p:txBody>
      </p:sp>
      <p:pic>
        <p:nvPicPr>
          <p:cNvPr id="3" name="Graphic 2" descr="Meeting with solid fill">
            <a:extLst>
              <a:ext uri="{FF2B5EF4-FFF2-40B4-BE49-F238E27FC236}">
                <a16:creationId xmlns:a16="http://schemas.microsoft.com/office/drawing/2014/main" id="{87758A21-405B-4651-A4A2-4E50EF657A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908" y="654315"/>
            <a:ext cx="914400" cy="914400"/>
          </a:xfrm>
          <a:prstGeom prst="rect">
            <a:avLst/>
          </a:prstGeom>
        </p:spPr>
      </p:pic>
      <p:pic>
        <p:nvPicPr>
          <p:cNvPr id="6" name="Graphic 5" descr="Checkmark with solid fill">
            <a:extLst>
              <a:ext uri="{FF2B5EF4-FFF2-40B4-BE49-F238E27FC236}">
                <a16:creationId xmlns:a16="http://schemas.microsoft.com/office/drawing/2014/main" id="{59B51D86-2927-26D3-5E03-4CD6C02D6D1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908" y="1746774"/>
            <a:ext cx="914400" cy="914400"/>
          </a:xfrm>
          <a:prstGeom prst="rect">
            <a:avLst/>
          </a:prstGeom>
        </p:spPr>
      </p:pic>
      <p:pic>
        <p:nvPicPr>
          <p:cNvPr id="7" name="Graphic 6" descr="Checkmark with solid fill">
            <a:extLst>
              <a:ext uri="{FF2B5EF4-FFF2-40B4-BE49-F238E27FC236}">
                <a16:creationId xmlns:a16="http://schemas.microsoft.com/office/drawing/2014/main" id="{0E196B70-E788-198C-2259-F7D5B4A6B2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8419" y="2839233"/>
            <a:ext cx="914400" cy="914400"/>
          </a:xfrm>
          <a:prstGeom prst="rect">
            <a:avLst/>
          </a:prstGeom>
        </p:spPr>
      </p:pic>
      <p:pic>
        <p:nvPicPr>
          <p:cNvPr id="9" name="Graphic 8" descr="Online meeting outline">
            <a:extLst>
              <a:ext uri="{FF2B5EF4-FFF2-40B4-BE49-F238E27FC236}">
                <a16:creationId xmlns:a16="http://schemas.microsoft.com/office/drawing/2014/main" id="{0639E1C9-130D-BA1E-F59D-E150D96F163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76776" y="3931692"/>
            <a:ext cx="815050" cy="815050"/>
          </a:xfrm>
          <a:prstGeom prst="rect">
            <a:avLst/>
          </a:prstGeom>
        </p:spPr>
      </p:pic>
      <p:pic>
        <p:nvPicPr>
          <p:cNvPr id="10" name="Graphic 9" descr="Checkmark with solid fill">
            <a:extLst>
              <a:ext uri="{FF2B5EF4-FFF2-40B4-BE49-F238E27FC236}">
                <a16:creationId xmlns:a16="http://schemas.microsoft.com/office/drawing/2014/main" id="{2D42C303-4E7F-27FA-25D9-0F9DDF01CA25}"/>
              </a:ext>
            </a:extLst>
          </p:cNvPr>
          <p:cNvPicPr>
            <a:picLocks noChangeAspect="1"/>
          </p:cNvPicPr>
          <p:nvPr/>
        </p:nvPicPr>
        <p:blipFill>
          <a:blip r:embed="rId5">
            <a:extLst>
              <a:ext uri="{96DAC541-7B7A-43D3-8B79-37D633B846F1}">
                <asvg:svgBlip xmlns:asvg="http://schemas.microsoft.com/office/drawing/2016/SVG/main" r:embed="rId11"/>
              </a:ext>
            </a:extLst>
          </a:blip>
          <a:stretch>
            <a:fillRect/>
          </a:stretch>
        </p:blipFill>
        <p:spPr>
          <a:xfrm>
            <a:off x="82846" y="2839233"/>
            <a:ext cx="914400" cy="914400"/>
          </a:xfrm>
          <a:prstGeom prst="rect">
            <a:avLst/>
          </a:prstGeom>
        </p:spPr>
      </p:pic>
      <p:pic>
        <p:nvPicPr>
          <p:cNvPr id="11" name="Graphic 10" descr="Checkmark with solid fill">
            <a:extLst>
              <a:ext uri="{FF2B5EF4-FFF2-40B4-BE49-F238E27FC236}">
                <a16:creationId xmlns:a16="http://schemas.microsoft.com/office/drawing/2014/main" id="{B51BC60A-43FF-4DBD-26ED-DC2A4419988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197102" y="2845073"/>
            <a:ext cx="914400" cy="914400"/>
          </a:xfrm>
          <a:prstGeom prst="rect">
            <a:avLst/>
          </a:prstGeom>
        </p:spPr>
      </p:pic>
      <p:pic>
        <p:nvPicPr>
          <p:cNvPr id="12" name="Graphic 11" descr="Checkmark with solid fill">
            <a:extLst>
              <a:ext uri="{FF2B5EF4-FFF2-40B4-BE49-F238E27FC236}">
                <a16:creationId xmlns:a16="http://schemas.microsoft.com/office/drawing/2014/main" id="{6376906E-A8B5-E0E5-646F-DCD4366729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4266" y="1746774"/>
            <a:ext cx="914400" cy="914400"/>
          </a:xfrm>
          <a:prstGeom prst="rect">
            <a:avLst/>
          </a:prstGeom>
        </p:spPr>
      </p:pic>
      <p:pic>
        <p:nvPicPr>
          <p:cNvPr id="13" name="Graphic 12" descr="Online meeting outline">
            <a:extLst>
              <a:ext uri="{FF2B5EF4-FFF2-40B4-BE49-F238E27FC236}">
                <a16:creationId xmlns:a16="http://schemas.microsoft.com/office/drawing/2014/main" id="{B16EB449-9ED1-548D-C19E-28E027040FF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56961" y="3931692"/>
            <a:ext cx="815050" cy="815050"/>
          </a:xfrm>
          <a:prstGeom prst="rect">
            <a:avLst/>
          </a:prstGeom>
        </p:spPr>
      </p:pic>
      <p:pic>
        <p:nvPicPr>
          <p:cNvPr id="14" name="Graphic 13" descr="Online meeting outline">
            <a:extLst>
              <a:ext uri="{FF2B5EF4-FFF2-40B4-BE49-F238E27FC236}">
                <a16:creationId xmlns:a16="http://schemas.microsoft.com/office/drawing/2014/main" id="{5F284D96-65F4-A78A-093E-A08FF05696A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72011" y="3931692"/>
            <a:ext cx="815050" cy="815050"/>
          </a:xfrm>
          <a:prstGeom prst="rect">
            <a:avLst/>
          </a:prstGeom>
        </p:spPr>
      </p:pic>
      <p:pic>
        <p:nvPicPr>
          <p:cNvPr id="15" name="Graphic 14" descr="Online meeting outline">
            <a:extLst>
              <a:ext uri="{FF2B5EF4-FFF2-40B4-BE49-F238E27FC236}">
                <a16:creationId xmlns:a16="http://schemas.microsoft.com/office/drawing/2014/main" id="{85C7FC34-4612-8E6A-CEC0-E0950265C6C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78560" y="3931692"/>
            <a:ext cx="815050" cy="815050"/>
          </a:xfrm>
          <a:prstGeom prst="rect">
            <a:avLst/>
          </a:prstGeom>
        </p:spPr>
      </p:pic>
      <p:pic>
        <p:nvPicPr>
          <p:cNvPr id="16" name="Graphic 15" descr="Online meeting outline">
            <a:extLst>
              <a:ext uri="{FF2B5EF4-FFF2-40B4-BE49-F238E27FC236}">
                <a16:creationId xmlns:a16="http://schemas.microsoft.com/office/drawing/2014/main" id="{9CAAE79A-97B6-56AC-75B9-9A467693CAC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412" y="3931692"/>
            <a:ext cx="815050" cy="815050"/>
          </a:xfrm>
          <a:prstGeom prst="rect">
            <a:avLst/>
          </a:prstGeom>
        </p:spPr>
      </p:pic>
      <p:pic>
        <p:nvPicPr>
          <p:cNvPr id="17" name="Graphic 16" descr="Online meeting outline">
            <a:extLst>
              <a:ext uri="{FF2B5EF4-FFF2-40B4-BE49-F238E27FC236}">
                <a16:creationId xmlns:a16="http://schemas.microsoft.com/office/drawing/2014/main" id="{D7160651-FC00-C771-F1AF-C7A9548B1A7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66491" y="3929472"/>
            <a:ext cx="815050" cy="815050"/>
          </a:xfrm>
          <a:prstGeom prst="rect">
            <a:avLst/>
          </a:prstGeom>
        </p:spPr>
      </p:pic>
      <p:sp>
        <p:nvSpPr>
          <p:cNvPr id="19" name="TextBox 18">
            <a:extLst>
              <a:ext uri="{FF2B5EF4-FFF2-40B4-BE49-F238E27FC236}">
                <a16:creationId xmlns:a16="http://schemas.microsoft.com/office/drawing/2014/main" id="{2CB44E9D-5D30-1082-69AE-11CAB2FFFAAE}"/>
              </a:ext>
            </a:extLst>
          </p:cNvPr>
          <p:cNvSpPr txBox="1"/>
          <p:nvPr/>
        </p:nvSpPr>
        <p:spPr>
          <a:xfrm>
            <a:off x="1264486" y="880682"/>
            <a:ext cx="5057335" cy="461665"/>
          </a:xfrm>
          <a:prstGeom prst="rect">
            <a:avLst/>
          </a:prstGeom>
          <a:noFill/>
        </p:spPr>
        <p:txBody>
          <a:bodyPr wrap="square" rtlCol="0">
            <a:spAutoFit/>
          </a:bodyPr>
          <a:lstStyle/>
          <a:p>
            <a:r>
              <a:rPr lang="en-US" sz="2400"/>
              <a:t>15 Member Oversight Board (Fund) </a:t>
            </a:r>
          </a:p>
        </p:txBody>
      </p:sp>
      <p:sp>
        <p:nvSpPr>
          <p:cNvPr id="20" name="TextBox 19">
            <a:extLst>
              <a:ext uri="{FF2B5EF4-FFF2-40B4-BE49-F238E27FC236}">
                <a16:creationId xmlns:a16="http://schemas.microsoft.com/office/drawing/2014/main" id="{5629931C-6748-110B-12BF-ED9F16D16069}"/>
              </a:ext>
            </a:extLst>
          </p:cNvPr>
          <p:cNvSpPr txBox="1"/>
          <p:nvPr/>
        </p:nvSpPr>
        <p:spPr>
          <a:xfrm>
            <a:off x="2265221" y="1521842"/>
            <a:ext cx="5514536" cy="1200329"/>
          </a:xfrm>
          <a:prstGeom prst="rect">
            <a:avLst/>
          </a:prstGeom>
          <a:noFill/>
        </p:spPr>
        <p:txBody>
          <a:bodyPr wrap="square" rtlCol="0">
            <a:spAutoFit/>
          </a:bodyPr>
          <a:lstStyle/>
          <a:p>
            <a:r>
              <a:rPr lang="en-US" sz="2400" b="1"/>
              <a:t>Councilmembers</a:t>
            </a:r>
            <a:r>
              <a:rPr lang="en-US" sz="2400"/>
              <a:t>: 2 Appointment</a:t>
            </a:r>
          </a:p>
          <a:p>
            <a:pPr marL="285750" indent="-285750">
              <a:buFont typeface="Wingdings" panose="05000000000000000000" pitchFamily="2" charset="2"/>
              <a:buChar char="§"/>
            </a:pPr>
            <a:r>
              <a:rPr lang="en-US" sz="2400"/>
              <a:t>One (1) over 24 years of age</a:t>
            </a:r>
          </a:p>
          <a:p>
            <a:pPr marL="285750" indent="-285750">
              <a:buFont typeface="Wingdings" panose="05000000000000000000" pitchFamily="2" charset="2"/>
              <a:buChar char="§"/>
            </a:pPr>
            <a:r>
              <a:rPr lang="en-US" sz="2400"/>
              <a:t>One (2) 15- 24 years of age</a:t>
            </a:r>
          </a:p>
        </p:txBody>
      </p:sp>
      <p:sp>
        <p:nvSpPr>
          <p:cNvPr id="22" name="TextBox 21">
            <a:extLst>
              <a:ext uri="{FF2B5EF4-FFF2-40B4-BE49-F238E27FC236}">
                <a16:creationId xmlns:a16="http://schemas.microsoft.com/office/drawing/2014/main" id="{DCB3A8E2-7084-3C78-AA81-5C770A42A17B}"/>
              </a:ext>
            </a:extLst>
          </p:cNvPr>
          <p:cNvSpPr txBox="1"/>
          <p:nvPr/>
        </p:nvSpPr>
        <p:spPr>
          <a:xfrm>
            <a:off x="3222675" y="2901666"/>
            <a:ext cx="5597767" cy="830997"/>
          </a:xfrm>
          <a:prstGeom prst="rect">
            <a:avLst/>
          </a:prstGeom>
          <a:noFill/>
        </p:spPr>
        <p:txBody>
          <a:bodyPr wrap="square">
            <a:spAutoFit/>
          </a:bodyPr>
          <a:lstStyle/>
          <a:p>
            <a:r>
              <a:rPr lang="en-US" sz="2400" b="1"/>
              <a:t>Mayor</a:t>
            </a:r>
            <a:r>
              <a:rPr lang="en-US" sz="2400"/>
              <a:t>: 3 Appointments</a:t>
            </a:r>
          </a:p>
          <a:p>
            <a:pPr marL="285750" indent="-285750">
              <a:buFont typeface="Wingdings" panose="05000000000000000000" pitchFamily="2" charset="2"/>
              <a:buChar char="§"/>
            </a:pPr>
            <a:r>
              <a:rPr lang="en-US" sz="2400"/>
              <a:t>At least one (1) 15- 24 years of age</a:t>
            </a:r>
          </a:p>
        </p:txBody>
      </p:sp>
      <p:sp>
        <p:nvSpPr>
          <p:cNvPr id="23" name="TextBox 22">
            <a:extLst>
              <a:ext uri="{FF2B5EF4-FFF2-40B4-BE49-F238E27FC236}">
                <a16:creationId xmlns:a16="http://schemas.microsoft.com/office/drawing/2014/main" id="{6F0AFD80-DA0A-1CAC-1E59-0FE8A83EB4CE}"/>
              </a:ext>
            </a:extLst>
          </p:cNvPr>
          <p:cNvSpPr txBox="1"/>
          <p:nvPr/>
        </p:nvSpPr>
        <p:spPr>
          <a:xfrm>
            <a:off x="4881541" y="3912158"/>
            <a:ext cx="4086286" cy="830997"/>
          </a:xfrm>
          <a:prstGeom prst="rect">
            <a:avLst/>
          </a:prstGeom>
          <a:noFill/>
        </p:spPr>
        <p:txBody>
          <a:bodyPr wrap="square" rtlCol="0">
            <a:spAutoFit/>
          </a:bodyPr>
          <a:lstStyle/>
          <a:p>
            <a:r>
              <a:rPr lang="en-US" sz="2400"/>
              <a:t>Oversight Board </a:t>
            </a:r>
            <a:r>
              <a:rPr lang="en-US" sz="2400" b="1"/>
              <a:t>must meet at least six (6) times a year</a:t>
            </a:r>
          </a:p>
        </p:txBody>
      </p:sp>
    </p:spTree>
    <p:extLst>
      <p:ext uri="{BB962C8B-B14F-4D97-AF65-F5344CB8AC3E}">
        <p14:creationId xmlns:p14="http://schemas.microsoft.com/office/powerpoint/2010/main" val="1401075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C2365D-84DE-928F-59D0-BDE15FE377FD}"/>
              </a:ext>
            </a:extLst>
          </p:cNvPr>
          <p:cNvSpPr>
            <a:spLocks noGrp="1"/>
          </p:cNvSpPr>
          <p:nvPr>
            <p:ph type="title"/>
          </p:nvPr>
        </p:nvSpPr>
        <p:spPr>
          <a:xfrm>
            <a:off x="4875624" y="-2533"/>
            <a:ext cx="3810703" cy="1312473"/>
          </a:xfrm>
        </p:spPr>
        <p:txBody>
          <a:bodyPr spcFirstLastPara="1" vert="horz" lIns="91440" tIns="45720" rIns="91440" bIns="45720" rtlCol="0" anchor="b" anchorCtr="0">
            <a:normAutofit fontScale="90000"/>
          </a:bodyPr>
          <a:lstStyle/>
          <a:p>
            <a:pPr algn="l">
              <a:lnSpc>
                <a:spcPct val="90000"/>
              </a:lnSpc>
              <a:spcBef>
                <a:spcPct val="0"/>
              </a:spcBef>
            </a:pPr>
            <a:r>
              <a:rPr lang="en-US" sz="3600" b="1" kern="1200">
                <a:solidFill>
                  <a:schemeClr val="tx1"/>
                </a:solidFill>
                <a:latin typeface="Corbel"/>
                <a:ea typeface="+mj-ea"/>
                <a:cs typeface="+mj-cs"/>
              </a:rPr>
              <a:t>City Council Roles and Responsibilities </a:t>
            </a:r>
          </a:p>
        </p:txBody>
      </p:sp>
      <p:sp>
        <p:nvSpPr>
          <p:cNvPr id="30" name="Oval 2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2223" y="415614"/>
            <a:ext cx="4306642" cy="4306641"/>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A6BD9FC-1505-D502-A122-44DC736BC9B6}"/>
              </a:ext>
            </a:extLst>
          </p:cNvPr>
          <p:cNvPicPr>
            <a:picLocks noChangeAspect="1"/>
          </p:cNvPicPr>
          <p:nvPr/>
        </p:nvPicPr>
        <p:blipFill>
          <a:blip r:embed="rId2"/>
          <a:srcRect l="13202" r="4295" b="-3"/>
          <a:stretch/>
        </p:blipFill>
        <p:spPr>
          <a:xfrm>
            <a:off x="379063" y="415613"/>
            <a:ext cx="4306642" cy="4306642"/>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32"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17" y="527759"/>
            <a:ext cx="128636" cy="128636"/>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34"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064" y="1172022"/>
            <a:ext cx="118159" cy="118158"/>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3" name="TextBox 2">
            <a:extLst>
              <a:ext uri="{FF2B5EF4-FFF2-40B4-BE49-F238E27FC236}">
                <a16:creationId xmlns:a16="http://schemas.microsoft.com/office/drawing/2014/main" id="{94350A9C-FC60-D2A6-4694-346BAE3781AD}"/>
              </a:ext>
            </a:extLst>
          </p:cNvPr>
          <p:cNvSpPr txBox="1"/>
          <p:nvPr/>
        </p:nvSpPr>
        <p:spPr>
          <a:xfrm>
            <a:off x="5001690" y="1419480"/>
            <a:ext cx="3550166" cy="231147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285750" indent="-228600">
              <a:lnSpc>
                <a:spcPct val="90000"/>
              </a:lnSpc>
              <a:spcAft>
                <a:spcPts val="600"/>
              </a:spcAft>
              <a:buFont typeface="Arial" panose="020B0604020202020204" pitchFamily="34" charset="0"/>
              <a:buChar char="•"/>
            </a:pPr>
            <a:r>
              <a:rPr lang="en-US" sz="2000" kern="1200">
                <a:solidFill>
                  <a:schemeClr val="tx1">
                    <a:alpha val="80000"/>
                  </a:schemeClr>
                </a:solidFill>
                <a:latin typeface="Corbel"/>
                <a:ea typeface="+mn-ea"/>
                <a:cs typeface="+mn-cs"/>
              </a:rPr>
              <a:t>Appoint community members to the Richmond Fund for Children and Youth Oversight Board</a:t>
            </a:r>
          </a:p>
          <a:p>
            <a:pPr marL="285750" indent="-228600">
              <a:lnSpc>
                <a:spcPct val="90000"/>
              </a:lnSpc>
              <a:spcAft>
                <a:spcPts val="600"/>
              </a:spcAft>
              <a:buFont typeface="Arial" panose="020B0604020202020204" pitchFamily="34" charset="0"/>
              <a:buChar char="•"/>
            </a:pPr>
            <a:r>
              <a:rPr lang="en-US" sz="2000" kern="1200">
                <a:solidFill>
                  <a:schemeClr val="tx1">
                    <a:alpha val="80000"/>
                  </a:schemeClr>
                </a:solidFill>
                <a:latin typeface="Corbel"/>
                <a:ea typeface="+mn-ea"/>
                <a:cs typeface="+mn-cs"/>
              </a:rPr>
              <a:t>Receive evaluation of department and fund</a:t>
            </a:r>
          </a:p>
          <a:p>
            <a:pPr marL="285750" indent="-228600">
              <a:lnSpc>
                <a:spcPct val="90000"/>
              </a:lnSpc>
              <a:spcAft>
                <a:spcPts val="600"/>
              </a:spcAft>
              <a:buFont typeface="Arial" panose="020B0604020202020204" pitchFamily="34" charset="0"/>
              <a:buChar char="•"/>
            </a:pPr>
            <a:r>
              <a:rPr lang="en-US" sz="2000" kern="1200">
                <a:solidFill>
                  <a:schemeClr val="tx1">
                    <a:alpha val="80000"/>
                  </a:schemeClr>
                </a:solidFill>
                <a:latin typeface="Corbel"/>
                <a:ea typeface="+mn-ea"/>
                <a:cs typeface="+mn-cs"/>
              </a:rPr>
              <a:t>Assist in community outreach for community partner engagement</a:t>
            </a:r>
          </a:p>
          <a:p>
            <a:pPr marL="285750" indent="-228600">
              <a:lnSpc>
                <a:spcPct val="90000"/>
              </a:lnSpc>
              <a:spcAft>
                <a:spcPts val="600"/>
              </a:spcAft>
              <a:buFont typeface="Arial" panose="020B0604020202020204" pitchFamily="34" charset="0"/>
              <a:buChar char="•"/>
            </a:pPr>
            <a:r>
              <a:rPr lang="en-US" sz="2000" kern="1200">
                <a:solidFill>
                  <a:schemeClr val="tx1">
                    <a:alpha val="80000"/>
                  </a:schemeClr>
                </a:solidFill>
                <a:latin typeface="Corbel"/>
                <a:ea typeface="+mn-ea"/>
                <a:cs typeface="+mn-cs"/>
              </a:rPr>
              <a:t>Renew Fund</a:t>
            </a:r>
          </a:p>
          <a:p>
            <a:pPr marL="285750" indent="-228600">
              <a:lnSpc>
                <a:spcPct val="90000"/>
              </a:lnSpc>
              <a:spcAft>
                <a:spcPts val="600"/>
              </a:spcAft>
              <a:buFont typeface="Arial" panose="020B0604020202020204" pitchFamily="34" charset="0"/>
              <a:buChar char="•"/>
            </a:pPr>
            <a:r>
              <a:rPr lang="en-US" sz="2000" kern="1200">
                <a:solidFill>
                  <a:schemeClr val="tx1">
                    <a:alpha val="80000"/>
                  </a:schemeClr>
                </a:solidFill>
                <a:latin typeface="Corbel"/>
                <a:ea typeface="+mn-ea"/>
                <a:cs typeface="+mn-cs"/>
              </a:rPr>
              <a:t>Review and Approve Awards</a:t>
            </a:r>
          </a:p>
        </p:txBody>
      </p:sp>
      <p:sp>
        <p:nvSpPr>
          <p:cNvPr id="36"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0611" y="4331311"/>
            <a:ext cx="84320" cy="84320"/>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38"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2714454"/>
            <a:ext cx="0" cy="2429046"/>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2023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DE72C-DC76-3566-CFFF-5CE964A9EF2C}"/>
              </a:ext>
            </a:extLst>
          </p:cNvPr>
          <p:cNvSpPr>
            <a:spLocks noGrp="1"/>
          </p:cNvSpPr>
          <p:nvPr>
            <p:ph type="title"/>
          </p:nvPr>
        </p:nvSpPr>
        <p:spPr/>
        <p:txBody>
          <a:bodyPr/>
          <a:lstStyle/>
          <a:p>
            <a:r>
              <a:rPr lang="en-US"/>
              <a:t>Community input</a:t>
            </a:r>
          </a:p>
        </p:txBody>
      </p:sp>
    </p:spTree>
    <p:extLst>
      <p:ext uri="{BB962C8B-B14F-4D97-AF65-F5344CB8AC3E}">
        <p14:creationId xmlns:p14="http://schemas.microsoft.com/office/powerpoint/2010/main" val="121941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097384-920B-E376-FD79-7C5A49E7588B}"/>
              </a:ext>
            </a:extLst>
          </p:cNvPr>
          <p:cNvPicPr>
            <a:picLocks noChangeAspect="1"/>
          </p:cNvPicPr>
          <p:nvPr/>
        </p:nvPicPr>
        <p:blipFill>
          <a:blip r:embed="rId2"/>
          <a:stretch>
            <a:fillRect/>
          </a:stretch>
        </p:blipFill>
        <p:spPr>
          <a:xfrm>
            <a:off x="0" y="0"/>
            <a:ext cx="9144000" cy="5143499"/>
          </a:xfrm>
          <a:prstGeom prst="rect">
            <a:avLst/>
          </a:prstGeom>
        </p:spPr>
      </p:pic>
    </p:spTree>
    <p:extLst>
      <p:ext uri="{BB962C8B-B14F-4D97-AF65-F5344CB8AC3E}">
        <p14:creationId xmlns:p14="http://schemas.microsoft.com/office/powerpoint/2010/main" val="1725058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6"/>
          <p:cNvSpPr txBox="1">
            <a:spLocks noGrp="1"/>
          </p:cNvSpPr>
          <p:nvPr>
            <p:ph type="title"/>
          </p:nvPr>
        </p:nvSpPr>
        <p:spPr>
          <a:xfrm>
            <a:off x="196850" y="228600"/>
            <a:ext cx="8750300" cy="85725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600"/>
              <a:buNone/>
            </a:pPr>
            <a:r>
              <a:rPr lang="en-US" sz="3600" b="1">
                <a:solidFill>
                  <a:schemeClr val="tx1"/>
                </a:solidFill>
                <a:latin typeface="Corbel"/>
              </a:rPr>
              <a:t>Community Needs Assessments (CNA) and </a:t>
            </a:r>
            <a:br>
              <a:rPr lang="en-US" sz="3600" b="1">
                <a:latin typeface="Corbel"/>
              </a:rPr>
            </a:br>
            <a:r>
              <a:rPr lang="en-US" sz="3600" b="1">
                <a:solidFill>
                  <a:schemeClr val="tx1"/>
                </a:solidFill>
                <a:latin typeface="Corbel"/>
              </a:rPr>
              <a:t>Strategic Investment Plan (SIP)</a:t>
            </a:r>
          </a:p>
        </p:txBody>
      </p:sp>
      <p:sp>
        <p:nvSpPr>
          <p:cNvPr id="119" name="Google Shape;119;p16"/>
          <p:cNvSpPr txBox="1">
            <a:spLocks noGrp="1"/>
          </p:cNvSpPr>
          <p:nvPr>
            <p:ph type="body" idx="1"/>
          </p:nvPr>
        </p:nvSpPr>
        <p:spPr>
          <a:xfrm>
            <a:off x="127000" y="1362288"/>
            <a:ext cx="8845550" cy="3446325"/>
          </a:xfrm>
          <a:prstGeom prst="rect">
            <a:avLst/>
          </a:prstGeom>
          <a:noFill/>
          <a:ln>
            <a:noFill/>
          </a:ln>
        </p:spPr>
        <p:txBody>
          <a:bodyPr spcFirstLastPara="1" wrap="square" lIns="91425" tIns="45700" rIns="91425" bIns="45700" anchor="t" anchorCtr="0">
            <a:noAutofit/>
          </a:bodyPr>
          <a:lstStyle/>
          <a:p>
            <a:pPr indent="-381000">
              <a:buSzPts val="2400"/>
            </a:pPr>
            <a:r>
              <a:rPr lang="en-US" sz="2200"/>
              <a:t>CNA identified "gaps" between current conditions and desired conditions, while acknowledging community strengths/resources</a:t>
            </a:r>
          </a:p>
          <a:p>
            <a:pPr marL="76200" indent="0">
              <a:buSzPts val="2400"/>
              <a:buNone/>
            </a:pPr>
            <a:endParaRPr lang="en-US" sz="1200"/>
          </a:p>
          <a:p>
            <a:pPr marL="457200" lvl="0" indent="-381000" algn="l" rtl="0">
              <a:spcBef>
                <a:spcPts val="0"/>
              </a:spcBef>
              <a:spcAft>
                <a:spcPts val="0"/>
              </a:spcAft>
              <a:buSzPts val="2400"/>
              <a:buChar char="•"/>
            </a:pPr>
            <a:r>
              <a:rPr lang="en-US" sz="2200"/>
              <a:t>The CNA process included:</a:t>
            </a:r>
          </a:p>
          <a:p>
            <a:pPr lvl="1" indent="-381000">
              <a:spcBef>
                <a:spcPts val="0"/>
              </a:spcBef>
              <a:buSzPts val="2400"/>
              <a:buChar char="•"/>
            </a:pPr>
            <a:r>
              <a:rPr lang="en-US" sz="2200"/>
              <a:t>Focus groups</a:t>
            </a:r>
          </a:p>
          <a:p>
            <a:pPr lvl="1" indent="-381000">
              <a:spcBef>
                <a:spcPts val="0"/>
              </a:spcBef>
              <a:buSzPts val="2400"/>
              <a:buChar char="•"/>
            </a:pPr>
            <a:r>
              <a:rPr lang="en-US" sz="2200"/>
              <a:t>Community forums</a:t>
            </a:r>
          </a:p>
          <a:p>
            <a:pPr lvl="1" indent="-381000">
              <a:spcBef>
                <a:spcPts val="0"/>
              </a:spcBef>
              <a:buSzPts val="2400"/>
              <a:buChar char="•"/>
            </a:pPr>
            <a:r>
              <a:rPr lang="en-US" sz="2200"/>
              <a:t>Community surveys</a:t>
            </a:r>
          </a:p>
          <a:p>
            <a:pPr lvl="1" indent="-381000">
              <a:spcBef>
                <a:spcPts val="0"/>
              </a:spcBef>
              <a:buSzPts val="2400"/>
              <a:buChar char="•"/>
            </a:pPr>
            <a:r>
              <a:rPr lang="en-US" sz="2200"/>
              <a:t>Share-outs with community partners</a:t>
            </a:r>
          </a:p>
          <a:p>
            <a:pPr lvl="1" indent="-381000">
              <a:spcBef>
                <a:spcPts val="0"/>
              </a:spcBef>
              <a:buSzPts val="2400"/>
              <a:buChar char="•"/>
            </a:pPr>
            <a:endParaRPr lang="en-US" sz="2200"/>
          </a:p>
          <a:p>
            <a:pPr marL="457200" lvl="0" indent="-381000" algn="l" rtl="0">
              <a:spcBef>
                <a:spcPts val="0"/>
              </a:spcBef>
              <a:spcAft>
                <a:spcPts val="0"/>
              </a:spcAft>
              <a:buSzPts val="2400"/>
              <a:buChar char="•"/>
            </a:pPr>
            <a:r>
              <a:rPr lang="en-US" sz="2200"/>
              <a:t>The SIP established funding priorities for a three-year period, and a plan for evaluating the Fund and the programs supported by the Fund</a:t>
            </a:r>
          </a:p>
          <a:p>
            <a:pPr marL="76200" lvl="0" indent="0" algn="l" rtl="0">
              <a:spcBef>
                <a:spcPts val="0"/>
              </a:spcBef>
              <a:spcAft>
                <a:spcPts val="0"/>
              </a:spcAft>
              <a:buSzPts val="2400"/>
              <a:buNone/>
            </a:pPr>
            <a:endParaRPr sz="1200"/>
          </a:p>
          <a:p>
            <a:pPr marL="0" lvl="0" indent="0" algn="l" rtl="0">
              <a:lnSpc>
                <a:spcPct val="100000"/>
              </a:lnSpc>
              <a:spcBef>
                <a:spcPts val="0"/>
              </a:spcBef>
              <a:spcAft>
                <a:spcPts val="0"/>
              </a:spcAft>
              <a:buNone/>
            </a:pPr>
            <a:endParaRPr sz="2400"/>
          </a:p>
          <a:p>
            <a:pPr marL="342900" lvl="0" indent="0" algn="l" rtl="0">
              <a:lnSpc>
                <a:spcPct val="100000"/>
              </a:lnSpc>
              <a:spcBef>
                <a:spcPts val="0"/>
              </a:spcBef>
              <a:spcAft>
                <a:spcPts val="0"/>
              </a:spcAft>
              <a:buSzPts val="1600"/>
              <a:buNone/>
            </a:pPr>
            <a:endParaRPr sz="2200"/>
          </a:p>
        </p:txBody>
      </p:sp>
    </p:spTree>
    <p:extLst>
      <p:ext uri="{BB962C8B-B14F-4D97-AF65-F5344CB8AC3E}">
        <p14:creationId xmlns:p14="http://schemas.microsoft.com/office/powerpoint/2010/main" val="2888977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4F6062-D1E2-38EE-A426-4F71D5B3225D}"/>
              </a:ext>
            </a:extLst>
          </p:cNvPr>
          <p:cNvPicPr>
            <a:picLocks noChangeAspect="1"/>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brightnessContrast bright="16000"/>
                    </a14:imgEffect>
                  </a14:imgLayer>
                </a14:imgProps>
              </a:ext>
            </a:extLst>
          </a:blip>
          <a:srcRect t="16944" r="9092" b="4967"/>
          <a:stretch/>
        </p:blipFill>
        <p:spPr>
          <a:xfrm>
            <a:off x="20" y="10"/>
            <a:ext cx="9141694" cy="5143489"/>
          </a:xfrm>
          <a:prstGeom prst="rect">
            <a:avLst/>
          </a:prstGeom>
          <a:solidFill>
            <a:srgbClr val="FFFFFF">
              <a:shade val="85000"/>
            </a:srgbClr>
          </a:solidFill>
        </p:spPr>
      </p:pic>
      <p:sp>
        <p:nvSpPr>
          <p:cNvPr id="6" name="Rectangle 5">
            <a:extLst>
              <a:ext uri="{FF2B5EF4-FFF2-40B4-BE49-F238E27FC236}">
                <a16:creationId xmlns:a16="http://schemas.microsoft.com/office/drawing/2014/main" id="{B8149663-FD8F-60D6-CBE7-42DFEE86DA21}"/>
              </a:ext>
            </a:extLst>
          </p:cNvPr>
          <p:cNvSpPr/>
          <p:nvPr/>
        </p:nvSpPr>
        <p:spPr>
          <a:xfrm>
            <a:off x="451709" y="956759"/>
            <a:ext cx="3122296" cy="411233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4176C8E-C143-D571-955E-A0DA18C4A2D6}"/>
              </a:ext>
            </a:extLst>
          </p:cNvPr>
          <p:cNvSpPr txBox="1"/>
          <p:nvPr/>
        </p:nvSpPr>
        <p:spPr>
          <a:xfrm>
            <a:off x="-213585" y="427281"/>
            <a:ext cx="4448288"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br>
              <a:rPr lang="en-US" sz="2000">
                <a:latin typeface="Corbel Light"/>
              </a:rPr>
            </a:br>
            <a:r>
              <a:rPr lang="en-US" sz="5400" b="1">
                <a:solidFill>
                  <a:schemeClr val="bg1"/>
                </a:solidFill>
                <a:latin typeface="Corbel Light"/>
              </a:rPr>
              <a:t>400+</a:t>
            </a:r>
            <a:br>
              <a:rPr lang="en-US" sz="2000" b="1">
                <a:solidFill>
                  <a:schemeClr val="bg1"/>
                </a:solidFill>
                <a:latin typeface="Corbel Light"/>
              </a:rPr>
            </a:br>
            <a:r>
              <a:rPr lang="en-US" sz="2000" b="1">
                <a:solidFill>
                  <a:schemeClr val="bg1"/>
                </a:solidFill>
                <a:latin typeface="Corbel Light"/>
              </a:rPr>
              <a:t>Insight Interviews </a:t>
            </a:r>
            <a:br>
              <a:rPr lang="en-US" sz="2000" b="1">
                <a:solidFill>
                  <a:schemeClr val="bg1"/>
                </a:solidFill>
                <a:latin typeface="Corbel Light"/>
              </a:rPr>
            </a:br>
            <a:r>
              <a:rPr lang="en-US" sz="2000" b="1">
                <a:solidFill>
                  <a:schemeClr val="bg1"/>
                </a:solidFill>
                <a:latin typeface="Corbel Light"/>
              </a:rPr>
              <a:t>(24 Participants) </a:t>
            </a:r>
            <a:br>
              <a:rPr lang="en-US" sz="2000" b="1">
                <a:solidFill>
                  <a:schemeClr val="bg1"/>
                </a:solidFill>
                <a:latin typeface="Corbel Light"/>
              </a:rPr>
            </a:br>
            <a:br>
              <a:rPr lang="en-US" sz="2000" b="1">
                <a:solidFill>
                  <a:schemeClr val="bg1"/>
                </a:solidFill>
                <a:latin typeface="Corbel Light"/>
              </a:rPr>
            </a:br>
            <a:r>
              <a:rPr lang="en-US" sz="2000" b="1">
                <a:solidFill>
                  <a:schemeClr val="bg1"/>
                </a:solidFill>
                <a:latin typeface="Corbel Light"/>
              </a:rPr>
              <a:t>Focus Groups </a:t>
            </a:r>
            <a:br>
              <a:rPr lang="en-US" sz="2000" b="1">
                <a:solidFill>
                  <a:schemeClr val="bg1"/>
                </a:solidFill>
                <a:latin typeface="Corbel Light"/>
              </a:rPr>
            </a:br>
            <a:r>
              <a:rPr lang="en-US" sz="2000" b="1">
                <a:solidFill>
                  <a:schemeClr val="bg1"/>
                </a:solidFill>
                <a:latin typeface="Corbel Light"/>
              </a:rPr>
              <a:t>(104 Participants) </a:t>
            </a:r>
            <a:br>
              <a:rPr lang="en-US" sz="2000" b="1">
                <a:solidFill>
                  <a:schemeClr val="bg1"/>
                </a:solidFill>
                <a:latin typeface="Corbel Light"/>
              </a:rPr>
            </a:br>
            <a:br>
              <a:rPr lang="en-US" sz="2000" b="1">
                <a:solidFill>
                  <a:schemeClr val="bg1"/>
                </a:solidFill>
                <a:latin typeface="Corbel Light"/>
              </a:rPr>
            </a:br>
            <a:r>
              <a:rPr lang="en-US" sz="2000" b="1">
                <a:solidFill>
                  <a:schemeClr val="bg1"/>
                </a:solidFill>
                <a:latin typeface="Corbel Light"/>
              </a:rPr>
              <a:t>Community Survey</a:t>
            </a:r>
            <a:br>
              <a:rPr lang="en-US" sz="2000" b="1">
                <a:solidFill>
                  <a:schemeClr val="bg1"/>
                </a:solidFill>
                <a:latin typeface="Corbel Light"/>
              </a:rPr>
            </a:br>
            <a:r>
              <a:rPr lang="en-US" sz="2000" b="1">
                <a:solidFill>
                  <a:schemeClr val="bg1"/>
                </a:solidFill>
                <a:latin typeface="Corbel Light"/>
              </a:rPr>
              <a:t> (200 Participants)</a:t>
            </a:r>
            <a:br>
              <a:rPr lang="en-US" sz="2000" b="1">
                <a:solidFill>
                  <a:schemeClr val="bg1"/>
                </a:solidFill>
                <a:latin typeface="Corbel Light"/>
              </a:rPr>
            </a:br>
            <a:br>
              <a:rPr lang="en-US" sz="2000" b="1">
                <a:solidFill>
                  <a:schemeClr val="bg1"/>
                </a:solidFill>
                <a:latin typeface="Corbel Light"/>
              </a:rPr>
            </a:br>
            <a:r>
              <a:rPr lang="en-US" sz="2000" b="1">
                <a:solidFill>
                  <a:schemeClr val="bg1"/>
                </a:solidFill>
                <a:latin typeface="Corbel Light"/>
              </a:rPr>
              <a:t>Visioning Event </a:t>
            </a:r>
            <a:br>
              <a:rPr lang="en-US" sz="2000" b="1">
                <a:solidFill>
                  <a:schemeClr val="bg1"/>
                </a:solidFill>
                <a:latin typeface="Corbel Light"/>
              </a:rPr>
            </a:br>
            <a:r>
              <a:rPr lang="en-US" sz="2000" b="1">
                <a:solidFill>
                  <a:schemeClr val="bg1"/>
                </a:solidFill>
                <a:latin typeface="Corbel Light"/>
              </a:rPr>
              <a:t>(72 Participants)</a:t>
            </a:r>
          </a:p>
          <a:p>
            <a:pPr algn="l"/>
            <a:endParaRPr lang="en-US"/>
          </a:p>
        </p:txBody>
      </p:sp>
      <p:sp>
        <p:nvSpPr>
          <p:cNvPr id="7" name="Rectangle 6">
            <a:extLst>
              <a:ext uri="{FF2B5EF4-FFF2-40B4-BE49-F238E27FC236}">
                <a16:creationId xmlns:a16="http://schemas.microsoft.com/office/drawing/2014/main" id="{97E8F252-C7C7-00D0-F172-1059DDA50028}"/>
              </a:ext>
            </a:extLst>
          </p:cNvPr>
          <p:cNvSpPr/>
          <p:nvPr/>
        </p:nvSpPr>
        <p:spPr>
          <a:xfrm>
            <a:off x="159683" y="117661"/>
            <a:ext cx="3697941" cy="7648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D89ED17-2F89-8353-9E80-14D07B16E77D}"/>
              </a:ext>
            </a:extLst>
          </p:cNvPr>
          <p:cNvSpPr txBox="1"/>
          <p:nvPr/>
        </p:nvSpPr>
        <p:spPr>
          <a:xfrm>
            <a:off x="92447" y="235324"/>
            <a:ext cx="40004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latin typeface="Corbel Light"/>
              </a:rPr>
              <a:t>Community Engagement</a:t>
            </a:r>
            <a:endParaRPr lang="en-US" sz="2800" b="1">
              <a:solidFill>
                <a:schemeClr val="bg1"/>
              </a:solidFill>
            </a:endParaRPr>
          </a:p>
        </p:txBody>
      </p:sp>
    </p:spTree>
    <p:extLst>
      <p:ext uri="{BB962C8B-B14F-4D97-AF65-F5344CB8AC3E}">
        <p14:creationId xmlns:p14="http://schemas.microsoft.com/office/powerpoint/2010/main" val="1445870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descr="A diagram of a child's learning needs&#10;&#10;Description automatically generated with medium confidence">
            <a:extLst>
              <a:ext uri="{FF2B5EF4-FFF2-40B4-BE49-F238E27FC236}">
                <a16:creationId xmlns:a16="http://schemas.microsoft.com/office/drawing/2014/main" id="{3D1110A4-158E-E0E3-3A52-B0E3C0CC941B}"/>
              </a:ext>
            </a:extLst>
          </p:cNvPr>
          <p:cNvPicPr>
            <a:picLocks noChangeAspect="1"/>
          </p:cNvPicPr>
          <p:nvPr/>
        </p:nvPicPr>
        <p:blipFill>
          <a:blip r:embed="rId2"/>
          <a:stretch>
            <a:fillRect/>
          </a:stretch>
        </p:blipFill>
        <p:spPr>
          <a:xfrm>
            <a:off x="414654" y="579996"/>
            <a:ext cx="8310881" cy="3989222"/>
          </a:xfrm>
          <a:prstGeom prst="rect">
            <a:avLst/>
          </a:prstGeom>
        </p:spPr>
      </p:pic>
    </p:spTree>
    <p:extLst>
      <p:ext uri="{BB962C8B-B14F-4D97-AF65-F5344CB8AC3E}">
        <p14:creationId xmlns:p14="http://schemas.microsoft.com/office/powerpoint/2010/main" val="2030157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863124-0EB2-45B7-B5E6-9F5E5C22C8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iagram of five core needs&#10;&#10;Description automatically generated">
            <a:extLst>
              <a:ext uri="{FF2B5EF4-FFF2-40B4-BE49-F238E27FC236}">
                <a16:creationId xmlns:a16="http://schemas.microsoft.com/office/drawing/2014/main" id="{1A0A4D5D-BAEB-F915-DF6F-6F7E0DC2B54A}"/>
              </a:ext>
            </a:extLst>
          </p:cNvPr>
          <p:cNvPicPr>
            <a:picLocks noChangeAspect="1"/>
          </p:cNvPicPr>
          <p:nvPr/>
        </p:nvPicPr>
        <p:blipFill>
          <a:blip r:embed="rId2"/>
          <a:stretch>
            <a:fillRect/>
          </a:stretch>
        </p:blipFill>
        <p:spPr>
          <a:xfrm>
            <a:off x="411664" y="715465"/>
            <a:ext cx="5182811" cy="3705710"/>
          </a:xfrm>
          <a:prstGeom prst="rect">
            <a:avLst/>
          </a:prstGeom>
        </p:spPr>
      </p:pic>
      <p:cxnSp>
        <p:nvCxnSpPr>
          <p:cNvPr id="11" name="Straight Connector 10">
            <a:extLst>
              <a:ext uri="{FF2B5EF4-FFF2-40B4-BE49-F238E27FC236}">
                <a16:creationId xmlns:a16="http://schemas.microsoft.com/office/drawing/2014/main" id="{6ED21F3D-D181-42CC-9BDC-972B9FB169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87532" y="1232703"/>
            <a:ext cx="0" cy="2708476"/>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descr="A diagram of a connection&#10;&#10;Description automatically generated">
            <a:extLst>
              <a:ext uri="{FF2B5EF4-FFF2-40B4-BE49-F238E27FC236}">
                <a16:creationId xmlns:a16="http://schemas.microsoft.com/office/drawing/2014/main" id="{2B983DA7-CFB8-7369-202E-0A515FD19056}"/>
              </a:ext>
            </a:extLst>
          </p:cNvPr>
          <p:cNvPicPr>
            <a:picLocks noChangeAspect="1"/>
          </p:cNvPicPr>
          <p:nvPr/>
        </p:nvPicPr>
        <p:blipFill>
          <a:blip r:embed="rId3"/>
          <a:stretch>
            <a:fillRect/>
          </a:stretch>
        </p:blipFill>
        <p:spPr>
          <a:xfrm>
            <a:off x="5649824" y="1263085"/>
            <a:ext cx="3265969" cy="2678094"/>
          </a:xfrm>
          <a:prstGeom prst="rect">
            <a:avLst/>
          </a:prstGeom>
        </p:spPr>
      </p:pic>
      <p:sp>
        <p:nvSpPr>
          <p:cNvPr id="13" name="Rectangle 12">
            <a:extLst>
              <a:ext uri="{FF2B5EF4-FFF2-40B4-BE49-F238E27FC236}">
                <a16:creationId xmlns:a16="http://schemas.microsoft.com/office/drawing/2014/main" id="{AFBD2F30-61F9-4E98-AB48-A22FBAF3B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569214"/>
            <a:ext cx="288036" cy="3998214"/>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A88E0C49-C629-DC67-2034-7294BFD6E8E7}"/>
              </a:ext>
            </a:extLst>
          </p:cNvPr>
          <p:cNvSpPr txBox="1"/>
          <p:nvPr/>
        </p:nvSpPr>
        <p:spPr>
          <a:xfrm>
            <a:off x="203981" y="89758"/>
            <a:ext cx="8271803" cy="584775"/>
          </a:xfrm>
          <a:prstGeom prst="rect">
            <a:avLst/>
          </a:prstGeom>
          <a:noFill/>
        </p:spPr>
        <p:txBody>
          <a:bodyPr wrap="square" lIns="91440" tIns="45720" rIns="91440" bIns="45720" rtlCol="0" anchor="t">
            <a:spAutoFit/>
          </a:bodyPr>
          <a:lstStyle/>
          <a:p>
            <a:r>
              <a:rPr lang="en-US" sz="3200">
                <a:latin typeface="+mj-lt"/>
              </a:rPr>
              <a:t>FIVE CORE NEEDS EMERGED</a:t>
            </a:r>
          </a:p>
        </p:txBody>
      </p:sp>
    </p:spTree>
    <p:extLst>
      <p:ext uri="{BB962C8B-B14F-4D97-AF65-F5344CB8AC3E}">
        <p14:creationId xmlns:p14="http://schemas.microsoft.com/office/powerpoint/2010/main" val="24860120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4AF9FDF-9936-CB41-BA75-2D32EC380D5E}"/>
              </a:ext>
            </a:extLst>
          </p:cNvPr>
          <p:cNvSpPr txBox="1">
            <a:spLocks/>
          </p:cNvSpPr>
          <p:nvPr/>
        </p:nvSpPr>
        <p:spPr>
          <a:xfrm>
            <a:off x="177658" y="846307"/>
            <a:ext cx="2210612" cy="3450887"/>
          </a:xfrm>
          <a:prstGeom prst="rect">
            <a:avLst/>
          </a:prstGeom>
        </p:spPr>
        <p:txBody>
          <a:bodyPr vert="horz" lIns="68580" tIns="34290" rIns="68580" bIns="34290" rtlCol="0" anchor="ctr">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pPr algn="r" defTabSz="685800">
              <a:spcAft>
                <a:spcPts val="450"/>
              </a:spcAft>
              <a:buClrTx/>
            </a:pPr>
            <a:r>
              <a:rPr lang="en-US" sz="2700" b="1" spc="-45">
                <a:solidFill>
                  <a:srgbClr val="FFFFFF"/>
                </a:solidFill>
                <a:latin typeface="Corbel" panose="020B0503020204020204"/>
              </a:rPr>
              <a:t>Additional Resources</a:t>
            </a:r>
          </a:p>
        </p:txBody>
      </p:sp>
      <p:sp>
        <p:nvSpPr>
          <p:cNvPr id="11" name="Content Placeholder 2">
            <a:extLst>
              <a:ext uri="{FF2B5EF4-FFF2-40B4-BE49-F238E27FC236}">
                <a16:creationId xmlns:a16="http://schemas.microsoft.com/office/drawing/2014/main" id="{0B4191CE-4A17-44C7-AA12-41D22F0EE59A}"/>
              </a:ext>
            </a:extLst>
          </p:cNvPr>
          <p:cNvSpPr>
            <a:spLocks noGrp="1"/>
          </p:cNvSpPr>
          <p:nvPr>
            <p:ph idx="1"/>
          </p:nvPr>
        </p:nvSpPr>
        <p:spPr>
          <a:xfrm>
            <a:off x="2824578" y="402188"/>
            <a:ext cx="5486400" cy="444119"/>
          </a:xfrm>
        </p:spPr>
        <p:txBody>
          <a:bodyPr vert="horz" lIns="68580" tIns="34290" rIns="68580" bIns="34290" rtlCol="0" anchor="ctr">
            <a:normAutofit fontScale="92500"/>
          </a:bodyPr>
          <a:lstStyle/>
          <a:p>
            <a:pPr marL="0" indent="0" algn="ctr">
              <a:buNone/>
            </a:pPr>
            <a:r>
              <a:rPr lang="en-US" sz="2100">
                <a:solidFill>
                  <a:schemeClr val="tx1"/>
                </a:solidFill>
              </a:rPr>
              <a:t>Available on </a:t>
            </a:r>
            <a:r>
              <a:rPr lang="en-US" sz="2100">
                <a:solidFill>
                  <a:schemeClr val="tx1"/>
                </a:solidFill>
                <a:hlinkClick r:id="rId3">
                  <a:extLst>
                    <a:ext uri="{A12FA001-AC4F-418D-AE19-62706E023703}">
                      <ahyp:hlinkClr xmlns:ahyp="http://schemas.microsoft.com/office/drawing/2018/hyperlinkcolor" val="tx"/>
                    </a:ext>
                  </a:extLst>
                </a:hlinkClick>
              </a:rPr>
              <a:t>www.ci.richmond.ca.us/RFCYGrants</a:t>
            </a:r>
            <a:endParaRPr lang="en-US" sz="2100">
              <a:solidFill>
                <a:schemeClr val="tx1"/>
              </a:solidFill>
            </a:endParaRPr>
          </a:p>
        </p:txBody>
      </p:sp>
      <p:pic>
        <p:nvPicPr>
          <p:cNvPr id="6" name="Picture 5">
            <a:extLst>
              <a:ext uri="{FF2B5EF4-FFF2-40B4-BE49-F238E27FC236}">
                <a16:creationId xmlns:a16="http://schemas.microsoft.com/office/drawing/2014/main" id="{4733EBD6-C5B9-AA8C-EBCA-B82199F00CFA}"/>
              </a:ext>
            </a:extLst>
          </p:cNvPr>
          <p:cNvPicPr>
            <a:picLocks noChangeAspect="1"/>
          </p:cNvPicPr>
          <p:nvPr/>
        </p:nvPicPr>
        <p:blipFill>
          <a:blip r:embed="rId4"/>
          <a:stretch>
            <a:fillRect/>
          </a:stretch>
        </p:blipFill>
        <p:spPr>
          <a:xfrm>
            <a:off x="2700319" y="937597"/>
            <a:ext cx="2785882" cy="3602627"/>
          </a:xfrm>
          <a:prstGeom prst="rect">
            <a:avLst/>
          </a:prstGeom>
        </p:spPr>
      </p:pic>
      <p:pic>
        <p:nvPicPr>
          <p:cNvPr id="10" name="Picture 9">
            <a:extLst>
              <a:ext uri="{FF2B5EF4-FFF2-40B4-BE49-F238E27FC236}">
                <a16:creationId xmlns:a16="http://schemas.microsoft.com/office/drawing/2014/main" id="{4FE30CA4-3D20-BD46-D9B4-21C668F73861}"/>
              </a:ext>
            </a:extLst>
          </p:cNvPr>
          <p:cNvPicPr>
            <a:picLocks noChangeAspect="1"/>
          </p:cNvPicPr>
          <p:nvPr/>
        </p:nvPicPr>
        <p:blipFill>
          <a:blip r:embed="rId5"/>
          <a:stretch>
            <a:fillRect/>
          </a:stretch>
        </p:blipFill>
        <p:spPr>
          <a:xfrm>
            <a:off x="5636472" y="906326"/>
            <a:ext cx="2846345" cy="3633897"/>
          </a:xfrm>
          <a:prstGeom prst="rect">
            <a:avLst/>
          </a:prstGeom>
        </p:spPr>
      </p:pic>
    </p:spTree>
    <p:extLst>
      <p:ext uri="{BB962C8B-B14F-4D97-AF65-F5344CB8AC3E}">
        <p14:creationId xmlns:p14="http://schemas.microsoft.com/office/powerpoint/2010/main" val="1664046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DF7C9B3-01BE-4D46-ACA2-312DFE36A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1500"/>
            <a:ext cx="2582693" cy="40050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3A5C5D2-0792-4747-9EAF-67F0D644304F}"/>
              </a:ext>
            </a:extLst>
          </p:cNvPr>
          <p:cNvSpPr>
            <a:spLocks noGrp="1"/>
          </p:cNvSpPr>
          <p:nvPr>
            <p:ph type="title"/>
          </p:nvPr>
        </p:nvSpPr>
        <p:spPr>
          <a:xfrm>
            <a:off x="189689" y="842878"/>
            <a:ext cx="2210612" cy="3450887"/>
          </a:xfrm>
        </p:spPr>
        <p:txBody>
          <a:bodyPr>
            <a:normAutofit/>
          </a:bodyPr>
          <a:lstStyle/>
          <a:p>
            <a:r>
              <a:rPr lang="en-US" b="1">
                <a:solidFill>
                  <a:schemeClr val="bg1"/>
                </a:solidFill>
              </a:rPr>
              <a:t>OUTLINE</a:t>
            </a:r>
          </a:p>
        </p:txBody>
      </p:sp>
      <p:graphicFrame>
        <p:nvGraphicFramePr>
          <p:cNvPr id="24" name="Content Placeholder 13">
            <a:extLst>
              <a:ext uri="{FF2B5EF4-FFF2-40B4-BE49-F238E27FC236}">
                <a16:creationId xmlns:a16="http://schemas.microsoft.com/office/drawing/2014/main" id="{FB23D9DD-0BF4-4380-88BF-D56241D52698}"/>
              </a:ext>
            </a:extLst>
          </p:cNvPr>
          <p:cNvGraphicFramePr>
            <a:graphicFrameLocks noGrp="1"/>
          </p:cNvGraphicFramePr>
          <p:nvPr>
            <p:ph idx="1"/>
            <p:extLst>
              <p:ext uri="{D42A27DB-BD31-4B8C-83A1-F6EECF244321}">
                <p14:modId xmlns:p14="http://schemas.microsoft.com/office/powerpoint/2010/main" val="986744895"/>
              </p:ext>
            </p:extLst>
          </p:nvPr>
        </p:nvGraphicFramePr>
        <p:xfrm>
          <a:off x="3044951" y="569214"/>
          <a:ext cx="5328412" cy="39982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65937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9D8DB-4B1F-7BC7-96B5-89128A818579}"/>
              </a:ext>
            </a:extLst>
          </p:cNvPr>
          <p:cNvSpPr>
            <a:spLocks noGrp="1"/>
          </p:cNvSpPr>
          <p:nvPr>
            <p:ph type="title"/>
          </p:nvPr>
        </p:nvSpPr>
        <p:spPr/>
        <p:txBody>
          <a:bodyPr/>
          <a:lstStyle/>
          <a:p>
            <a:r>
              <a:rPr lang="en-US"/>
              <a:t>Grant Process</a:t>
            </a:r>
          </a:p>
        </p:txBody>
      </p:sp>
    </p:spTree>
    <p:extLst>
      <p:ext uri="{BB962C8B-B14F-4D97-AF65-F5344CB8AC3E}">
        <p14:creationId xmlns:p14="http://schemas.microsoft.com/office/powerpoint/2010/main" val="471533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2F09-E792-5048-98BE-AFC1A276D616}"/>
              </a:ext>
            </a:extLst>
          </p:cNvPr>
          <p:cNvSpPr txBox="1">
            <a:spLocks/>
          </p:cNvSpPr>
          <p:nvPr/>
        </p:nvSpPr>
        <p:spPr>
          <a:xfrm>
            <a:off x="426027" y="269651"/>
            <a:ext cx="8291945" cy="571500"/>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en-US" b="1">
                <a:solidFill>
                  <a:schemeClr val="tx1"/>
                </a:solidFill>
                <a:latin typeface="Corbel Light"/>
                <a:ea typeface="Calibri"/>
                <a:cs typeface="Calibri"/>
              </a:rPr>
              <a:t>Appropriate Application Types</a:t>
            </a:r>
          </a:p>
        </p:txBody>
      </p:sp>
      <p:sp>
        <p:nvSpPr>
          <p:cNvPr id="3" name="TextBox 2">
            <a:extLst>
              <a:ext uri="{FF2B5EF4-FFF2-40B4-BE49-F238E27FC236}">
                <a16:creationId xmlns:a16="http://schemas.microsoft.com/office/drawing/2014/main" id="{43463125-8991-4C47-B800-92C6D88E27DE}"/>
              </a:ext>
            </a:extLst>
          </p:cNvPr>
          <p:cNvSpPr txBox="1"/>
          <p:nvPr/>
        </p:nvSpPr>
        <p:spPr>
          <a:xfrm>
            <a:off x="606564" y="2754055"/>
            <a:ext cx="2479536" cy="1708160"/>
          </a:xfrm>
          <a:prstGeom prst="rect">
            <a:avLst/>
          </a:prstGeom>
          <a:noFill/>
        </p:spPr>
        <p:txBody>
          <a:bodyPr wrap="square" rtlCol="0">
            <a:spAutoFit/>
          </a:bodyPr>
          <a:lstStyle/>
          <a:p>
            <a:pPr algn="ctr"/>
            <a:r>
              <a:rPr lang="en-US" sz="2100" b="1"/>
              <a:t>Small and Emerging </a:t>
            </a:r>
            <a:r>
              <a:rPr lang="en-US" sz="2100"/>
              <a:t>organizations </a:t>
            </a:r>
          </a:p>
          <a:p>
            <a:pPr algn="ctr"/>
            <a:r>
              <a:rPr lang="en-US" sz="2100"/>
              <a:t>&lt; $250,000 </a:t>
            </a:r>
          </a:p>
          <a:p>
            <a:pPr algn="ctr"/>
            <a:endParaRPr lang="en-US" sz="2100"/>
          </a:p>
        </p:txBody>
      </p:sp>
      <p:sp>
        <p:nvSpPr>
          <p:cNvPr id="4" name="TextBox 3">
            <a:extLst>
              <a:ext uri="{FF2B5EF4-FFF2-40B4-BE49-F238E27FC236}">
                <a16:creationId xmlns:a16="http://schemas.microsoft.com/office/drawing/2014/main" id="{3383E260-29AF-314F-8ED9-39FF7A7814B9}"/>
              </a:ext>
            </a:extLst>
          </p:cNvPr>
          <p:cNvSpPr txBox="1"/>
          <p:nvPr/>
        </p:nvSpPr>
        <p:spPr>
          <a:xfrm>
            <a:off x="3363243" y="2804477"/>
            <a:ext cx="2415009" cy="1615827"/>
          </a:xfrm>
          <a:prstGeom prst="rect">
            <a:avLst/>
          </a:prstGeom>
          <a:noFill/>
        </p:spPr>
        <p:txBody>
          <a:bodyPr wrap="square" rtlCol="0">
            <a:spAutoFit/>
          </a:bodyPr>
          <a:lstStyle/>
          <a:p>
            <a:pPr algn="ctr"/>
            <a:r>
              <a:rPr lang="en-US" sz="2100" b="1"/>
              <a:t>Single Agency </a:t>
            </a:r>
          </a:p>
          <a:p>
            <a:pPr algn="ctr"/>
            <a:r>
              <a:rPr lang="en-US" sz="2100"/>
              <a:t>organizations </a:t>
            </a:r>
          </a:p>
          <a:p>
            <a:pPr algn="ctr"/>
            <a:r>
              <a:rPr lang="en-US" sz="2100"/>
              <a:t>&gt; $250,000 </a:t>
            </a:r>
          </a:p>
          <a:p>
            <a:pPr algn="ctr"/>
            <a:endParaRPr lang="en-US" sz="2100"/>
          </a:p>
          <a:p>
            <a:endParaRPr lang="en-US" sz="1500"/>
          </a:p>
        </p:txBody>
      </p:sp>
      <p:sp>
        <p:nvSpPr>
          <p:cNvPr id="5" name="TextBox 4">
            <a:extLst>
              <a:ext uri="{FF2B5EF4-FFF2-40B4-BE49-F238E27FC236}">
                <a16:creationId xmlns:a16="http://schemas.microsoft.com/office/drawing/2014/main" id="{7612B523-219F-D245-ADF3-4BD1700ECD27}"/>
              </a:ext>
            </a:extLst>
          </p:cNvPr>
          <p:cNvSpPr txBox="1"/>
          <p:nvPr/>
        </p:nvSpPr>
        <p:spPr>
          <a:xfrm>
            <a:off x="6224904" y="2771415"/>
            <a:ext cx="2255918" cy="2262158"/>
          </a:xfrm>
          <a:prstGeom prst="rect">
            <a:avLst/>
          </a:prstGeom>
          <a:noFill/>
        </p:spPr>
        <p:txBody>
          <a:bodyPr wrap="square" rtlCol="0">
            <a:spAutoFit/>
          </a:bodyPr>
          <a:lstStyle/>
          <a:p>
            <a:pPr algn="ctr"/>
            <a:r>
              <a:rPr lang="en-US" sz="2100" b="1"/>
              <a:t>Collaborative</a:t>
            </a:r>
          </a:p>
          <a:p>
            <a:pPr algn="ctr"/>
            <a:r>
              <a:rPr lang="en-US" sz="2100" u="sng"/>
              <a:t>at least two </a:t>
            </a:r>
            <a:r>
              <a:rPr lang="en-US" sz="2100"/>
              <a:t>organizations, regardless of budget, that want to apply</a:t>
            </a:r>
          </a:p>
          <a:p>
            <a:endParaRPr lang="en-US" sz="1500"/>
          </a:p>
        </p:txBody>
      </p:sp>
      <p:pic>
        <p:nvPicPr>
          <p:cNvPr id="6" name="Picture 5">
            <a:extLst>
              <a:ext uri="{FF2B5EF4-FFF2-40B4-BE49-F238E27FC236}">
                <a16:creationId xmlns:a16="http://schemas.microsoft.com/office/drawing/2014/main" id="{362AEC05-0E2F-1542-9205-B8AFC16BB372}"/>
              </a:ext>
            </a:extLst>
          </p:cNvPr>
          <p:cNvPicPr>
            <a:picLocks noChangeAspect="1"/>
          </p:cNvPicPr>
          <p:nvPr/>
        </p:nvPicPr>
        <p:blipFill>
          <a:blip r:embed="rId3"/>
          <a:stretch>
            <a:fillRect/>
          </a:stretch>
        </p:blipFill>
        <p:spPr>
          <a:xfrm flipH="1">
            <a:off x="870949" y="1018142"/>
            <a:ext cx="1950766" cy="1950765"/>
          </a:xfrm>
          <a:prstGeom prst="rect">
            <a:avLst/>
          </a:prstGeom>
        </p:spPr>
      </p:pic>
      <p:pic>
        <p:nvPicPr>
          <p:cNvPr id="7" name="Picture 6">
            <a:extLst>
              <a:ext uri="{FF2B5EF4-FFF2-40B4-BE49-F238E27FC236}">
                <a16:creationId xmlns:a16="http://schemas.microsoft.com/office/drawing/2014/main" id="{1116A3C2-F466-5047-A46D-8B6429CA73F3}"/>
              </a:ext>
            </a:extLst>
          </p:cNvPr>
          <p:cNvPicPr>
            <a:picLocks noChangeAspect="1"/>
          </p:cNvPicPr>
          <p:nvPr/>
        </p:nvPicPr>
        <p:blipFill>
          <a:blip r:embed="rId4"/>
          <a:stretch>
            <a:fillRect/>
          </a:stretch>
        </p:blipFill>
        <p:spPr>
          <a:xfrm>
            <a:off x="6629370" y="1054270"/>
            <a:ext cx="1454544" cy="1454543"/>
          </a:xfrm>
          <a:prstGeom prst="rect">
            <a:avLst/>
          </a:prstGeom>
        </p:spPr>
      </p:pic>
      <p:pic>
        <p:nvPicPr>
          <p:cNvPr id="8" name="Picture 7">
            <a:extLst>
              <a:ext uri="{FF2B5EF4-FFF2-40B4-BE49-F238E27FC236}">
                <a16:creationId xmlns:a16="http://schemas.microsoft.com/office/drawing/2014/main" id="{03615E90-61FF-9E48-AE3D-8E8D944E1A31}"/>
              </a:ext>
            </a:extLst>
          </p:cNvPr>
          <p:cNvPicPr>
            <a:picLocks noChangeAspect="1"/>
          </p:cNvPicPr>
          <p:nvPr/>
        </p:nvPicPr>
        <p:blipFill>
          <a:blip r:embed="rId5"/>
          <a:stretch>
            <a:fillRect/>
          </a:stretch>
        </p:blipFill>
        <p:spPr>
          <a:xfrm>
            <a:off x="3797458" y="1051760"/>
            <a:ext cx="1553610" cy="1553610"/>
          </a:xfrm>
          <a:prstGeom prst="rect">
            <a:avLst/>
          </a:prstGeom>
        </p:spPr>
      </p:pic>
    </p:spTree>
    <p:extLst>
      <p:ext uri="{BB962C8B-B14F-4D97-AF65-F5344CB8AC3E}">
        <p14:creationId xmlns:p14="http://schemas.microsoft.com/office/powerpoint/2010/main" val="8202085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076F0B7-41FD-DF40-9F0B-1E93F5579180}"/>
              </a:ext>
            </a:extLst>
          </p:cNvPr>
          <p:cNvSpPr txBox="1">
            <a:spLocks/>
          </p:cNvSpPr>
          <p:nvPr/>
        </p:nvSpPr>
        <p:spPr>
          <a:xfrm>
            <a:off x="228601" y="178904"/>
            <a:ext cx="8572499" cy="571500"/>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defTabSz="685800">
              <a:buClrTx/>
            </a:pPr>
            <a:r>
              <a:rPr lang="en-US" sz="2250" b="1" spc="-45">
                <a:solidFill>
                  <a:srgbClr val="000000"/>
                </a:solidFill>
                <a:latin typeface="Corbel" panose="020B0503020204020204"/>
              </a:rPr>
              <a:t>SUMMARY  TABLE BY APPLICATION TYPE </a:t>
            </a:r>
            <a:endParaRPr lang="en-US" sz="2250" b="1" spc="-45">
              <a:solidFill>
                <a:srgbClr val="000000"/>
              </a:solidFill>
              <a:latin typeface="Times New Roman"/>
              <a:ea typeface="Calibri" panose="020F0502020204030204" pitchFamily="34" charset="0"/>
            </a:endParaRPr>
          </a:p>
        </p:txBody>
      </p:sp>
      <p:sp>
        <p:nvSpPr>
          <p:cNvPr id="5" name="Rectangle 1">
            <a:extLst>
              <a:ext uri="{FF2B5EF4-FFF2-40B4-BE49-F238E27FC236}">
                <a16:creationId xmlns:a16="http://schemas.microsoft.com/office/drawing/2014/main" id="{D2AB9459-E6D0-0E49-86AE-68D28C9CA264}"/>
              </a:ext>
            </a:extLst>
          </p:cNvPr>
          <p:cNvSpPr>
            <a:spLocks noChangeArrowheads="1"/>
          </p:cNvSpPr>
          <p:nvPr/>
        </p:nvSpPr>
        <p:spPr bwMode="auto">
          <a:xfrm>
            <a:off x="3406378" y="1661738"/>
            <a:ext cx="24046" cy="126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685800" eaLnBrk="0" fontAlgn="base" hangingPunct="0">
              <a:spcBef>
                <a:spcPct val="0"/>
              </a:spcBef>
              <a:spcAft>
                <a:spcPct val="0"/>
              </a:spcAft>
              <a:buClrTx/>
            </a:pPr>
            <a:r>
              <a:rPr lang="en-US" altLang="en-US" sz="825" kern="1200">
                <a:solidFill>
                  <a:srgbClr val="1F497D"/>
                </a:solidFill>
                <a:latin typeface="sans-serif"/>
                <a:ea typeface="+mn-ea"/>
                <a:cs typeface="+mn-cs"/>
              </a:rPr>
              <a:t> </a:t>
            </a:r>
            <a:endParaRPr lang="en-US" altLang="en-US" sz="1350" kern="1200">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F271A485-47EC-DE64-DA05-D75FBB2DD6F6}"/>
              </a:ext>
            </a:extLst>
          </p:cNvPr>
          <p:cNvPicPr>
            <a:picLocks noChangeAspect="1"/>
          </p:cNvPicPr>
          <p:nvPr/>
        </p:nvPicPr>
        <p:blipFill>
          <a:blip r:embed="rId3"/>
          <a:stretch>
            <a:fillRect/>
          </a:stretch>
        </p:blipFill>
        <p:spPr>
          <a:xfrm>
            <a:off x="167490" y="613857"/>
            <a:ext cx="8820202" cy="4437140"/>
          </a:xfrm>
          <a:prstGeom prst="rect">
            <a:avLst/>
          </a:prstGeom>
        </p:spPr>
      </p:pic>
    </p:spTree>
    <p:extLst>
      <p:ext uri="{BB962C8B-B14F-4D97-AF65-F5344CB8AC3E}">
        <p14:creationId xmlns:p14="http://schemas.microsoft.com/office/powerpoint/2010/main" val="38438635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52E5D6-E378-4614-BCBD-8663DD15B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US" sz="1350" kern="1200">
              <a:solidFill>
                <a:srgbClr val="FFFFFF"/>
              </a:solidFill>
              <a:latin typeface="Corbel" panose="020B0503020204020204"/>
            </a:endParaRPr>
          </a:p>
        </p:txBody>
      </p:sp>
      <p:sp>
        <p:nvSpPr>
          <p:cNvPr id="11" name="Rectangle 10">
            <a:extLst>
              <a:ext uri="{FF2B5EF4-FFF2-40B4-BE49-F238E27FC236}">
                <a16:creationId xmlns:a16="http://schemas.microsoft.com/office/drawing/2014/main" id="{3A287AC3-AACF-4ADB-9F73-125E714D9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5745" y="3275729"/>
            <a:ext cx="8572511" cy="138914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D594D7A-4451-C047-9FB4-5FE2EAAF15EF}"/>
              </a:ext>
            </a:extLst>
          </p:cNvPr>
          <p:cNvSpPr>
            <a:spLocks noGrp="1"/>
          </p:cNvSpPr>
          <p:nvPr>
            <p:ph type="title"/>
          </p:nvPr>
        </p:nvSpPr>
        <p:spPr>
          <a:xfrm>
            <a:off x="415858" y="3449370"/>
            <a:ext cx="8309853" cy="1018515"/>
          </a:xfrm>
        </p:spPr>
        <p:txBody>
          <a:bodyPr anchor="ctr">
            <a:normAutofit/>
          </a:bodyPr>
          <a:lstStyle/>
          <a:p>
            <a:pPr algn="ctr"/>
            <a:r>
              <a:rPr lang="en-US" sz="3300" b="1">
                <a:solidFill>
                  <a:schemeClr val="bg1"/>
                </a:solidFill>
              </a:rPr>
              <a:t>REVIEW PROCESS</a:t>
            </a:r>
          </a:p>
        </p:txBody>
      </p:sp>
      <p:sp>
        <p:nvSpPr>
          <p:cNvPr id="6" name="Right Arrow 5">
            <a:extLst>
              <a:ext uri="{FF2B5EF4-FFF2-40B4-BE49-F238E27FC236}">
                <a16:creationId xmlns:a16="http://schemas.microsoft.com/office/drawing/2014/main" id="{062F59E9-CBFF-A34D-B0F6-5F0909B1E51E}"/>
              </a:ext>
            </a:extLst>
          </p:cNvPr>
          <p:cNvSpPr/>
          <p:nvPr/>
        </p:nvSpPr>
        <p:spPr>
          <a:xfrm>
            <a:off x="878305" y="1046748"/>
            <a:ext cx="6918158" cy="288758"/>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US" sz="1350" kern="1200">
              <a:solidFill>
                <a:srgbClr val="FFFFFF"/>
              </a:solidFill>
              <a:latin typeface="Corbel" panose="020B0503020204020204"/>
            </a:endParaRPr>
          </a:p>
        </p:txBody>
      </p:sp>
      <p:graphicFrame>
        <p:nvGraphicFramePr>
          <p:cNvPr id="5" name="Content Placeholder 2">
            <a:extLst>
              <a:ext uri="{FF2B5EF4-FFF2-40B4-BE49-F238E27FC236}">
                <a16:creationId xmlns:a16="http://schemas.microsoft.com/office/drawing/2014/main" id="{F7D0E012-726E-46B7-87A0-DA78D553861C}"/>
              </a:ext>
            </a:extLst>
          </p:cNvPr>
          <p:cNvGraphicFramePr>
            <a:graphicFrameLocks noGrp="1"/>
          </p:cNvGraphicFramePr>
          <p:nvPr>
            <p:ph idx="1"/>
          </p:nvPr>
        </p:nvGraphicFramePr>
        <p:xfrm>
          <a:off x="285745" y="-86544"/>
          <a:ext cx="8572511" cy="3561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phic 3" descr="Badge Tick with solid fill">
            <a:extLst>
              <a:ext uri="{FF2B5EF4-FFF2-40B4-BE49-F238E27FC236}">
                <a16:creationId xmlns:a16="http://schemas.microsoft.com/office/drawing/2014/main" id="{32566F79-1952-0D40-9E53-6920F77FD91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95829" y="3628444"/>
            <a:ext cx="685800" cy="685800"/>
          </a:xfrm>
          <a:prstGeom prst="rect">
            <a:avLst/>
          </a:prstGeom>
        </p:spPr>
      </p:pic>
    </p:spTree>
    <p:extLst>
      <p:ext uri="{BB962C8B-B14F-4D97-AF65-F5344CB8AC3E}">
        <p14:creationId xmlns:p14="http://schemas.microsoft.com/office/powerpoint/2010/main" val="40643375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F8CB4-C38D-B897-7108-2F7CDE889573}"/>
              </a:ext>
            </a:extLst>
          </p:cNvPr>
          <p:cNvSpPr>
            <a:spLocks noGrp="1"/>
          </p:cNvSpPr>
          <p:nvPr>
            <p:ph type="title"/>
          </p:nvPr>
        </p:nvSpPr>
        <p:spPr/>
        <p:txBody>
          <a:bodyPr/>
          <a:lstStyle/>
          <a:p>
            <a:r>
              <a:rPr lang="en-US"/>
              <a:t>What We’ve Done</a:t>
            </a:r>
          </a:p>
        </p:txBody>
      </p:sp>
    </p:spTree>
    <p:extLst>
      <p:ext uri="{BB962C8B-B14F-4D97-AF65-F5344CB8AC3E}">
        <p14:creationId xmlns:p14="http://schemas.microsoft.com/office/powerpoint/2010/main" val="584164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396C72-E309-7F42-A330-8D01E617EDEF}"/>
              </a:ext>
            </a:extLst>
          </p:cNvPr>
          <p:cNvPicPr>
            <a:picLocks noChangeAspect="1"/>
          </p:cNvPicPr>
          <p:nvPr/>
        </p:nvPicPr>
        <p:blipFill>
          <a:blip r:embed="rId2"/>
          <a:stretch>
            <a:fillRect/>
          </a:stretch>
        </p:blipFill>
        <p:spPr>
          <a:xfrm>
            <a:off x="290146" y="474437"/>
            <a:ext cx="8565027" cy="4191167"/>
          </a:xfrm>
          <a:prstGeom prst="rect">
            <a:avLst/>
          </a:prstGeom>
        </p:spPr>
      </p:pic>
    </p:spTree>
    <p:extLst>
      <p:ext uri="{BB962C8B-B14F-4D97-AF65-F5344CB8AC3E}">
        <p14:creationId xmlns:p14="http://schemas.microsoft.com/office/powerpoint/2010/main" val="32358054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30615-9E39-7202-9B4B-0BEC79E18F0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80EAE2C-B2DD-B74E-D652-E0AAD4732FBE}"/>
              </a:ext>
            </a:extLst>
          </p:cNvPr>
          <p:cNvPicPr>
            <a:picLocks noGrp="1" noChangeAspect="1"/>
          </p:cNvPicPr>
          <p:nvPr>
            <p:ph idx="1"/>
          </p:nvPr>
        </p:nvPicPr>
        <p:blipFill>
          <a:blip r:embed="rId2"/>
          <a:stretch>
            <a:fillRect/>
          </a:stretch>
        </p:blipFill>
        <p:spPr>
          <a:xfrm>
            <a:off x="-420220" y="-214144"/>
            <a:ext cx="5098507" cy="5803077"/>
          </a:xfrm>
        </p:spPr>
      </p:pic>
      <p:pic>
        <p:nvPicPr>
          <p:cNvPr id="7" name="Picture 6">
            <a:extLst>
              <a:ext uri="{FF2B5EF4-FFF2-40B4-BE49-F238E27FC236}">
                <a16:creationId xmlns:a16="http://schemas.microsoft.com/office/drawing/2014/main" id="{431A6809-BB47-7988-D496-5CC9A509994B}"/>
              </a:ext>
            </a:extLst>
          </p:cNvPr>
          <p:cNvPicPr>
            <a:picLocks noChangeAspect="1"/>
          </p:cNvPicPr>
          <p:nvPr/>
        </p:nvPicPr>
        <p:blipFill>
          <a:blip r:embed="rId3"/>
          <a:stretch>
            <a:fillRect/>
          </a:stretch>
        </p:blipFill>
        <p:spPr>
          <a:xfrm>
            <a:off x="4678287" y="-215538"/>
            <a:ext cx="4465713" cy="5795738"/>
          </a:xfrm>
          <a:prstGeom prst="rect">
            <a:avLst/>
          </a:prstGeom>
        </p:spPr>
      </p:pic>
    </p:spTree>
    <p:extLst>
      <p:ext uri="{BB962C8B-B14F-4D97-AF65-F5344CB8AC3E}">
        <p14:creationId xmlns:p14="http://schemas.microsoft.com/office/powerpoint/2010/main" val="3745919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ED2FF-E522-1AED-4DA1-89D7083F58F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C1BBBB0-6BE9-57C3-4B28-1CFB904156E1}"/>
              </a:ext>
            </a:extLst>
          </p:cNvPr>
          <p:cNvPicPr>
            <a:picLocks noGrp="1" noChangeAspect="1"/>
          </p:cNvPicPr>
          <p:nvPr>
            <p:ph idx="1"/>
          </p:nvPr>
        </p:nvPicPr>
        <p:blipFill>
          <a:blip r:embed="rId2"/>
          <a:stretch>
            <a:fillRect/>
          </a:stretch>
        </p:blipFill>
        <p:spPr>
          <a:xfrm>
            <a:off x="-193300" y="0"/>
            <a:ext cx="4847384" cy="5303183"/>
          </a:xfrm>
        </p:spPr>
      </p:pic>
      <p:pic>
        <p:nvPicPr>
          <p:cNvPr id="9" name="Picture 8">
            <a:extLst>
              <a:ext uri="{FF2B5EF4-FFF2-40B4-BE49-F238E27FC236}">
                <a16:creationId xmlns:a16="http://schemas.microsoft.com/office/drawing/2014/main" id="{C4BCF880-4821-3341-B6EC-375A50DBB3D4}"/>
              </a:ext>
            </a:extLst>
          </p:cNvPr>
          <p:cNvPicPr>
            <a:picLocks noChangeAspect="1"/>
          </p:cNvPicPr>
          <p:nvPr/>
        </p:nvPicPr>
        <p:blipFill>
          <a:blip r:embed="rId3"/>
          <a:stretch>
            <a:fillRect/>
          </a:stretch>
        </p:blipFill>
        <p:spPr>
          <a:xfrm>
            <a:off x="4654084" y="1"/>
            <a:ext cx="4489917" cy="5302481"/>
          </a:xfrm>
          <a:prstGeom prst="rect">
            <a:avLst/>
          </a:prstGeom>
        </p:spPr>
      </p:pic>
    </p:spTree>
    <p:extLst>
      <p:ext uri="{BB962C8B-B14F-4D97-AF65-F5344CB8AC3E}">
        <p14:creationId xmlns:p14="http://schemas.microsoft.com/office/powerpoint/2010/main" val="39889331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DE1F50E-F017-50DA-9910-7EE8B1C6E110}"/>
              </a:ext>
            </a:extLst>
          </p:cNvPr>
          <p:cNvPicPr>
            <a:picLocks noGrp="1" noChangeAspect="1"/>
          </p:cNvPicPr>
          <p:nvPr>
            <p:ph idx="1"/>
          </p:nvPr>
        </p:nvPicPr>
        <p:blipFill>
          <a:blip r:embed="rId2"/>
          <a:stretch>
            <a:fillRect/>
          </a:stretch>
        </p:blipFill>
        <p:spPr>
          <a:xfrm>
            <a:off x="4843056" y="-4560"/>
            <a:ext cx="4300945" cy="5152619"/>
          </a:xfrm>
        </p:spPr>
      </p:pic>
      <p:pic>
        <p:nvPicPr>
          <p:cNvPr id="2" name="Picture 1">
            <a:extLst>
              <a:ext uri="{FF2B5EF4-FFF2-40B4-BE49-F238E27FC236}">
                <a16:creationId xmlns:a16="http://schemas.microsoft.com/office/drawing/2014/main" id="{E15F7A79-4FCF-7451-B276-2AE71B2F572C}"/>
              </a:ext>
            </a:extLst>
          </p:cNvPr>
          <p:cNvPicPr>
            <a:picLocks noChangeAspect="1"/>
          </p:cNvPicPr>
          <p:nvPr/>
        </p:nvPicPr>
        <p:blipFill>
          <a:blip r:embed="rId3"/>
          <a:stretch>
            <a:fillRect/>
          </a:stretch>
        </p:blipFill>
        <p:spPr>
          <a:xfrm>
            <a:off x="929773" y="507778"/>
            <a:ext cx="2886075" cy="3838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38608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036D0D5-3AA0-47FD-A83C-7A06CA2EE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355" y="182880"/>
            <a:ext cx="8793480" cy="478345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4" name="Table 3">
            <a:extLst>
              <a:ext uri="{FF2B5EF4-FFF2-40B4-BE49-F238E27FC236}">
                <a16:creationId xmlns:a16="http://schemas.microsoft.com/office/drawing/2014/main" id="{73819CD8-E066-A3C4-A61B-8A0881778723}"/>
              </a:ext>
            </a:extLst>
          </p:cNvPr>
          <p:cNvGraphicFramePr>
            <a:graphicFrameLocks noGrp="1"/>
          </p:cNvGraphicFramePr>
          <p:nvPr>
            <p:extLst>
              <p:ext uri="{D42A27DB-BD31-4B8C-83A1-F6EECF244321}">
                <p14:modId xmlns:p14="http://schemas.microsoft.com/office/powerpoint/2010/main" val="3891550690"/>
              </p:ext>
            </p:extLst>
          </p:nvPr>
        </p:nvGraphicFramePr>
        <p:xfrm>
          <a:off x="190709" y="766697"/>
          <a:ext cx="8760463" cy="4218661"/>
        </p:xfrm>
        <a:graphic>
          <a:graphicData uri="http://schemas.openxmlformats.org/drawingml/2006/table">
            <a:tbl>
              <a:tblPr firstRow="1" bandRow="1">
                <a:noFill/>
                <a:tableStyleId>{C9F97D8A-0E47-450B-B0B6-C5A64FB7E91F}</a:tableStyleId>
              </a:tblPr>
              <a:tblGrid>
                <a:gridCol w="1941534">
                  <a:extLst>
                    <a:ext uri="{9D8B030D-6E8A-4147-A177-3AD203B41FA5}">
                      <a16:colId xmlns:a16="http://schemas.microsoft.com/office/drawing/2014/main" val="2339421474"/>
                    </a:ext>
                  </a:extLst>
                </a:gridCol>
                <a:gridCol w="5745479">
                  <a:extLst>
                    <a:ext uri="{9D8B030D-6E8A-4147-A177-3AD203B41FA5}">
                      <a16:colId xmlns:a16="http://schemas.microsoft.com/office/drawing/2014/main" val="3925099808"/>
                    </a:ext>
                  </a:extLst>
                </a:gridCol>
                <a:gridCol w="1073450">
                  <a:extLst>
                    <a:ext uri="{9D8B030D-6E8A-4147-A177-3AD203B41FA5}">
                      <a16:colId xmlns:a16="http://schemas.microsoft.com/office/drawing/2014/main" val="2315544078"/>
                    </a:ext>
                  </a:extLst>
                </a:gridCol>
              </a:tblGrid>
              <a:tr h="500989">
                <a:tc>
                  <a:txBody>
                    <a:bodyPr/>
                    <a:lstStyle/>
                    <a:p>
                      <a:pPr algn="ctr"/>
                      <a:r>
                        <a:rPr lang="en-US" sz="1200" b="1" u="sng">
                          <a:solidFill>
                            <a:schemeClr val="tx1">
                              <a:lumMod val="75000"/>
                              <a:lumOff val="25000"/>
                            </a:schemeClr>
                          </a:solidFill>
                        </a:rPr>
                        <a:t>Topic</a:t>
                      </a:r>
                      <a:endParaRPr lang="en-US"/>
                    </a:p>
                  </a:txBody>
                  <a:tcPr marL="131932" marR="65966" marT="65966" marB="65966">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pPr lvl="0" algn="ctr">
                        <a:buNone/>
                      </a:pPr>
                      <a:r>
                        <a:rPr lang="en-US" sz="1200" b="1" u="sng">
                          <a:solidFill>
                            <a:schemeClr val="tx1">
                              <a:lumMod val="75000"/>
                              <a:lumOff val="25000"/>
                            </a:schemeClr>
                          </a:solidFill>
                        </a:rPr>
                        <a:t>Measure</a:t>
                      </a:r>
                      <a:endParaRPr lang="en-US"/>
                    </a:p>
                  </a:txBody>
                  <a:tcPr marL="131932" marR="65966" marT="65966" marB="65966">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pPr lvl="0" algn="ctr">
                        <a:buNone/>
                      </a:pPr>
                      <a:r>
                        <a:rPr lang="en-US" sz="1200" b="1" u="sng">
                          <a:solidFill>
                            <a:schemeClr val="tx1">
                              <a:lumMod val="75000"/>
                              <a:lumOff val="25000"/>
                            </a:schemeClr>
                          </a:solidFill>
                        </a:rPr>
                        <a:t>Benchmark</a:t>
                      </a:r>
                      <a:endParaRPr lang="en-US"/>
                    </a:p>
                  </a:txBody>
                  <a:tcPr marL="131932" marR="65966" marT="65966" marB="65966">
                    <a:lnL w="12700" cmpd="sng">
                      <a:noFill/>
                      <a:prstDash val="solid"/>
                    </a:lnL>
                    <a:lnR w="12700" cmpd="sng">
                      <a:noFill/>
                      <a:prstDash val="solid"/>
                    </a:lnR>
                    <a:lnT w="12700" cmpd="sng">
                      <a:noFill/>
                      <a:prstDash val="solid"/>
                    </a:lnT>
                    <a:lnB w="9525" cap="flat" cmpd="sng" algn="ctr">
                      <a:solidFill>
                        <a:srgbClr val="D8DCDC"/>
                      </a:solidFill>
                      <a:prstDash val="solid"/>
                    </a:lnB>
                    <a:noFill/>
                  </a:tcPr>
                </a:tc>
                <a:extLst>
                  <a:ext uri="{0D108BD9-81ED-4DB2-BD59-A6C34878D82A}">
                    <a16:rowId xmlns:a16="http://schemas.microsoft.com/office/drawing/2014/main" val="3906369083"/>
                  </a:ext>
                </a:extLst>
              </a:tr>
              <a:tr h="599545">
                <a:tc>
                  <a:txBody>
                    <a:bodyPr/>
                    <a:lstStyle/>
                    <a:p>
                      <a:r>
                        <a:rPr lang="en-US" sz="1600">
                          <a:solidFill>
                            <a:schemeClr val="tx1">
                              <a:lumMod val="75000"/>
                              <a:lumOff val="25000"/>
                            </a:schemeClr>
                          </a:solidFill>
                        </a:rPr>
                        <a:t>Program Participation</a:t>
                      </a:r>
                    </a:p>
                  </a:txBody>
                  <a:tcPr marL="131932" marR="65966" marT="65966" marB="65966">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lvl="0">
                        <a:buNone/>
                      </a:pPr>
                      <a:r>
                        <a:rPr lang="en-US" sz="1600" b="0" i="0" u="none" strike="noStrike" noProof="0">
                          <a:solidFill>
                            <a:schemeClr val="tx1">
                              <a:lumMod val="75000"/>
                              <a:lumOff val="25000"/>
                            </a:schemeClr>
                          </a:solidFill>
                          <a:latin typeface="Arial"/>
                        </a:rPr>
                        <a:t>Number of participants served as a percentage of the program’s projected number of participants</a:t>
                      </a:r>
                      <a:endParaRPr lang="en-US" sz="1600">
                        <a:solidFill>
                          <a:schemeClr val="tx1">
                            <a:lumMod val="75000"/>
                            <a:lumOff val="25000"/>
                          </a:schemeClr>
                        </a:solidFill>
                      </a:endParaRPr>
                    </a:p>
                  </a:txBody>
                  <a:tcPr marL="131932" marR="65966" marT="65966" marB="65966">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sz="1600">
                          <a:solidFill>
                            <a:schemeClr val="tx1">
                              <a:lumMod val="75000"/>
                              <a:lumOff val="25000"/>
                            </a:schemeClr>
                          </a:solidFill>
                        </a:rPr>
                        <a:t>85%</a:t>
                      </a:r>
                    </a:p>
                  </a:txBody>
                  <a:tcPr marL="131932" marR="65966" marT="65966" marB="65966">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804868826"/>
                  </a:ext>
                </a:extLst>
              </a:tr>
              <a:tr h="599545">
                <a:tc>
                  <a:txBody>
                    <a:bodyPr/>
                    <a:lstStyle/>
                    <a:p>
                      <a:r>
                        <a:rPr lang="en-US" sz="1600">
                          <a:solidFill>
                            <a:schemeClr val="tx1">
                              <a:lumMod val="75000"/>
                              <a:lumOff val="25000"/>
                            </a:schemeClr>
                          </a:solidFill>
                        </a:rPr>
                        <a:t>Service Provision Hours</a:t>
                      </a:r>
                    </a:p>
                  </a:txBody>
                  <a:tcPr marL="131932" marR="65966" marT="65966" marB="65966">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lvl="0">
                        <a:buNone/>
                      </a:pPr>
                      <a:r>
                        <a:rPr lang="en-US" sz="1600" b="0" i="0" u="none" strike="noStrike" noProof="0">
                          <a:solidFill>
                            <a:schemeClr val="tx1">
                              <a:lumMod val="75000"/>
                              <a:lumOff val="25000"/>
                            </a:schemeClr>
                          </a:solidFill>
                          <a:latin typeface="Arial"/>
                        </a:rPr>
                        <a:t>Number of hours of programming provided as a percentage of the program’s projected hours of programming</a:t>
                      </a:r>
                      <a:endParaRPr lang="en-US" sz="1600">
                        <a:solidFill>
                          <a:schemeClr val="tx1">
                            <a:lumMod val="75000"/>
                            <a:lumOff val="25000"/>
                          </a:schemeClr>
                        </a:solidFill>
                      </a:endParaRPr>
                    </a:p>
                  </a:txBody>
                  <a:tcPr marL="131932" marR="65966" marT="65966" marB="65966">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r>
                        <a:rPr lang="en-US" sz="1600">
                          <a:solidFill>
                            <a:schemeClr val="tx1">
                              <a:lumMod val="75000"/>
                              <a:lumOff val="25000"/>
                            </a:schemeClr>
                          </a:solidFill>
                        </a:rPr>
                        <a:t>85%</a:t>
                      </a:r>
                    </a:p>
                  </a:txBody>
                  <a:tcPr marL="131932" marR="65966" marT="65966" marB="65966">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extLst>
                  <a:ext uri="{0D108BD9-81ED-4DB2-BD59-A6C34878D82A}">
                    <a16:rowId xmlns:a16="http://schemas.microsoft.com/office/drawing/2014/main" val="2784699997"/>
                  </a:ext>
                </a:extLst>
              </a:tr>
              <a:tr h="599545">
                <a:tc>
                  <a:txBody>
                    <a:bodyPr/>
                    <a:lstStyle/>
                    <a:p>
                      <a:r>
                        <a:rPr lang="en-US" sz="1600">
                          <a:solidFill>
                            <a:schemeClr val="tx1">
                              <a:lumMod val="75000"/>
                              <a:lumOff val="25000"/>
                            </a:schemeClr>
                          </a:solidFill>
                        </a:rPr>
                        <a:t>Program Satisfaction</a:t>
                      </a:r>
                    </a:p>
                  </a:txBody>
                  <a:tcPr marL="131932" marR="65966" marT="65966" marB="65966">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lvl="0">
                        <a:buNone/>
                      </a:pPr>
                      <a:r>
                        <a:rPr lang="en-US" sz="1600" b="0" i="0" u="none" strike="noStrike" noProof="0">
                          <a:solidFill>
                            <a:schemeClr val="tx1">
                              <a:lumMod val="75000"/>
                              <a:lumOff val="25000"/>
                            </a:schemeClr>
                          </a:solidFill>
                          <a:latin typeface="Arial"/>
                        </a:rPr>
                        <a:t>% of surveyed youth who agreed or strongly agreed, “I would recommend this program to a friend.”</a:t>
                      </a:r>
                      <a:endParaRPr lang="en-US" sz="1600">
                        <a:solidFill>
                          <a:schemeClr val="tx1">
                            <a:lumMod val="75000"/>
                            <a:lumOff val="25000"/>
                          </a:schemeClr>
                        </a:solidFill>
                      </a:endParaRPr>
                    </a:p>
                  </a:txBody>
                  <a:tcPr marL="131932" marR="65966" marT="65966" marB="65966">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sz="1600">
                          <a:solidFill>
                            <a:schemeClr val="tx1">
                              <a:lumMod val="75000"/>
                              <a:lumOff val="25000"/>
                            </a:schemeClr>
                          </a:solidFill>
                        </a:rPr>
                        <a:t>&gt;50%</a:t>
                      </a:r>
                    </a:p>
                  </a:txBody>
                  <a:tcPr marL="131932" marR="65966" marT="65966" marB="65966">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4054052616"/>
                  </a:ext>
                </a:extLst>
              </a:tr>
              <a:tr h="599545">
                <a:tc>
                  <a:txBody>
                    <a:bodyPr/>
                    <a:lstStyle/>
                    <a:p>
                      <a:r>
                        <a:rPr lang="en-US" sz="1600">
                          <a:solidFill>
                            <a:schemeClr val="tx1">
                              <a:lumMod val="75000"/>
                              <a:lumOff val="25000"/>
                            </a:schemeClr>
                          </a:solidFill>
                        </a:rPr>
                        <a:t>Program Environment</a:t>
                      </a:r>
                    </a:p>
                  </a:txBody>
                  <a:tcPr marL="131932" marR="65966" marT="65966" marB="65966">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lvl="0">
                        <a:buNone/>
                      </a:pPr>
                      <a:r>
                        <a:rPr lang="en-US" sz="1600" b="0" i="0" u="none" strike="noStrike" noProof="0">
                          <a:solidFill>
                            <a:schemeClr val="tx1">
                              <a:lumMod val="75000"/>
                              <a:lumOff val="25000"/>
                            </a:schemeClr>
                          </a:solidFill>
                          <a:latin typeface="Arial"/>
                        </a:rPr>
                        <a:t>% of surveyed youth who agreed or strongly agreed, “I feel physically safe when I am at this program.”</a:t>
                      </a:r>
                      <a:endParaRPr lang="en-US" sz="1600">
                        <a:solidFill>
                          <a:schemeClr val="tx1">
                            <a:lumMod val="75000"/>
                            <a:lumOff val="25000"/>
                          </a:schemeClr>
                        </a:solidFill>
                      </a:endParaRPr>
                    </a:p>
                  </a:txBody>
                  <a:tcPr marL="131932" marR="65966" marT="65966" marB="65966">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r>
                        <a:rPr lang="en-US" sz="1600">
                          <a:solidFill>
                            <a:schemeClr val="tx1">
                              <a:lumMod val="75000"/>
                              <a:lumOff val="25000"/>
                            </a:schemeClr>
                          </a:solidFill>
                        </a:rPr>
                        <a:t>&gt;70%</a:t>
                      </a:r>
                    </a:p>
                  </a:txBody>
                  <a:tcPr marL="131932" marR="65966" marT="65966" marB="65966">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extLst>
                  <a:ext uri="{0D108BD9-81ED-4DB2-BD59-A6C34878D82A}">
                    <a16:rowId xmlns:a16="http://schemas.microsoft.com/office/drawing/2014/main" val="267901579"/>
                  </a:ext>
                </a:extLst>
              </a:tr>
              <a:tr h="599545">
                <a:tc>
                  <a:txBody>
                    <a:bodyPr/>
                    <a:lstStyle/>
                    <a:p>
                      <a:r>
                        <a:rPr lang="en-US" sz="1600">
                          <a:solidFill>
                            <a:schemeClr val="tx1">
                              <a:lumMod val="75000"/>
                              <a:lumOff val="25000"/>
                            </a:schemeClr>
                          </a:solidFill>
                        </a:rPr>
                        <a:t>Caring Adults</a:t>
                      </a:r>
                    </a:p>
                  </a:txBody>
                  <a:tcPr marL="131932" marR="65966" marT="65966" marB="65966">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lvl="0">
                        <a:buNone/>
                      </a:pPr>
                      <a:r>
                        <a:rPr lang="en-US" sz="1600" b="0" i="0" u="none" strike="noStrike" noProof="0">
                          <a:solidFill>
                            <a:schemeClr val="tx1">
                              <a:lumMod val="75000"/>
                              <a:lumOff val="25000"/>
                            </a:schemeClr>
                          </a:solidFill>
                          <a:latin typeface="Arial"/>
                        </a:rPr>
                        <a:t>% of surveyed youth who agreed or strongly agreed, “There is an adult at this program who cares about me.”</a:t>
                      </a:r>
                      <a:endParaRPr lang="en-US" sz="1600">
                        <a:solidFill>
                          <a:schemeClr val="tx1">
                            <a:lumMod val="75000"/>
                            <a:lumOff val="25000"/>
                          </a:schemeClr>
                        </a:solidFill>
                      </a:endParaRPr>
                    </a:p>
                  </a:txBody>
                  <a:tcPr marL="131932" marR="65966" marT="65966" marB="65966">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sz="1600">
                          <a:solidFill>
                            <a:schemeClr val="tx1">
                              <a:lumMod val="75000"/>
                              <a:lumOff val="25000"/>
                            </a:schemeClr>
                          </a:solidFill>
                        </a:rPr>
                        <a:t>&gt;70%</a:t>
                      </a:r>
                    </a:p>
                  </a:txBody>
                  <a:tcPr marL="131932" marR="65966" marT="65966" marB="65966">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563739483"/>
                  </a:ext>
                </a:extLst>
              </a:tr>
              <a:tr h="599545">
                <a:tc>
                  <a:txBody>
                    <a:bodyPr/>
                    <a:lstStyle/>
                    <a:p>
                      <a:r>
                        <a:rPr lang="en-US" sz="1600">
                          <a:solidFill>
                            <a:schemeClr val="tx1">
                              <a:lumMod val="75000"/>
                              <a:lumOff val="25000"/>
                            </a:schemeClr>
                          </a:solidFill>
                        </a:rPr>
                        <a:t>Sense of Belonging</a:t>
                      </a:r>
                    </a:p>
                  </a:txBody>
                  <a:tcPr marL="131932" marR="65966" marT="65966" marB="65966">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EDC"/>
                      </a:solidFill>
                      <a:prstDash val="solid"/>
                    </a:lnB>
                    <a:noFill/>
                  </a:tcPr>
                </a:tc>
                <a:tc>
                  <a:txBody>
                    <a:bodyPr/>
                    <a:lstStyle/>
                    <a:p>
                      <a:pPr lvl="0">
                        <a:buNone/>
                      </a:pPr>
                      <a:r>
                        <a:rPr lang="en-US" sz="1600" b="0" i="0" u="none" strike="noStrike" noProof="0">
                          <a:solidFill>
                            <a:schemeClr val="tx1">
                              <a:lumMod val="75000"/>
                              <a:lumOff val="25000"/>
                            </a:schemeClr>
                          </a:solidFill>
                          <a:latin typeface="Arial"/>
                        </a:rPr>
                        <a:t>% of surveyed youth who agreed or strongly agreed, “I have a strong sense of belonging to a community at this program.”</a:t>
                      </a:r>
                      <a:endParaRPr lang="en-US" sz="1600">
                        <a:solidFill>
                          <a:schemeClr val="tx1">
                            <a:lumMod val="75000"/>
                            <a:lumOff val="25000"/>
                          </a:schemeClr>
                        </a:solidFill>
                      </a:endParaRPr>
                    </a:p>
                  </a:txBody>
                  <a:tcPr marL="131932" marR="65966" marT="65966" marB="65966">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EDC"/>
                      </a:solidFill>
                      <a:prstDash val="solid"/>
                    </a:lnB>
                    <a:noFill/>
                  </a:tcPr>
                </a:tc>
                <a:tc>
                  <a:txBody>
                    <a:bodyPr/>
                    <a:lstStyle/>
                    <a:p>
                      <a:r>
                        <a:rPr lang="en-US" sz="1600">
                          <a:solidFill>
                            <a:schemeClr val="tx1">
                              <a:lumMod val="75000"/>
                              <a:lumOff val="25000"/>
                            </a:schemeClr>
                          </a:solidFill>
                        </a:rPr>
                        <a:t>&gt;50%</a:t>
                      </a:r>
                    </a:p>
                  </a:txBody>
                  <a:tcPr marL="131932" marR="65966" marT="65966" marB="65966">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EDC"/>
                      </a:solidFill>
                      <a:prstDash val="solid"/>
                    </a:lnB>
                    <a:noFill/>
                  </a:tcPr>
                </a:tc>
                <a:extLst>
                  <a:ext uri="{0D108BD9-81ED-4DB2-BD59-A6C34878D82A}">
                    <a16:rowId xmlns:a16="http://schemas.microsoft.com/office/drawing/2014/main" val="2986719633"/>
                  </a:ext>
                </a:extLst>
              </a:tr>
            </a:tbl>
          </a:graphicData>
        </a:graphic>
      </p:graphicFrame>
      <p:sp>
        <p:nvSpPr>
          <p:cNvPr id="5" name="TextBox 4">
            <a:extLst>
              <a:ext uri="{FF2B5EF4-FFF2-40B4-BE49-F238E27FC236}">
                <a16:creationId xmlns:a16="http://schemas.microsoft.com/office/drawing/2014/main" id="{96C1B6FB-B8F6-CFAC-4B21-8E8D66C85641}"/>
              </a:ext>
            </a:extLst>
          </p:cNvPr>
          <p:cNvSpPr txBox="1"/>
          <p:nvPr/>
        </p:nvSpPr>
        <p:spPr>
          <a:xfrm>
            <a:off x="713670" y="229122"/>
            <a:ext cx="771133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chemeClr val="tx1"/>
                </a:solidFill>
                <a:latin typeface="Corbel"/>
              </a:rPr>
              <a:t>First Cycle of Funding: Performance Measures</a:t>
            </a:r>
          </a:p>
        </p:txBody>
      </p:sp>
    </p:spTree>
    <p:extLst>
      <p:ext uri="{BB962C8B-B14F-4D97-AF65-F5344CB8AC3E}">
        <p14:creationId xmlns:p14="http://schemas.microsoft.com/office/powerpoint/2010/main" val="2572106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3BC46-4F66-F9C5-359F-35F0F6A164D8}"/>
              </a:ext>
            </a:extLst>
          </p:cNvPr>
          <p:cNvSpPr>
            <a:spLocks noGrp="1"/>
          </p:cNvSpPr>
          <p:nvPr>
            <p:ph type="title"/>
          </p:nvPr>
        </p:nvSpPr>
        <p:spPr>
          <a:xfrm>
            <a:off x="182880" y="205740"/>
            <a:ext cx="8778240" cy="1017270"/>
          </a:xfrm>
        </p:spPr>
        <p:txBody>
          <a:bodyPr>
            <a:normAutofit/>
          </a:bodyPr>
          <a:lstStyle/>
          <a:p>
            <a:r>
              <a:rPr lang="en-US" sz="3200"/>
              <a:t>Department of Children &amp;Youth Organization Chart</a:t>
            </a:r>
          </a:p>
        </p:txBody>
      </p:sp>
      <p:graphicFrame>
        <p:nvGraphicFramePr>
          <p:cNvPr id="4" name="Diagram 3">
            <a:extLst>
              <a:ext uri="{FF2B5EF4-FFF2-40B4-BE49-F238E27FC236}">
                <a16:creationId xmlns:a16="http://schemas.microsoft.com/office/drawing/2014/main" id="{7306AE3A-B309-7E0C-E53C-9C0DE08A69EE}"/>
              </a:ext>
            </a:extLst>
          </p:cNvPr>
          <p:cNvGraphicFramePr/>
          <p:nvPr>
            <p:extLst>
              <p:ext uri="{D42A27DB-BD31-4B8C-83A1-F6EECF244321}">
                <p14:modId xmlns:p14="http://schemas.microsoft.com/office/powerpoint/2010/main" val="433247271"/>
              </p:ext>
            </p:extLst>
          </p:nvPr>
        </p:nvGraphicFramePr>
        <p:xfrm>
          <a:off x="210569" y="960071"/>
          <a:ext cx="8722861" cy="40826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13142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F0087D53-9295-4463-AAE4-D5C626046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DC27BCA-8EDB-1609-E04A-BD1E754369C5}"/>
              </a:ext>
            </a:extLst>
          </p:cNvPr>
          <p:cNvSpPr txBox="1"/>
          <p:nvPr/>
        </p:nvSpPr>
        <p:spPr>
          <a:xfrm>
            <a:off x="571609" y="4216530"/>
            <a:ext cx="8182230" cy="79937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lnSpc>
                <a:spcPct val="90000"/>
              </a:lnSpc>
              <a:spcBef>
                <a:spcPct val="0"/>
              </a:spcBef>
              <a:spcAft>
                <a:spcPts val="600"/>
              </a:spcAft>
            </a:pPr>
            <a:r>
              <a:rPr lang="en-US" sz="2800" b="1" kern="1200">
                <a:solidFill>
                  <a:schemeClr val="tx1"/>
                </a:solidFill>
                <a:latin typeface="Corbel"/>
                <a:ea typeface="+mj-ea"/>
                <a:cs typeface="+mj-cs"/>
              </a:rPr>
              <a:t>First Cycle of Funding: Performance Measures Cont.</a:t>
            </a:r>
          </a:p>
        </p:txBody>
      </p:sp>
      <p:pic>
        <p:nvPicPr>
          <p:cNvPr id="3" name="Picture 2">
            <a:extLst>
              <a:ext uri="{FF2B5EF4-FFF2-40B4-BE49-F238E27FC236}">
                <a16:creationId xmlns:a16="http://schemas.microsoft.com/office/drawing/2014/main" id="{DF05E825-5484-DA98-F926-3A085674EC07}"/>
              </a:ext>
            </a:extLst>
          </p:cNvPr>
          <p:cNvPicPr>
            <a:picLocks noChangeAspect="1"/>
          </p:cNvPicPr>
          <p:nvPr/>
        </p:nvPicPr>
        <p:blipFill>
          <a:blip r:embed="rId2"/>
          <a:stretch>
            <a:fillRect/>
          </a:stretch>
        </p:blipFill>
        <p:spPr>
          <a:xfrm>
            <a:off x="-1412" y="290669"/>
            <a:ext cx="4823332" cy="3475260"/>
          </a:xfrm>
          <a:prstGeom prst="rect">
            <a:avLst/>
          </a:prstGeom>
        </p:spPr>
      </p:pic>
      <p:pic>
        <p:nvPicPr>
          <p:cNvPr id="5" name="Picture 4">
            <a:extLst>
              <a:ext uri="{FF2B5EF4-FFF2-40B4-BE49-F238E27FC236}">
                <a16:creationId xmlns:a16="http://schemas.microsoft.com/office/drawing/2014/main" id="{2EF89E3F-DF6A-3A3F-5808-C51323F8D515}"/>
              </a:ext>
            </a:extLst>
          </p:cNvPr>
          <p:cNvPicPr>
            <a:picLocks noChangeAspect="1"/>
          </p:cNvPicPr>
          <p:nvPr/>
        </p:nvPicPr>
        <p:blipFill>
          <a:blip r:embed="rId3"/>
          <a:stretch>
            <a:fillRect/>
          </a:stretch>
        </p:blipFill>
        <p:spPr>
          <a:xfrm>
            <a:off x="4662277" y="370245"/>
            <a:ext cx="4480783" cy="3214733"/>
          </a:xfrm>
          <a:prstGeom prst="rect">
            <a:avLst/>
          </a:prstGeom>
        </p:spPr>
      </p:pic>
      <p:sp>
        <p:nvSpPr>
          <p:cNvPr id="32"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37560" y="4195768"/>
            <a:ext cx="2468880" cy="13716"/>
          </a:xfrm>
          <a:custGeom>
            <a:avLst/>
            <a:gdLst>
              <a:gd name="connsiteX0" fmla="*/ 0 w 2468880"/>
              <a:gd name="connsiteY0" fmla="*/ 0 h 13716"/>
              <a:gd name="connsiteX1" fmla="*/ 592531 w 2468880"/>
              <a:gd name="connsiteY1" fmla="*/ 0 h 13716"/>
              <a:gd name="connsiteX2" fmla="*/ 1160374 w 2468880"/>
              <a:gd name="connsiteY2" fmla="*/ 0 h 13716"/>
              <a:gd name="connsiteX3" fmla="*/ 1728216 w 2468880"/>
              <a:gd name="connsiteY3" fmla="*/ 0 h 13716"/>
              <a:gd name="connsiteX4" fmla="*/ 2468880 w 2468880"/>
              <a:gd name="connsiteY4" fmla="*/ 0 h 13716"/>
              <a:gd name="connsiteX5" fmla="*/ 2468880 w 2468880"/>
              <a:gd name="connsiteY5" fmla="*/ 13716 h 13716"/>
              <a:gd name="connsiteX6" fmla="*/ 1802282 w 2468880"/>
              <a:gd name="connsiteY6" fmla="*/ 13716 h 13716"/>
              <a:gd name="connsiteX7" fmla="*/ 1209751 w 2468880"/>
              <a:gd name="connsiteY7" fmla="*/ 13716 h 13716"/>
              <a:gd name="connsiteX8" fmla="*/ 641909 w 2468880"/>
              <a:gd name="connsiteY8" fmla="*/ 13716 h 13716"/>
              <a:gd name="connsiteX9" fmla="*/ 0 w 2468880"/>
              <a:gd name="connsiteY9" fmla="*/ 13716 h 13716"/>
              <a:gd name="connsiteX10" fmla="*/ 0 w 246888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8880" h="13716" fill="none" extrusionOk="0">
                <a:moveTo>
                  <a:pt x="0" y="0"/>
                </a:moveTo>
                <a:cubicBezTo>
                  <a:pt x="171523" y="-1510"/>
                  <a:pt x="416079" y="20036"/>
                  <a:pt x="592531" y="0"/>
                </a:cubicBezTo>
                <a:cubicBezTo>
                  <a:pt x="768983" y="-20036"/>
                  <a:pt x="878305" y="13110"/>
                  <a:pt x="1160374" y="0"/>
                </a:cubicBezTo>
                <a:cubicBezTo>
                  <a:pt x="1442443" y="-13110"/>
                  <a:pt x="1612108" y="24695"/>
                  <a:pt x="1728216" y="0"/>
                </a:cubicBezTo>
                <a:cubicBezTo>
                  <a:pt x="1844324" y="-24695"/>
                  <a:pt x="2271040" y="20667"/>
                  <a:pt x="2468880" y="0"/>
                </a:cubicBezTo>
                <a:cubicBezTo>
                  <a:pt x="2468530" y="5728"/>
                  <a:pt x="2468490" y="7624"/>
                  <a:pt x="2468880" y="13716"/>
                </a:cubicBezTo>
                <a:cubicBezTo>
                  <a:pt x="2229297" y="-19231"/>
                  <a:pt x="2066775" y="25681"/>
                  <a:pt x="1802282" y="13716"/>
                </a:cubicBezTo>
                <a:cubicBezTo>
                  <a:pt x="1537789" y="1751"/>
                  <a:pt x="1379930" y="17694"/>
                  <a:pt x="1209751" y="13716"/>
                </a:cubicBezTo>
                <a:cubicBezTo>
                  <a:pt x="1039572" y="9738"/>
                  <a:pt x="837025" y="8278"/>
                  <a:pt x="641909" y="13716"/>
                </a:cubicBezTo>
                <a:cubicBezTo>
                  <a:pt x="446793" y="19154"/>
                  <a:pt x="170561" y="13900"/>
                  <a:pt x="0" y="13716"/>
                </a:cubicBezTo>
                <a:cubicBezTo>
                  <a:pt x="-302" y="10335"/>
                  <a:pt x="417" y="4724"/>
                  <a:pt x="0" y="0"/>
                </a:cubicBezTo>
                <a:close/>
              </a:path>
              <a:path w="2468880" h="13716" stroke="0" extrusionOk="0">
                <a:moveTo>
                  <a:pt x="0" y="0"/>
                </a:moveTo>
                <a:cubicBezTo>
                  <a:pt x="190931" y="24910"/>
                  <a:pt x="333688" y="11559"/>
                  <a:pt x="567842" y="0"/>
                </a:cubicBezTo>
                <a:cubicBezTo>
                  <a:pt x="801996" y="-11559"/>
                  <a:pt x="939971" y="-5677"/>
                  <a:pt x="1234440" y="0"/>
                </a:cubicBezTo>
                <a:cubicBezTo>
                  <a:pt x="1528909" y="5677"/>
                  <a:pt x="1658539" y="5184"/>
                  <a:pt x="1777594" y="0"/>
                </a:cubicBezTo>
                <a:cubicBezTo>
                  <a:pt x="1896649" y="-5184"/>
                  <a:pt x="2186164" y="23915"/>
                  <a:pt x="2468880" y="0"/>
                </a:cubicBezTo>
                <a:cubicBezTo>
                  <a:pt x="2469409" y="5071"/>
                  <a:pt x="2469155" y="7437"/>
                  <a:pt x="2468880" y="13716"/>
                </a:cubicBezTo>
                <a:cubicBezTo>
                  <a:pt x="2271330" y="32027"/>
                  <a:pt x="2001027" y="26982"/>
                  <a:pt x="1876349" y="13716"/>
                </a:cubicBezTo>
                <a:cubicBezTo>
                  <a:pt x="1751671" y="450"/>
                  <a:pt x="1364652" y="10491"/>
                  <a:pt x="1209751" y="13716"/>
                </a:cubicBezTo>
                <a:cubicBezTo>
                  <a:pt x="1054850" y="16941"/>
                  <a:pt x="748438" y="15502"/>
                  <a:pt x="617220" y="13716"/>
                </a:cubicBezTo>
                <a:cubicBezTo>
                  <a:pt x="486002" y="11930"/>
                  <a:pt x="237432" y="22628"/>
                  <a:pt x="0" y="13716"/>
                </a:cubicBezTo>
                <a:cubicBezTo>
                  <a:pt x="198" y="8947"/>
                  <a:pt x="304" y="520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06540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CF4C780-5311-5C65-413E-719C6B1B8046}"/>
              </a:ext>
            </a:extLst>
          </p:cNvPr>
          <p:cNvPicPr>
            <a:picLocks noChangeAspect="1"/>
          </p:cNvPicPr>
          <p:nvPr/>
        </p:nvPicPr>
        <p:blipFill>
          <a:blip r:embed="rId2"/>
          <a:srcRect r="2290" b="1"/>
          <a:stretch/>
        </p:blipFill>
        <p:spPr>
          <a:xfrm>
            <a:off x="2352291" y="10"/>
            <a:ext cx="3734478" cy="2551166"/>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6" name="Picture 5">
            <a:extLst>
              <a:ext uri="{FF2B5EF4-FFF2-40B4-BE49-F238E27FC236}">
                <a16:creationId xmlns:a16="http://schemas.microsoft.com/office/drawing/2014/main" id="{4FAACD19-C7A9-14DB-BF22-0754D003E6B6}"/>
              </a:ext>
            </a:extLst>
          </p:cNvPr>
          <p:cNvPicPr>
            <a:picLocks noChangeAspect="1"/>
          </p:cNvPicPr>
          <p:nvPr/>
        </p:nvPicPr>
        <p:blipFill>
          <a:blip r:embed="rId3"/>
          <a:srcRect l="5606"/>
          <a:stretch/>
        </p:blipFill>
        <p:spPr>
          <a:xfrm>
            <a:off x="5536267" y="2592324"/>
            <a:ext cx="3607733" cy="2551176"/>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7" name="Picture 6">
            <a:extLst>
              <a:ext uri="{FF2B5EF4-FFF2-40B4-BE49-F238E27FC236}">
                <a16:creationId xmlns:a16="http://schemas.microsoft.com/office/drawing/2014/main" id="{38AF729B-EECA-FF29-A298-A967C9551B69}"/>
              </a:ext>
            </a:extLst>
          </p:cNvPr>
          <p:cNvPicPr>
            <a:picLocks noChangeAspect="1"/>
          </p:cNvPicPr>
          <p:nvPr/>
        </p:nvPicPr>
        <p:blipFill>
          <a:blip r:embed="rId4"/>
          <a:srcRect l="3346"/>
          <a:stretch/>
        </p:blipFill>
        <p:spPr>
          <a:xfrm>
            <a:off x="2392071" y="2592324"/>
            <a:ext cx="3694109" cy="2551176"/>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48" name="Freeform: Shape 47">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59361" cy="51435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0" name="Freeform: Shape 49">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52502" cy="51435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97315" y="145408"/>
            <a:ext cx="2503284" cy="1240133"/>
          </a:xfrm>
        </p:spPr>
        <p:txBody>
          <a:bodyPr vert="horz" lIns="68579" tIns="34289" rIns="68579" bIns="34289" rtlCol="0">
            <a:normAutofit/>
          </a:bodyPr>
          <a:lstStyle/>
          <a:p>
            <a:r>
              <a:rPr lang="en-US" sz="2100" b="1">
                <a:latin typeface="Corbel Light"/>
              </a:rPr>
              <a:t>Service Provider Working Group</a:t>
            </a:r>
          </a:p>
        </p:txBody>
      </p:sp>
      <p:sp>
        <p:nvSpPr>
          <p:cNvPr id="52" name="Rectangle 51">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4380"/>
            <a:ext cx="96012" cy="4904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1567455"/>
            <a:ext cx="212598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90775" y="1274343"/>
            <a:ext cx="2959039" cy="2291006"/>
          </a:xfrm>
        </p:spPr>
        <p:txBody>
          <a:bodyPr spcFirstLastPara="1" wrap="square" lIns="91425" tIns="45700" rIns="91425" bIns="45700" anchor="t" anchorCtr="0">
            <a:noAutofit/>
          </a:bodyPr>
          <a:lstStyle/>
          <a:p>
            <a:pPr>
              <a:spcAft>
                <a:spcPts val="600"/>
              </a:spcAft>
            </a:pPr>
            <a:r>
              <a:rPr lang="en-US" sz="1600"/>
              <a:t>In December, SPWG reconvened and brought 50+ Service Providers together for a holiday brunch to discuss the future of the group in Richmond</a:t>
            </a:r>
          </a:p>
          <a:p>
            <a:pPr>
              <a:spcAft>
                <a:spcPts val="600"/>
              </a:spcAft>
            </a:pPr>
            <a:r>
              <a:rPr lang="en-US" sz="1600"/>
              <a:t>Broad cross-section of youth-serving providers </a:t>
            </a:r>
          </a:p>
          <a:p>
            <a:pPr>
              <a:spcAft>
                <a:spcPts val="600"/>
              </a:spcAft>
            </a:pPr>
            <a:r>
              <a:rPr lang="en-US" sz="1600"/>
              <a:t>Use their knowledge of the Richmond  community to serve as subject matter experts to provide input to the Oversight Board and Department</a:t>
            </a:r>
          </a:p>
        </p:txBody>
      </p:sp>
      <p:pic>
        <p:nvPicPr>
          <p:cNvPr id="5" name="Picture 4">
            <a:extLst>
              <a:ext uri="{FF2B5EF4-FFF2-40B4-BE49-F238E27FC236}">
                <a16:creationId xmlns:a16="http://schemas.microsoft.com/office/drawing/2014/main" id="{DA5CFFED-5F37-90AF-DEA0-C683E45C936C}"/>
              </a:ext>
            </a:extLst>
          </p:cNvPr>
          <p:cNvPicPr>
            <a:picLocks noChangeAspect="1"/>
          </p:cNvPicPr>
          <p:nvPr/>
        </p:nvPicPr>
        <p:blipFill>
          <a:blip r:embed="rId5"/>
          <a:srcRect l="6051" r="1" b="1"/>
          <a:stretch/>
        </p:blipFill>
        <p:spPr>
          <a:xfrm>
            <a:off x="5553279" y="10"/>
            <a:ext cx="3590721" cy="2551166"/>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21751889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9AD78-0B2C-8BBA-2D08-CD0441798197}"/>
              </a:ext>
            </a:extLst>
          </p:cNvPr>
          <p:cNvSpPr>
            <a:spLocks noGrp="1"/>
          </p:cNvSpPr>
          <p:nvPr>
            <p:ph type="ctrTitle"/>
          </p:nvPr>
        </p:nvSpPr>
        <p:spPr/>
        <p:txBody>
          <a:bodyPr/>
          <a:lstStyle/>
          <a:p>
            <a:r>
              <a:rPr lang="en-US" b="0"/>
              <a:t>FY 2021-2022 </a:t>
            </a:r>
            <a:br>
              <a:rPr lang="en-US" b="0"/>
            </a:br>
            <a:r>
              <a:rPr lang="en-US" b="0"/>
              <a:t>Grantees</a:t>
            </a:r>
          </a:p>
        </p:txBody>
      </p:sp>
    </p:spTree>
    <p:extLst>
      <p:ext uri="{BB962C8B-B14F-4D97-AF65-F5344CB8AC3E}">
        <p14:creationId xmlns:p14="http://schemas.microsoft.com/office/powerpoint/2010/main" val="39539353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7250" y="457200"/>
            <a:ext cx="7406640" cy="1017270"/>
          </a:xfrm>
        </p:spPr>
        <p:txBody>
          <a:bodyPr vert="horz" lIns="68580" tIns="34290" rIns="68580" bIns="34290" rtlCol="0" anchor="ctr">
            <a:noAutofit/>
          </a:bodyPr>
          <a:lstStyle/>
          <a:p>
            <a:pPr algn="ctr"/>
            <a:r>
              <a:rPr lang="en-US" sz="3600" b="1" cap="all">
                <a:latin typeface="Corbel"/>
                <a:ea typeface="Calibri"/>
                <a:cs typeface="Calibri"/>
              </a:rPr>
              <a:t>FY 21-22 Grant Funding amount Recommendations</a:t>
            </a:r>
            <a:endParaRPr lang="en-US" sz="3600">
              <a:latin typeface="Corbel"/>
              <a:ea typeface="Calibri"/>
              <a:cs typeface="Calibri"/>
            </a:endParaRPr>
          </a:p>
        </p:txBody>
      </p:sp>
      <p:graphicFrame>
        <p:nvGraphicFramePr>
          <p:cNvPr id="4" name="Content Placeholder 3"/>
          <p:cNvGraphicFramePr>
            <a:graphicFrameLocks noGrp="1"/>
          </p:cNvGraphicFramePr>
          <p:nvPr>
            <p:ph idx="1"/>
          </p:nvPr>
        </p:nvGraphicFramePr>
        <p:xfrm>
          <a:off x="1117410" y="1475664"/>
          <a:ext cx="6911233" cy="3271213"/>
        </p:xfrm>
        <a:graphic>
          <a:graphicData uri="http://schemas.openxmlformats.org/drawingml/2006/table">
            <a:tbl>
              <a:tblPr firstRow="1" firstCol="1" bandRow="1">
                <a:tableStyleId>{9D7B26C5-4107-4FEC-AEDC-1716B250A1EF}</a:tableStyleId>
              </a:tblPr>
              <a:tblGrid>
                <a:gridCol w="4307574">
                  <a:extLst>
                    <a:ext uri="{9D8B030D-6E8A-4147-A177-3AD203B41FA5}">
                      <a16:colId xmlns:a16="http://schemas.microsoft.com/office/drawing/2014/main" val="20000"/>
                    </a:ext>
                  </a:extLst>
                </a:gridCol>
                <a:gridCol w="2603659">
                  <a:extLst>
                    <a:ext uri="{9D8B030D-6E8A-4147-A177-3AD203B41FA5}">
                      <a16:colId xmlns:a16="http://schemas.microsoft.com/office/drawing/2014/main" val="20001"/>
                    </a:ext>
                  </a:extLst>
                </a:gridCol>
              </a:tblGrid>
              <a:tr h="603138">
                <a:tc>
                  <a:txBody>
                    <a:bodyPr/>
                    <a:lstStyle/>
                    <a:p>
                      <a:pPr marL="0" marR="0" algn="ctr">
                        <a:spcBef>
                          <a:spcPts val="0"/>
                        </a:spcBef>
                        <a:spcAft>
                          <a:spcPts val="0"/>
                        </a:spcAft>
                      </a:pPr>
                      <a:r>
                        <a:rPr lang="en-US" sz="2100" u="none" cap="none" spc="0">
                          <a:effectLst/>
                        </a:rPr>
                        <a:t>Priority Area</a:t>
                      </a:r>
                    </a:p>
                  </a:txBody>
                  <a:tcPr marL="0" marR="0" marT="71777" marB="64117" anchor="ctr"/>
                </a:tc>
                <a:tc>
                  <a:txBody>
                    <a:bodyPr/>
                    <a:lstStyle/>
                    <a:p>
                      <a:pPr marL="0" marR="137160" algn="ctr" fontAlgn="base">
                        <a:lnSpc>
                          <a:spcPts val="1375"/>
                        </a:lnSpc>
                        <a:spcBef>
                          <a:spcPts val="0"/>
                        </a:spcBef>
                        <a:spcAft>
                          <a:spcPts val="0"/>
                        </a:spcAft>
                      </a:pPr>
                      <a:r>
                        <a:rPr lang="en-US" sz="1400" b="1" u="none" cap="none" spc="0">
                          <a:effectLst/>
                        </a:rPr>
                        <a:t>Grant Award Amount</a:t>
                      </a:r>
                    </a:p>
                  </a:txBody>
                  <a:tcPr marL="0" marR="0" marT="71777" marB="64117" anchor="ctr"/>
                </a:tc>
                <a:extLst>
                  <a:ext uri="{0D108BD9-81ED-4DB2-BD59-A6C34878D82A}">
                    <a16:rowId xmlns:a16="http://schemas.microsoft.com/office/drawing/2014/main" val="10000"/>
                  </a:ext>
                </a:extLst>
              </a:tr>
              <a:tr h="339265">
                <a:tc>
                  <a:txBody>
                    <a:bodyPr/>
                    <a:lstStyle/>
                    <a:p>
                      <a:pPr marL="72390" marR="0" algn="l">
                        <a:spcBef>
                          <a:spcPts val="0"/>
                        </a:spcBef>
                        <a:spcAft>
                          <a:spcPts val="0"/>
                        </a:spcAft>
                      </a:pPr>
                      <a:r>
                        <a:rPr lang="en-US" sz="1200" cap="none" spc="0">
                          <a:effectLst/>
                        </a:rPr>
                        <a:t>1. Behavioral Health: Mental Health and Wellness</a:t>
                      </a:r>
                    </a:p>
                  </a:txBody>
                  <a:tcPr marL="0" marR="0" marT="71777" marB="64117" anchor="b"/>
                </a:tc>
                <a:tc>
                  <a:txBody>
                    <a:bodyPr/>
                    <a:lstStyle/>
                    <a:p>
                      <a:pPr marL="0" marR="137160" algn="ctr" fontAlgn="base">
                        <a:lnSpc>
                          <a:spcPts val="1375"/>
                        </a:lnSpc>
                        <a:spcBef>
                          <a:spcPts val="1405"/>
                        </a:spcBef>
                        <a:spcAft>
                          <a:spcPts val="0"/>
                        </a:spcAft>
                      </a:pPr>
                      <a:r>
                        <a:rPr lang="en-US" sz="1500" cap="none" spc="0">
                          <a:effectLst/>
                        </a:rPr>
                        <a:t>  $335,000</a:t>
                      </a:r>
                    </a:p>
                  </a:txBody>
                  <a:tcPr marL="0" marR="0" marT="71777" marB="64117" anchor="b"/>
                </a:tc>
                <a:extLst>
                  <a:ext uri="{0D108BD9-81ED-4DB2-BD59-A6C34878D82A}">
                    <a16:rowId xmlns:a16="http://schemas.microsoft.com/office/drawing/2014/main" val="10001"/>
                  </a:ext>
                </a:extLst>
              </a:tr>
              <a:tr h="364494">
                <a:tc>
                  <a:txBody>
                    <a:bodyPr/>
                    <a:lstStyle/>
                    <a:p>
                      <a:pPr marL="72390" marR="0" algn="l">
                        <a:spcBef>
                          <a:spcPts val="0"/>
                        </a:spcBef>
                        <a:spcAft>
                          <a:spcPts val="0"/>
                        </a:spcAft>
                      </a:pPr>
                      <a:r>
                        <a:rPr lang="en-US" sz="1200" cap="none" spc="0">
                          <a:effectLst/>
                        </a:rPr>
                        <a:t>2. Education Support and Employment Training/Support</a:t>
                      </a:r>
                    </a:p>
                  </a:txBody>
                  <a:tcPr marL="0" marR="0" marT="71777" marB="64117" anchor="b"/>
                </a:tc>
                <a:tc>
                  <a:txBody>
                    <a:bodyPr/>
                    <a:lstStyle/>
                    <a:p>
                      <a:pPr marL="0" marR="0" algn="ctr">
                        <a:spcBef>
                          <a:spcPts val="0"/>
                        </a:spcBef>
                        <a:spcAft>
                          <a:spcPts val="0"/>
                        </a:spcAft>
                      </a:pPr>
                      <a:r>
                        <a:rPr lang="en-US" sz="1500" cap="none" spc="0">
                          <a:effectLst/>
                        </a:rPr>
                        <a:t>$445,150</a:t>
                      </a:r>
                    </a:p>
                  </a:txBody>
                  <a:tcPr marL="0" marR="0" marT="71777" marB="64117" anchor="b"/>
                </a:tc>
                <a:extLst>
                  <a:ext uri="{0D108BD9-81ED-4DB2-BD59-A6C34878D82A}">
                    <a16:rowId xmlns:a16="http://schemas.microsoft.com/office/drawing/2014/main" val="10002"/>
                  </a:ext>
                </a:extLst>
              </a:tr>
              <a:tr h="501654">
                <a:tc>
                  <a:txBody>
                    <a:bodyPr/>
                    <a:lstStyle/>
                    <a:p>
                      <a:pPr marL="72390" marR="0" algn="l">
                        <a:spcBef>
                          <a:spcPts val="0"/>
                        </a:spcBef>
                        <a:spcAft>
                          <a:spcPts val="0"/>
                        </a:spcAft>
                      </a:pPr>
                      <a:r>
                        <a:rPr lang="en-US" sz="1200" cap="none" spc="0">
                          <a:effectLst/>
                        </a:rPr>
                        <a:t>3. Out of School Time, Afterschool Sports, and Enrichment Programming</a:t>
                      </a:r>
                    </a:p>
                  </a:txBody>
                  <a:tcPr marL="0" marR="0" marT="71777" marB="64117" anchor="b"/>
                </a:tc>
                <a:tc>
                  <a:txBody>
                    <a:bodyPr/>
                    <a:lstStyle/>
                    <a:p>
                      <a:pPr marL="0" marR="0" algn="ctr">
                        <a:spcBef>
                          <a:spcPts val="0"/>
                        </a:spcBef>
                        <a:spcAft>
                          <a:spcPts val="0"/>
                        </a:spcAft>
                      </a:pPr>
                      <a:r>
                        <a:rPr lang="en-US" sz="1500" cap="none" spc="0">
                          <a:effectLst/>
                        </a:rPr>
                        <a:t>$429,750</a:t>
                      </a:r>
                    </a:p>
                  </a:txBody>
                  <a:tcPr marL="0" marR="0" marT="71777" marB="64117" anchor="b"/>
                </a:tc>
                <a:extLst>
                  <a:ext uri="{0D108BD9-81ED-4DB2-BD59-A6C34878D82A}">
                    <a16:rowId xmlns:a16="http://schemas.microsoft.com/office/drawing/2014/main" val="10003"/>
                  </a:ext>
                </a:extLst>
              </a:tr>
              <a:tr h="364494">
                <a:tc>
                  <a:txBody>
                    <a:bodyPr/>
                    <a:lstStyle/>
                    <a:p>
                      <a:pPr marL="72390" marR="0" algn="l">
                        <a:spcBef>
                          <a:spcPts val="0"/>
                        </a:spcBef>
                        <a:spcAft>
                          <a:spcPts val="0"/>
                        </a:spcAft>
                      </a:pPr>
                      <a:r>
                        <a:rPr lang="en-US" sz="1200" cap="none" spc="0">
                          <a:effectLst/>
                        </a:rPr>
                        <a:t>4. Violence Prevention </a:t>
                      </a:r>
                    </a:p>
                  </a:txBody>
                  <a:tcPr marL="0" marR="0" marT="71777" marB="64117" anchor="b"/>
                </a:tc>
                <a:tc>
                  <a:txBody>
                    <a:bodyPr/>
                    <a:lstStyle/>
                    <a:p>
                      <a:pPr marL="0" marR="0" algn="ctr">
                        <a:spcBef>
                          <a:spcPts val="0"/>
                        </a:spcBef>
                        <a:spcAft>
                          <a:spcPts val="0"/>
                        </a:spcAft>
                      </a:pPr>
                      <a:r>
                        <a:rPr lang="en-US" sz="1500" cap="none" spc="0">
                          <a:effectLst/>
                        </a:rPr>
                        <a:t>$200,100</a:t>
                      </a:r>
                    </a:p>
                  </a:txBody>
                  <a:tcPr marL="0" marR="0" marT="71777" marB="64117" anchor="b"/>
                </a:tc>
                <a:extLst>
                  <a:ext uri="{0D108BD9-81ED-4DB2-BD59-A6C34878D82A}">
                    <a16:rowId xmlns:a16="http://schemas.microsoft.com/office/drawing/2014/main" val="10004"/>
                  </a:ext>
                </a:extLst>
              </a:tr>
              <a:tr h="339265">
                <a:tc>
                  <a:txBody>
                    <a:bodyPr/>
                    <a:lstStyle/>
                    <a:p>
                      <a:pPr marL="72390" marR="0" algn="l">
                        <a:spcBef>
                          <a:spcPts val="0"/>
                        </a:spcBef>
                        <a:spcAft>
                          <a:spcPts val="0"/>
                        </a:spcAft>
                      </a:pPr>
                      <a:r>
                        <a:rPr lang="en-US" sz="1200" cap="none" spc="0">
                          <a:effectLst/>
                        </a:rPr>
                        <a:t>5. Information, Guidance, and Case Management</a:t>
                      </a:r>
                    </a:p>
                  </a:txBody>
                  <a:tcPr marL="0" marR="0" marT="71777" marB="64117" anchor="b"/>
                </a:tc>
                <a:tc>
                  <a:txBody>
                    <a:bodyPr/>
                    <a:lstStyle/>
                    <a:p>
                      <a:pPr marL="0" marR="137160" algn="ctr" fontAlgn="base">
                        <a:lnSpc>
                          <a:spcPts val="1375"/>
                        </a:lnSpc>
                        <a:spcBef>
                          <a:spcPts val="1405"/>
                        </a:spcBef>
                        <a:spcAft>
                          <a:spcPts val="0"/>
                        </a:spcAft>
                      </a:pPr>
                      <a:r>
                        <a:rPr lang="en-US" sz="1500" cap="none" spc="0">
                          <a:effectLst/>
                        </a:rPr>
                        <a:t>   $110,000</a:t>
                      </a:r>
                    </a:p>
                  </a:txBody>
                  <a:tcPr marL="0" marR="0" marT="71777" marB="64117" anchor="b"/>
                </a:tc>
                <a:extLst>
                  <a:ext uri="{0D108BD9-81ED-4DB2-BD59-A6C34878D82A}">
                    <a16:rowId xmlns:a16="http://schemas.microsoft.com/office/drawing/2014/main" val="10005"/>
                  </a:ext>
                </a:extLst>
              </a:tr>
              <a:tr h="348689">
                <a:tc>
                  <a:txBody>
                    <a:bodyPr/>
                    <a:lstStyle/>
                    <a:p>
                      <a:pPr marL="72390" marR="0" algn="l">
                        <a:spcBef>
                          <a:spcPts val="0"/>
                        </a:spcBef>
                        <a:spcAft>
                          <a:spcPts val="0"/>
                        </a:spcAft>
                      </a:pPr>
                      <a:r>
                        <a:rPr lang="en-US" sz="1200" cap="none" spc="0">
                          <a:effectLst/>
                        </a:rPr>
                        <a:t>6. Basic Needs</a:t>
                      </a:r>
                    </a:p>
                  </a:txBody>
                  <a:tcPr marL="0" marR="0" marT="71777" marB="64117" anchor="b"/>
                </a:tc>
                <a:tc>
                  <a:txBody>
                    <a:bodyPr/>
                    <a:lstStyle/>
                    <a:p>
                      <a:pPr marL="0" marR="137160" algn="ctr" fontAlgn="base">
                        <a:lnSpc>
                          <a:spcPts val="1375"/>
                        </a:lnSpc>
                        <a:spcBef>
                          <a:spcPts val="1405"/>
                        </a:spcBef>
                        <a:spcAft>
                          <a:spcPts val="0"/>
                        </a:spcAft>
                      </a:pPr>
                      <a:r>
                        <a:rPr lang="en-US" sz="1500" cap="none" spc="0">
                          <a:effectLst/>
                        </a:rPr>
                        <a:t>   $100,000</a:t>
                      </a:r>
                    </a:p>
                  </a:txBody>
                  <a:tcPr marL="0" marR="0" marT="71777" marB="64117" anchor="b"/>
                </a:tc>
                <a:extLst>
                  <a:ext uri="{0D108BD9-81ED-4DB2-BD59-A6C34878D82A}">
                    <a16:rowId xmlns:a16="http://schemas.microsoft.com/office/drawing/2014/main" val="10006"/>
                  </a:ext>
                </a:extLst>
              </a:tr>
              <a:tr h="410214">
                <a:tc>
                  <a:txBody>
                    <a:bodyPr/>
                    <a:lstStyle/>
                    <a:p>
                      <a:pPr marL="72390" marR="0" algn="r">
                        <a:spcBef>
                          <a:spcPts val="0"/>
                        </a:spcBef>
                        <a:spcAft>
                          <a:spcPts val="0"/>
                        </a:spcAft>
                      </a:pPr>
                      <a:r>
                        <a:rPr lang="en-US" sz="1400" b="1" cap="none" spc="0">
                          <a:effectLst/>
                        </a:rPr>
                        <a:t>TOTAL PROPOSED ALLOCATION       </a:t>
                      </a:r>
                    </a:p>
                  </a:txBody>
                  <a:tcPr marL="0" marR="0" marT="71777" marB="64117" anchor="b"/>
                </a:tc>
                <a:tc>
                  <a:txBody>
                    <a:bodyPr/>
                    <a:lstStyle/>
                    <a:p>
                      <a:pPr marL="0" marR="137160" algn="ctr" fontAlgn="base">
                        <a:spcBef>
                          <a:spcPts val="1405"/>
                        </a:spcBef>
                        <a:spcAft>
                          <a:spcPts val="0"/>
                        </a:spcAft>
                      </a:pPr>
                      <a:r>
                        <a:rPr lang="en-US" sz="1800" b="1" cap="none" spc="0">
                          <a:effectLst/>
                        </a:rPr>
                        <a:t>$1,620,000</a:t>
                      </a:r>
                    </a:p>
                  </a:txBody>
                  <a:tcPr marL="0" marR="0" marT="71777" marB="64117" anchor="b"/>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6040515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7250" y="457200"/>
            <a:ext cx="7406640" cy="1017270"/>
          </a:xfrm>
        </p:spPr>
        <p:txBody>
          <a:bodyPr vert="horz" lIns="68580" tIns="34290" rIns="68580" bIns="34290" rtlCol="0" anchor="ctr">
            <a:normAutofit/>
          </a:bodyPr>
          <a:lstStyle/>
          <a:p>
            <a:pPr algn="ctr"/>
            <a:r>
              <a:rPr lang="en-US" sz="3600" b="1">
                <a:latin typeface="Corbel"/>
                <a:ea typeface="Calibri"/>
                <a:cs typeface="Calibri"/>
              </a:rPr>
              <a:t>1. Mental</a:t>
            </a:r>
            <a:r>
              <a:rPr lang="en-US" sz="3600" b="1">
                <a:effectLst/>
                <a:latin typeface="Corbel"/>
                <a:ea typeface="Calibri"/>
                <a:cs typeface="Calibri"/>
              </a:rPr>
              <a:t> Health </a:t>
            </a:r>
            <a:r>
              <a:rPr lang="en-US" sz="3600" b="1">
                <a:latin typeface="Corbel"/>
                <a:ea typeface="Calibri"/>
                <a:cs typeface="Calibri"/>
              </a:rPr>
              <a:t>and</a:t>
            </a:r>
            <a:r>
              <a:rPr lang="en-US" sz="3600" b="1">
                <a:effectLst/>
                <a:latin typeface="Corbel"/>
                <a:ea typeface="Calibri"/>
                <a:cs typeface="Calibri"/>
              </a:rPr>
              <a:t> Wellness</a:t>
            </a:r>
            <a:r>
              <a:rPr lang="en-US" sz="3600" b="1">
                <a:solidFill>
                  <a:srgbClr val="D25652"/>
                </a:solidFill>
                <a:latin typeface="Corbel"/>
                <a:ea typeface="Calibri"/>
                <a:cs typeface="Calibri"/>
              </a:rPr>
              <a:t> </a:t>
            </a:r>
          </a:p>
        </p:txBody>
      </p:sp>
      <p:graphicFrame>
        <p:nvGraphicFramePr>
          <p:cNvPr id="4" name="Content Placeholder 3"/>
          <p:cNvGraphicFramePr>
            <a:graphicFrameLocks noGrp="1"/>
          </p:cNvGraphicFramePr>
          <p:nvPr>
            <p:ph idx="1"/>
          </p:nvPr>
        </p:nvGraphicFramePr>
        <p:xfrm>
          <a:off x="865780" y="1431110"/>
          <a:ext cx="7404498" cy="3108342"/>
        </p:xfrm>
        <a:graphic>
          <a:graphicData uri="http://schemas.openxmlformats.org/drawingml/2006/table">
            <a:tbl>
              <a:tblPr firstRow="1" firstCol="1" bandRow="1">
                <a:tableStyleId>{5C22544A-7EE6-4342-B048-85BDC9FD1C3A}</a:tableStyleId>
              </a:tblPr>
              <a:tblGrid>
                <a:gridCol w="3513232">
                  <a:extLst>
                    <a:ext uri="{9D8B030D-6E8A-4147-A177-3AD203B41FA5}">
                      <a16:colId xmlns:a16="http://schemas.microsoft.com/office/drawing/2014/main" val="20000"/>
                    </a:ext>
                  </a:extLst>
                </a:gridCol>
                <a:gridCol w="1903952">
                  <a:extLst>
                    <a:ext uri="{9D8B030D-6E8A-4147-A177-3AD203B41FA5}">
                      <a16:colId xmlns:a16="http://schemas.microsoft.com/office/drawing/2014/main" val="20001"/>
                    </a:ext>
                  </a:extLst>
                </a:gridCol>
                <a:gridCol w="1987314">
                  <a:extLst>
                    <a:ext uri="{9D8B030D-6E8A-4147-A177-3AD203B41FA5}">
                      <a16:colId xmlns:a16="http://schemas.microsoft.com/office/drawing/2014/main" val="20002"/>
                    </a:ext>
                  </a:extLst>
                </a:gridCol>
              </a:tblGrid>
              <a:tr h="365657">
                <a:tc gridSpan="3">
                  <a:txBody>
                    <a:bodyPr/>
                    <a:lstStyle/>
                    <a:p>
                      <a:pPr marL="0" marR="0" algn="ctr">
                        <a:spcBef>
                          <a:spcPts val="0"/>
                        </a:spcBef>
                        <a:spcAft>
                          <a:spcPts val="0"/>
                        </a:spcAft>
                      </a:pPr>
                      <a:r>
                        <a:rPr lang="en-US" sz="1500" u="none" cap="all" spc="150">
                          <a:effectLst/>
                        </a:rPr>
                        <a:t>Mental Health and Wellness Recommendations</a:t>
                      </a:r>
                    </a:p>
                  </a:txBody>
                  <a:tcPr marL="114214" marR="68528" marT="68528" marB="68528" anchor="ctr"/>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10000"/>
                  </a:ext>
                </a:extLst>
              </a:tr>
              <a:tr h="594257">
                <a:tc>
                  <a:txBody>
                    <a:bodyPr/>
                    <a:lstStyle/>
                    <a:p>
                      <a:pPr marL="0" marR="0" algn="just">
                        <a:spcBef>
                          <a:spcPts val="0"/>
                        </a:spcBef>
                        <a:spcAft>
                          <a:spcPts val="0"/>
                        </a:spcAft>
                      </a:pPr>
                      <a:r>
                        <a:rPr lang="en-US" sz="1500" u="sng" cap="none" spc="0">
                          <a:effectLst/>
                        </a:rPr>
                        <a:t>Organization Name</a:t>
                      </a:r>
                      <a:endParaRPr lang="en-US" sz="1500" cap="none" spc="0">
                        <a:effectLst/>
                      </a:endParaRPr>
                    </a:p>
                  </a:txBody>
                  <a:tcPr marL="114214" marR="68528" marT="68528" marB="68528" anchor="ctr"/>
                </a:tc>
                <a:tc>
                  <a:txBody>
                    <a:bodyPr/>
                    <a:lstStyle/>
                    <a:p>
                      <a:pPr marL="0" marR="0" algn="ctr">
                        <a:spcBef>
                          <a:spcPts val="0"/>
                        </a:spcBef>
                        <a:spcAft>
                          <a:spcPts val="0"/>
                        </a:spcAft>
                      </a:pPr>
                      <a:r>
                        <a:rPr lang="en-US" sz="1500" u="sng" cap="none" spc="0">
                          <a:effectLst/>
                        </a:rPr>
                        <a:t>Requested Amount</a:t>
                      </a:r>
                      <a:endParaRPr lang="en-US" sz="1500" cap="none" spc="0">
                        <a:effectLst/>
                      </a:endParaRPr>
                    </a:p>
                  </a:txBody>
                  <a:tcPr marL="114214" marR="68528" marT="68528" marB="68528" anchor="ctr"/>
                </a:tc>
                <a:tc>
                  <a:txBody>
                    <a:bodyPr/>
                    <a:lstStyle/>
                    <a:p>
                      <a:pPr marL="0" marR="0" algn="ctr">
                        <a:spcBef>
                          <a:spcPts val="0"/>
                        </a:spcBef>
                        <a:spcAft>
                          <a:spcPts val="0"/>
                        </a:spcAft>
                      </a:pPr>
                      <a:r>
                        <a:rPr lang="en-US" sz="1500" u="sng" cap="none" spc="0">
                          <a:effectLst/>
                        </a:rPr>
                        <a:t>Grant Award</a:t>
                      </a:r>
                    </a:p>
                    <a:p>
                      <a:pPr marL="0" marR="0" lvl="0" algn="ctr">
                        <a:spcBef>
                          <a:spcPts val="0"/>
                        </a:spcBef>
                        <a:spcAft>
                          <a:spcPts val="0"/>
                        </a:spcAft>
                        <a:buNone/>
                      </a:pPr>
                      <a:r>
                        <a:rPr lang="en-US" sz="1500" u="sng" cap="none" spc="0">
                          <a:effectLst/>
                        </a:rPr>
                        <a:t>Amount</a:t>
                      </a:r>
                      <a:endParaRPr lang="en-US" sz="1500" cap="none" spc="0">
                        <a:effectLst/>
                      </a:endParaRPr>
                    </a:p>
                  </a:txBody>
                  <a:tcPr marL="114214" marR="68528" marT="68528" marB="68528" anchor="ctr"/>
                </a:tc>
                <a:extLst>
                  <a:ext uri="{0D108BD9-81ED-4DB2-BD59-A6C34878D82A}">
                    <a16:rowId xmlns:a16="http://schemas.microsoft.com/office/drawing/2014/main" val="10001"/>
                  </a:ext>
                </a:extLst>
              </a:tr>
              <a:tr h="594257">
                <a:tc>
                  <a:txBody>
                    <a:bodyPr/>
                    <a:lstStyle/>
                    <a:p>
                      <a:pPr marL="0" marR="0" algn="l">
                        <a:spcBef>
                          <a:spcPts val="0"/>
                        </a:spcBef>
                        <a:spcAft>
                          <a:spcPts val="0"/>
                        </a:spcAft>
                      </a:pPr>
                      <a:r>
                        <a:rPr lang="en-US" sz="1500" cap="none" spc="0">
                          <a:effectLst/>
                        </a:rPr>
                        <a:t>Desarrollo Familiar, Inc. (</a:t>
                      </a:r>
                      <a:r>
                        <a:rPr lang="en-US" sz="1500" cap="none" spc="0" err="1">
                          <a:effectLst/>
                        </a:rPr>
                        <a:t>Familias</a:t>
                      </a:r>
                      <a:r>
                        <a:rPr lang="en-US" sz="1500" cap="none" spc="0">
                          <a:effectLst/>
                        </a:rPr>
                        <a:t> Unidas) (Single Agency)</a:t>
                      </a:r>
                    </a:p>
                  </a:txBody>
                  <a:tcPr marL="114214" marR="68528" marT="68528" marB="68528" anchor="ctr"/>
                </a:tc>
                <a:tc>
                  <a:txBody>
                    <a:bodyPr/>
                    <a:lstStyle/>
                    <a:p>
                      <a:pPr marL="0" marR="0" algn="ctr">
                        <a:spcBef>
                          <a:spcPts val="0"/>
                        </a:spcBef>
                        <a:spcAft>
                          <a:spcPts val="0"/>
                        </a:spcAft>
                      </a:pPr>
                      <a:r>
                        <a:rPr lang="en-US" sz="1500" cap="none" spc="0">
                          <a:effectLst/>
                        </a:rPr>
                        <a:t>$135,000</a:t>
                      </a:r>
                    </a:p>
                  </a:txBody>
                  <a:tcPr marL="114214" marR="68528" marT="68528" marB="68528" anchor="ctr"/>
                </a:tc>
                <a:tc>
                  <a:txBody>
                    <a:bodyPr/>
                    <a:lstStyle/>
                    <a:p>
                      <a:pPr marL="0" marR="0" algn="ctr">
                        <a:spcBef>
                          <a:spcPts val="0"/>
                        </a:spcBef>
                        <a:spcAft>
                          <a:spcPts val="0"/>
                        </a:spcAft>
                      </a:pPr>
                      <a:r>
                        <a:rPr lang="en-US" sz="1500" cap="none" spc="0">
                          <a:effectLst/>
                        </a:rPr>
                        <a:t>$135,000</a:t>
                      </a:r>
                    </a:p>
                  </a:txBody>
                  <a:tcPr marL="114214" marR="68528" marT="68528" marB="68528" anchor="ctr"/>
                </a:tc>
                <a:extLst>
                  <a:ext uri="{0D108BD9-81ED-4DB2-BD59-A6C34878D82A}">
                    <a16:rowId xmlns:a16="http://schemas.microsoft.com/office/drawing/2014/main" val="10004"/>
                  </a:ext>
                </a:extLst>
              </a:tr>
              <a:tr h="594257">
                <a:tc>
                  <a:txBody>
                    <a:bodyPr/>
                    <a:lstStyle/>
                    <a:p>
                      <a:pPr marL="0" marR="0" algn="l">
                        <a:spcBef>
                          <a:spcPts val="0"/>
                        </a:spcBef>
                        <a:spcAft>
                          <a:spcPts val="0"/>
                        </a:spcAft>
                      </a:pPr>
                      <a:r>
                        <a:rPr lang="en-US" sz="1500" cap="none" spc="0">
                          <a:effectLst/>
                        </a:rPr>
                        <a:t>Early Childhood Mental Health Program (Single Agency)</a:t>
                      </a:r>
                    </a:p>
                  </a:txBody>
                  <a:tcPr marL="114214" marR="68528" marT="68528" marB="68528" anchor="ctr"/>
                </a:tc>
                <a:tc>
                  <a:txBody>
                    <a:bodyPr/>
                    <a:lstStyle/>
                    <a:p>
                      <a:pPr marL="0" marR="0" algn="ctr">
                        <a:spcBef>
                          <a:spcPts val="0"/>
                        </a:spcBef>
                        <a:spcAft>
                          <a:spcPts val="0"/>
                        </a:spcAft>
                      </a:pPr>
                      <a:r>
                        <a:rPr lang="en-US" sz="1500" cap="none" spc="0">
                          <a:effectLst/>
                        </a:rPr>
                        <a:t>$125,000</a:t>
                      </a:r>
                    </a:p>
                  </a:txBody>
                  <a:tcPr marL="114214" marR="68528" marT="68528" marB="68528" anchor="ctr"/>
                </a:tc>
                <a:tc>
                  <a:txBody>
                    <a:bodyPr/>
                    <a:lstStyle/>
                    <a:p>
                      <a:pPr marL="0" marR="0" algn="ctr">
                        <a:spcBef>
                          <a:spcPts val="0"/>
                        </a:spcBef>
                        <a:spcAft>
                          <a:spcPts val="0"/>
                        </a:spcAft>
                      </a:pPr>
                      <a:r>
                        <a:rPr lang="en-US" sz="1500" cap="none" spc="0">
                          <a:effectLst/>
                        </a:rPr>
                        <a:t>$100,000</a:t>
                      </a:r>
                    </a:p>
                  </a:txBody>
                  <a:tcPr marL="114214" marR="68528" marT="68528" marB="68528" anchor="ctr"/>
                </a:tc>
                <a:extLst>
                  <a:ext uri="{0D108BD9-81ED-4DB2-BD59-A6C34878D82A}">
                    <a16:rowId xmlns:a16="http://schemas.microsoft.com/office/drawing/2014/main" val="10005"/>
                  </a:ext>
                </a:extLst>
              </a:tr>
              <a:tr h="594257">
                <a:tc>
                  <a:txBody>
                    <a:bodyPr/>
                    <a:lstStyle/>
                    <a:p>
                      <a:pPr marL="0" marR="0" algn="l">
                        <a:spcBef>
                          <a:spcPts val="0"/>
                        </a:spcBef>
                        <a:spcAft>
                          <a:spcPts val="0"/>
                        </a:spcAft>
                      </a:pPr>
                      <a:r>
                        <a:rPr lang="en-US" sz="1500" cap="none" spc="0">
                          <a:effectLst/>
                        </a:rPr>
                        <a:t>Seneca Family of Agencies (Single Agency)</a:t>
                      </a:r>
                    </a:p>
                  </a:txBody>
                  <a:tcPr marL="114214" marR="68528" marT="68528" marB="68528" anchor="ctr"/>
                </a:tc>
                <a:tc>
                  <a:txBody>
                    <a:bodyPr/>
                    <a:lstStyle/>
                    <a:p>
                      <a:pPr marL="0" marR="0" algn="ctr">
                        <a:spcBef>
                          <a:spcPts val="0"/>
                        </a:spcBef>
                        <a:spcAft>
                          <a:spcPts val="0"/>
                        </a:spcAft>
                      </a:pPr>
                      <a:r>
                        <a:rPr lang="en-US" sz="1500" cap="none" spc="0">
                          <a:effectLst/>
                        </a:rPr>
                        <a:t>$150,000</a:t>
                      </a:r>
                    </a:p>
                  </a:txBody>
                  <a:tcPr marL="114214" marR="68528" marT="68528" marB="68528" anchor="ctr"/>
                </a:tc>
                <a:tc>
                  <a:txBody>
                    <a:bodyPr/>
                    <a:lstStyle/>
                    <a:p>
                      <a:pPr marL="0" marR="0" algn="ctr">
                        <a:spcBef>
                          <a:spcPts val="0"/>
                        </a:spcBef>
                        <a:spcAft>
                          <a:spcPts val="0"/>
                        </a:spcAft>
                      </a:pPr>
                      <a:r>
                        <a:rPr lang="en-US" sz="1500" cap="none" spc="0">
                          <a:effectLst/>
                        </a:rPr>
                        <a:t>$100,000</a:t>
                      </a:r>
                    </a:p>
                  </a:txBody>
                  <a:tcPr marL="114214" marR="68528" marT="68528" marB="68528" anchor="ctr"/>
                </a:tc>
                <a:extLst>
                  <a:ext uri="{0D108BD9-81ED-4DB2-BD59-A6C34878D82A}">
                    <a16:rowId xmlns:a16="http://schemas.microsoft.com/office/drawing/2014/main" val="10006"/>
                  </a:ext>
                </a:extLst>
              </a:tr>
              <a:tr h="365657">
                <a:tc>
                  <a:txBody>
                    <a:bodyPr/>
                    <a:lstStyle/>
                    <a:p>
                      <a:pPr marL="0" marR="0" algn="r">
                        <a:spcBef>
                          <a:spcPts val="0"/>
                        </a:spcBef>
                        <a:spcAft>
                          <a:spcPts val="0"/>
                        </a:spcAft>
                      </a:pPr>
                      <a:r>
                        <a:rPr lang="en-US" sz="1500" cap="none" spc="0">
                          <a:effectLst/>
                        </a:rPr>
                        <a:t> TOTAL</a:t>
                      </a:r>
                    </a:p>
                  </a:txBody>
                  <a:tcPr marL="114214" marR="68528" marT="68528" marB="68528"/>
                </a:tc>
                <a:tc>
                  <a:txBody>
                    <a:bodyPr/>
                    <a:lstStyle/>
                    <a:p>
                      <a:pPr marL="0" marR="0" algn="ctr">
                        <a:spcBef>
                          <a:spcPts val="0"/>
                        </a:spcBef>
                        <a:spcAft>
                          <a:spcPts val="0"/>
                        </a:spcAft>
                      </a:pPr>
                      <a:r>
                        <a:rPr lang="en-US" sz="1500" cap="none" spc="0">
                          <a:effectLst/>
                        </a:rPr>
                        <a:t>$410,000</a:t>
                      </a:r>
                    </a:p>
                  </a:txBody>
                  <a:tcPr marL="114214" marR="68528" marT="68528" marB="68528" anchor="ctr"/>
                </a:tc>
                <a:tc>
                  <a:txBody>
                    <a:bodyPr/>
                    <a:lstStyle/>
                    <a:p>
                      <a:pPr marL="0" marR="0" algn="ctr">
                        <a:spcBef>
                          <a:spcPts val="0"/>
                        </a:spcBef>
                        <a:spcAft>
                          <a:spcPts val="0"/>
                        </a:spcAft>
                      </a:pPr>
                      <a:r>
                        <a:rPr lang="en-US" sz="1500" cap="none" spc="0">
                          <a:effectLst/>
                        </a:rPr>
                        <a:t>$335,000</a:t>
                      </a:r>
                    </a:p>
                  </a:txBody>
                  <a:tcPr marL="114214" marR="68528" marT="68528" marB="68528"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0373404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7250" y="457200"/>
            <a:ext cx="7406640" cy="1017270"/>
          </a:xfrm>
        </p:spPr>
        <p:txBody>
          <a:bodyPr vert="horz" lIns="68580" tIns="34290" rIns="68580" bIns="34290" rtlCol="0" anchor="ctr">
            <a:noAutofit/>
          </a:bodyPr>
          <a:lstStyle/>
          <a:p>
            <a:pPr algn="ctr"/>
            <a:r>
              <a:rPr lang="en-US" sz="3600" b="1">
                <a:latin typeface="Corbel"/>
                <a:ea typeface="Calibri"/>
                <a:cs typeface="Calibri"/>
              </a:rPr>
              <a:t>2. Education Support and Employment Training/Support</a:t>
            </a:r>
            <a:r>
              <a:rPr lang="en-US" sz="3600" b="1">
                <a:solidFill>
                  <a:srgbClr val="D25652"/>
                </a:solidFill>
                <a:latin typeface="Corbel"/>
                <a:ea typeface="Calibri"/>
                <a:cs typeface="Calibri"/>
              </a:rPr>
              <a:t> </a:t>
            </a:r>
          </a:p>
        </p:txBody>
      </p:sp>
      <p:graphicFrame>
        <p:nvGraphicFramePr>
          <p:cNvPr id="4" name="Content Placeholder 3"/>
          <p:cNvGraphicFramePr>
            <a:graphicFrameLocks noGrp="1"/>
          </p:cNvGraphicFramePr>
          <p:nvPr>
            <p:ph idx="1"/>
          </p:nvPr>
        </p:nvGraphicFramePr>
        <p:xfrm>
          <a:off x="857250" y="1742488"/>
          <a:ext cx="7404499" cy="2856045"/>
        </p:xfrm>
        <a:graphic>
          <a:graphicData uri="http://schemas.openxmlformats.org/drawingml/2006/table">
            <a:tbl>
              <a:tblPr firstRow="1" firstCol="1" bandRow="1">
                <a:tableStyleId>{F5AB1C69-6EDB-4FF4-983F-18BD219EF322}</a:tableStyleId>
              </a:tblPr>
              <a:tblGrid>
                <a:gridCol w="4043700">
                  <a:extLst>
                    <a:ext uri="{9D8B030D-6E8A-4147-A177-3AD203B41FA5}">
                      <a16:colId xmlns:a16="http://schemas.microsoft.com/office/drawing/2014/main" val="20000"/>
                    </a:ext>
                  </a:extLst>
                </a:gridCol>
                <a:gridCol w="1742138">
                  <a:extLst>
                    <a:ext uri="{9D8B030D-6E8A-4147-A177-3AD203B41FA5}">
                      <a16:colId xmlns:a16="http://schemas.microsoft.com/office/drawing/2014/main" val="20001"/>
                    </a:ext>
                  </a:extLst>
                </a:gridCol>
                <a:gridCol w="1618661">
                  <a:extLst>
                    <a:ext uri="{9D8B030D-6E8A-4147-A177-3AD203B41FA5}">
                      <a16:colId xmlns:a16="http://schemas.microsoft.com/office/drawing/2014/main" val="20002"/>
                    </a:ext>
                  </a:extLst>
                </a:gridCol>
              </a:tblGrid>
              <a:tr h="266564">
                <a:tc gridSpan="3">
                  <a:txBody>
                    <a:bodyPr/>
                    <a:lstStyle/>
                    <a:p>
                      <a:pPr marL="0" marR="0" algn="ctr">
                        <a:spcBef>
                          <a:spcPts val="0"/>
                        </a:spcBef>
                        <a:spcAft>
                          <a:spcPts val="0"/>
                        </a:spcAft>
                      </a:pPr>
                      <a:r>
                        <a:rPr lang="en-US" sz="1400" u="none">
                          <a:effectLst/>
                        </a:rPr>
                        <a:t>Education Support and Employment Training/Support Recommendations</a:t>
                      </a:r>
                    </a:p>
                  </a:txBody>
                  <a:tcPr marL="77654" marR="77654" marT="0" marB="0" anchor="ctr"/>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10000"/>
                  </a:ext>
                </a:extLst>
              </a:tr>
              <a:tr h="533129">
                <a:tc>
                  <a:txBody>
                    <a:bodyPr/>
                    <a:lstStyle/>
                    <a:p>
                      <a:pPr marL="0" marR="0" algn="just">
                        <a:spcBef>
                          <a:spcPts val="0"/>
                        </a:spcBef>
                        <a:spcAft>
                          <a:spcPts val="0"/>
                        </a:spcAft>
                      </a:pPr>
                      <a:r>
                        <a:rPr lang="en-US" sz="1400" b="1" u="sng">
                          <a:effectLst/>
                        </a:rPr>
                        <a:t>Organization Name</a:t>
                      </a:r>
                      <a:endParaRPr lang="en-US" sz="1400" b="1">
                        <a:effectLst/>
                      </a:endParaRPr>
                    </a:p>
                  </a:txBody>
                  <a:tcPr marL="77654" marR="77654" marT="0" marB="0" anchor="ctr"/>
                </a:tc>
                <a:tc>
                  <a:txBody>
                    <a:bodyPr/>
                    <a:lstStyle/>
                    <a:p>
                      <a:pPr marL="0" marR="0" algn="ctr">
                        <a:spcBef>
                          <a:spcPts val="0"/>
                        </a:spcBef>
                        <a:spcAft>
                          <a:spcPts val="0"/>
                        </a:spcAft>
                      </a:pPr>
                      <a:r>
                        <a:rPr lang="en-US" sz="1400" b="1" u="sng">
                          <a:effectLst/>
                        </a:rPr>
                        <a:t>Requested Amount</a:t>
                      </a:r>
                      <a:endParaRPr lang="en-US" sz="1400" b="1">
                        <a:effectLst/>
                      </a:endParaRPr>
                    </a:p>
                  </a:txBody>
                  <a:tcPr marL="77654" marR="77654" marT="0" marB="0" anchor="ctr"/>
                </a:tc>
                <a:tc>
                  <a:txBody>
                    <a:bodyPr/>
                    <a:lstStyle/>
                    <a:p>
                      <a:pPr marL="0" marR="0" algn="ctr">
                        <a:spcBef>
                          <a:spcPts val="0"/>
                        </a:spcBef>
                        <a:spcAft>
                          <a:spcPts val="0"/>
                        </a:spcAft>
                      </a:pPr>
                      <a:r>
                        <a:rPr lang="en-US" sz="1400" b="1" u="sng">
                          <a:effectLst/>
                        </a:rPr>
                        <a:t>Grant Award Amount</a:t>
                      </a:r>
                      <a:endParaRPr lang="en-US" sz="1400" b="1">
                        <a:effectLst/>
                      </a:endParaRPr>
                    </a:p>
                  </a:txBody>
                  <a:tcPr marL="77654" marR="77654" marT="0" marB="0" anchor="ctr"/>
                </a:tc>
                <a:extLst>
                  <a:ext uri="{0D108BD9-81ED-4DB2-BD59-A6C34878D82A}">
                    <a16:rowId xmlns:a16="http://schemas.microsoft.com/office/drawing/2014/main" val="10001"/>
                  </a:ext>
                </a:extLst>
              </a:tr>
              <a:tr h="266564">
                <a:tc>
                  <a:txBody>
                    <a:bodyPr/>
                    <a:lstStyle/>
                    <a:p>
                      <a:pPr marL="0" marR="0" algn="l">
                        <a:spcBef>
                          <a:spcPts val="0"/>
                        </a:spcBef>
                        <a:spcAft>
                          <a:spcPts val="0"/>
                        </a:spcAft>
                      </a:pPr>
                      <a:r>
                        <a:rPr lang="en-US" sz="1400" b="0">
                          <a:effectLst/>
                        </a:rPr>
                        <a:t>College is Real (Single Agency) </a:t>
                      </a:r>
                    </a:p>
                  </a:txBody>
                  <a:tcPr marL="77654" marR="77654" marT="0" marB="0" anchor="ctr"/>
                </a:tc>
                <a:tc>
                  <a:txBody>
                    <a:bodyPr/>
                    <a:lstStyle/>
                    <a:p>
                      <a:pPr marL="0" marR="0" algn="ctr">
                        <a:spcBef>
                          <a:spcPts val="0"/>
                        </a:spcBef>
                        <a:spcAft>
                          <a:spcPts val="0"/>
                        </a:spcAft>
                      </a:pPr>
                      <a:r>
                        <a:rPr lang="en-US" sz="1400">
                          <a:effectLst/>
                        </a:rPr>
                        <a:t>$85,000</a:t>
                      </a:r>
                    </a:p>
                  </a:txBody>
                  <a:tcPr marL="77654" marR="77654" marT="0" marB="0" anchor="ctr"/>
                </a:tc>
                <a:tc>
                  <a:txBody>
                    <a:bodyPr/>
                    <a:lstStyle/>
                    <a:p>
                      <a:pPr marL="0" marR="0" algn="ctr">
                        <a:spcBef>
                          <a:spcPts val="0"/>
                        </a:spcBef>
                        <a:spcAft>
                          <a:spcPts val="0"/>
                        </a:spcAft>
                      </a:pPr>
                      <a:r>
                        <a:rPr lang="en-US" sz="1400">
                          <a:effectLst/>
                        </a:rPr>
                        <a:t>$85,000</a:t>
                      </a:r>
                    </a:p>
                  </a:txBody>
                  <a:tcPr marL="77654" marR="77654" marT="0" marB="0" anchor="ctr"/>
                </a:tc>
                <a:extLst>
                  <a:ext uri="{0D108BD9-81ED-4DB2-BD59-A6C34878D82A}">
                    <a16:rowId xmlns:a16="http://schemas.microsoft.com/office/drawing/2014/main" val="10004"/>
                  </a:ext>
                </a:extLst>
              </a:tr>
              <a:tr h="266564">
                <a:tc>
                  <a:txBody>
                    <a:bodyPr/>
                    <a:lstStyle/>
                    <a:p>
                      <a:pPr marL="0" marR="0" algn="l">
                        <a:spcBef>
                          <a:spcPts val="0"/>
                        </a:spcBef>
                        <a:spcAft>
                          <a:spcPts val="0"/>
                        </a:spcAft>
                      </a:pPr>
                      <a:r>
                        <a:rPr lang="en-US" sz="1400" b="0">
                          <a:effectLst/>
                        </a:rPr>
                        <a:t>Urban Tilth (Single Agency)</a:t>
                      </a:r>
                    </a:p>
                  </a:txBody>
                  <a:tcPr marL="77654" marR="77654" marT="0" marB="0" anchor="ctr"/>
                </a:tc>
                <a:tc>
                  <a:txBody>
                    <a:bodyPr/>
                    <a:lstStyle/>
                    <a:p>
                      <a:pPr marL="0" marR="0" algn="ctr">
                        <a:spcBef>
                          <a:spcPts val="0"/>
                        </a:spcBef>
                        <a:spcAft>
                          <a:spcPts val="0"/>
                        </a:spcAft>
                      </a:pPr>
                      <a:r>
                        <a:rPr lang="en-US" sz="1400">
                          <a:effectLst/>
                        </a:rPr>
                        <a:t>$100,000</a:t>
                      </a:r>
                    </a:p>
                  </a:txBody>
                  <a:tcPr marL="77654" marR="77654" marT="0" marB="0" anchor="ctr"/>
                </a:tc>
                <a:tc>
                  <a:txBody>
                    <a:bodyPr/>
                    <a:lstStyle/>
                    <a:p>
                      <a:pPr marL="0" marR="0" algn="ctr">
                        <a:spcBef>
                          <a:spcPts val="0"/>
                        </a:spcBef>
                        <a:spcAft>
                          <a:spcPts val="0"/>
                        </a:spcAft>
                      </a:pPr>
                      <a:r>
                        <a:rPr lang="en-US" sz="1400">
                          <a:effectLst/>
                        </a:rPr>
                        <a:t>$80,000</a:t>
                      </a:r>
                    </a:p>
                  </a:txBody>
                  <a:tcPr marL="77654" marR="77654" marT="0" marB="0" anchor="ctr"/>
                </a:tc>
                <a:extLst>
                  <a:ext uri="{0D108BD9-81ED-4DB2-BD59-A6C34878D82A}">
                    <a16:rowId xmlns:a16="http://schemas.microsoft.com/office/drawing/2014/main" val="10005"/>
                  </a:ext>
                </a:extLst>
              </a:tr>
              <a:tr h="266564">
                <a:tc>
                  <a:txBody>
                    <a:bodyPr/>
                    <a:lstStyle/>
                    <a:p>
                      <a:pPr marL="0" marR="0" algn="l">
                        <a:spcBef>
                          <a:spcPts val="0"/>
                        </a:spcBef>
                        <a:spcAft>
                          <a:spcPts val="0"/>
                        </a:spcAft>
                      </a:pPr>
                      <a:r>
                        <a:rPr lang="en-US" sz="1400" b="0">
                          <a:effectLst/>
                        </a:rPr>
                        <a:t>Employment &amp; Training - </a:t>
                      </a:r>
                      <a:r>
                        <a:rPr lang="en-US" sz="1400" b="0" err="1">
                          <a:effectLst/>
                        </a:rPr>
                        <a:t>RichmondBUILD</a:t>
                      </a:r>
                      <a:endParaRPr lang="en-US" sz="1400" b="0">
                        <a:effectLst/>
                      </a:endParaRPr>
                    </a:p>
                  </a:txBody>
                  <a:tcPr marL="77654" marR="77654" marT="0" marB="0" anchor="ctr"/>
                </a:tc>
                <a:tc>
                  <a:txBody>
                    <a:bodyPr/>
                    <a:lstStyle/>
                    <a:p>
                      <a:pPr marL="0" marR="0" algn="ctr">
                        <a:spcBef>
                          <a:spcPts val="0"/>
                        </a:spcBef>
                        <a:spcAft>
                          <a:spcPts val="0"/>
                        </a:spcAft>
                      </a:pPr>
                      <a:r>
                        <a:rPr lang="en-US" sz="1400">
                          <a:effectLst/>
                        </a:rPr>
                        <a:t>$150,000</a:t>
                      </a:r>
                    </a:p>
                  </a:txBody>
                  <a:tcPr marL="77654" marR="77654" marT="0" marB="0" anchor="ctr"/>
                </a:tc>
                <a:tc>
                  <a:txBody>
                    <a:bodyPr/>
                    <a:lstStyle/>
                    <a:p>
                      <a:pPr marL="0" marR="0" algn="ctr">
                        <a:spcBef>
                          <a:spcPts val="0"/>
                        </a:spcBef>
                        <a:spcAft>
                          <a:spcPts val="0"/>
                        </a:spcAft>
                      </a:pPr>
                      <a:r>
                        <a:rPr lang="en-US" sz="1400">
                          <a:effectLst/>
                        </a:rPr>
                        <a:t>$125,000</a:t>
                      </a:r>
                    </a:p>
                  </a:txBody>
                  <a:tcPr marL="77654" marR="77654" marT="0" marB="0" anchor="ctr"/>
                </a:tc>
                <a:extLst>
                  <a:ext uri="{0D108BD9-81ED-4DB2-BD59-A6C34878D82A}">
                    <a16:rowId xmlns:a16="http://schemas.microsoft.com/office/drawing/2014/main" val="10006"/>
                  </a:ext>
                </a:extLst>
              </a:tr>
              <a:tr h="723532">
                <a:tc>
                  <a:txBody>
                    <a:bodyPr/>
                    <a:lstStyle/>
                    <a:p>
                      <a:pPr marL="0" marR="0" algn="l">
                        <a:spcBef>
                          <a:spcPts val="0"/>
                        </a:spcBef>
                        <a:spcAft>
                          <a:spcPts val="0"/>
                        </a:spcAft>
                      </a:pPr>
                      <a:r>
                        <a:rPr lang="en-US" sz="1400" b="0">
                          <a:effectLst/>
                        </a:rPr>
                        <a:t>Richmond Promise (Collaboration: Health Career Connections &amp; City Of Richmond – Economic Development)</a:t>
                      </a:r>
                    </a:p>
                  </a:txBody>
                  <a:tcPr marL="77654" marR="77654" marT="0" marB="0" anchor="ctr"/>
                </a:tc>
                <a:tc>
                  <a:txBody>
                    <a:bodyPr/>
                    <a:lstStyle/>
                    <a:p>
                      <a:pPr marL="0" marR="0" algn="ctr">
                        <a:spcBef>
                          <a:spcPts val="0"/>
                        </a:spcBef>
                        <a:spcAft>
                          <a:spcPts val="0"/>
                        </a:spcAft>
                      </a:pPr>
                      <a:r>
                        <a:rPr lang="en-US" sz="1400">
                          <a:effectLst/>
                        </a:rPr>
                        <a:t>180,606</a:t>
                      </a:r>
                    </a:p>
                  </a:txBody>
                  <a:tcPr marL="77654" marR="77654" marT="0" marB="0" anchor="ctr"/>
                </a:tc>
                <a:tc>
                  <a:txBody>
                    <a:bodyPr/>
                    <a:lstStyle/>
                    <a:p>
                      <a:pPr marL="0" marR="0" algn="ctr">
                        <a:spcBef>
                          <a:spcPts val="0"/>
                        </a:spcBef>
                        <a:spcAft>
                          <a:spcPts val="0"/>
                        </a:spcAft>
                      </a:pPr>
                      <a:r>
                        <a:rPr lang="en-US" sz="1400">
                          <a:effectLst/>
                        </a:rPr>
                        <a:t>$132,650</a:t>
                      </a:r>
                    </a:p>
                  </a:txBody>
                  <a:tcPr marL="77654" marR="77654" marT="0" marB="0" anchor="ctr"/>
                </a:tc>
                <a:extLst>
                  <a:ext uri="{0D108BD9-81ED-4DB2-BD59-A6C34878D82A}">
                    <a16:rowId xmlns:a16="http://schemas.microsoft.com/office/drawing/2014/main" val="10007"/>
                  </a:ext>
                </a:extLst>
              </a:tr>
              <a:tr h="266564">
                <a:tc>
                  <a:txBody>
                    <a:bodyPr/>
                    <a:lstStyle/>
                    <a:p>
                      <a:pPr marL="0" marR="0" algn="l">
                        <a:spcBef>
                          <a:spcPts val="0"/>
                        </a:spcBef>
                        <a:spcAft>
                          <a:spcPts val="0"/>
                        </a:spcAft>
                      </a:pPr>
                      <a:r>
                        <a:rPr lang="en-US" sz="1400" b="0">
                          <a:effectLst/>
                        </a:rPr>
                        <a:t>Black Firefighters Association (Small &amp; Emerging)</a:t>
                      </a:r>
                    </a:p>
                  </a:txBody>
                  <a:tcPr marL="77654" marR="77654" marT="0" marB="0" anchor="ctr"/>
                </a:tc>
                <a:tc>
                  <a:txBody>
                    <a:bodyPr/>
                    <a:lstStyle/>
                    <a:p>
                      <a:pPr marL="0" marR="0" algn="ctr">
                        <a:spcBef>
                          <a:spcPts val="0"/>
                        </a:spcBef>
                        <a:spcAft>
                          <a:spcPts val="0"/>
                        </a:spcAft>
                      </a:pPr>
                      <a:r>
                        <a:rPr lang="en-US" sz="1400">
                          <a:effectLst/>
                        </a:rPr>
                        <a:t>$37,000</a:t>
                      </a:r>
                    </a:p>
                  </a:txBody>
                  <a:tcPr marL="77654" marR="77654" marT="0" marB="0" anchor="ctr"/>
                </a:tc>
                <a:tc>
                  <a:txBody>
                    <a:bodyPr/>
                    <a:lstStyle/>
                    <a:p>
                      <a:pPr marL="0" marR="0" algn="ctr">
                        <a:spcBef>
                          <a:spcPts val="0"/>
                        </a:spcBef>
                        <a:spcAft>
                          <a:spcPts val="0"/>
                        </a:spcAft>
                      </a:pPr>
                      <a:r>
                        <a:rPr lang="en-US" sz="1400">
                          <a:effectLst/>
                        </a:rPr>
                        <a:t>$22,500</a:t>
                      </a:r>
                    </a:p>
                  </a:txBody>
                  <a:tcPr marL="77654" marR="77654" marT="0" marB="0" anchor="ctr"/>
                </a:tc>
                <a:extLst>
                  <a:ext uri="{0D108BD9-81ED-4DB2-BD59-A6C34878D82A}">
                    <a16:rowId xmlns:a16="http://schemas.microsoft.com/office/drawing/2014/main" val="10008"/>
                  </a:ext>
                </a:extLst>
              </a:tr>
              <a:tr h="266564">
                <a:tc>
                  <a:txBody>
                    <a:bodyPr/>
                    <a:lstStyle/>
                    <a:p>
                      <a:pPr marL="0" marR="0" algn="r">
                        <a:spcBef>
                          <a:spcPts val="0"/>
                        </a:spcBef>
                        <a:spcAft>
                          <a:spcPts val="0"/>
                        </a:spcAft>
                      </a:pPr>
                      <a:r>
                        <a:rPr lang="en-US" sz="1400" b="1">
                          <a:effectLst/>
                        </a:rPr>
                        <a:t> TOTAL</a:t>
                      </a:r>
                    </a:p>
                  </a:txBody>
                  <a:tcPr marL="77654" marR="77654" marT="0" marB="0"/>
                </a:tc>
                <a:tc>
                  <a:txBody>
                    <a:bodyPr/>
                    <a:lstStyle/>
                    <a:p>
                      <a:pPr marL="0" marR="0" algn="ctr">
                        <a:spcBef>
                          <a:spcPts val="0"/>
                        </a:spcBef>
                        <a:spcAft>
                          <a:spcPts val="0"/>
                        </a:spcAft>
                      </a:pPr>
                      <a:r>
                        <a:rPr lang="en-US" sz="1400" b="1">
                          <a:effectLst/>
                        </a:rPr>
                        <a:t>$552,606</a:t>
                      </a:r>
                    </a:p>
                  </a:txBody>
                  <a:tcPr marL="77654" marR="77654" marT="0" marB="0" anchor="ctr"/>
                </a:tc>
                <a:tc>
                  <a:txBody>
                    <a:bodyPr/>
                    <a:lstStyle/>
                    <a:p>
                      <a:pPr marL="0" marR="0" algn="ctr">
                        <a:spcBef>
                          <a:spcPts val="0"/>
                        </a:spcBef>
                        <a:spcAft>
                          <a:spcPts val="0"/>
                        </a:spcAft>
                      </a:pPr>
                      <a:r>
                        <a:rPr lang="en-US" sz="1400" b="1">
                          <a:effectLst/>
                        </a:rPr>
                        <a:t>$445,150</a:t>
                      </a:r>
                    </a:p>
                  </a:txBody>
                  <a:tcPr marL="77654" marR="77654" marT="0" marB="0"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3933156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7250" y="457200"/>
            <a:ext cx="7406640" cy="1017270"/>
          </a:xfrm>
        </p:spPr>
        <p:txBody>
          <a:bodyPr>
            <a:noAutofit/>
          </a:bodyPr>
          <a:lstStyle/>
          <a:p>
            <a:pPr algn="ctr"/>
            <a:r>
              <a:rPr lang="en-US" sz="3600" b="1">
                <a:latin typeface="Corbel"/>
                <a:ea typeface="Calibri"/>
                <a:cs typeface="Calibri"/>
              </a:rPr>
              <a:t>3. Out of School Time, Afterschool Sports, and Enrichment Programming</a:t>
            </a:r>
            <a:r>
              <a:rPr lang="en-US" sz="3600">
                <a:latin typeface="Calibri"/>
                <a:ea typeface="Calibri"/>
                <a:cs typeface="Calibri"/>
              </a:rPr>
              <a:t> </a:t>
            </a:r>
          </a:p>
        </p:txBody>
      </p:sp>
      <p:graphicFrame>
        <p:nvGraphicFramePr>
          <p:cNvPr id="4" name="Content Placeholder 3"/>
          <p:cNvGraphicFramePr>
            <a:graphicFrameLocks noGrp="1"/>
          </p:cNvGraphicFramePr>
          <p:nvPr>
            <p:ph idx="1"/>
          </p:nvPr>
        </p:nvGraphicFramePr>
        <p:xfrm>
          <a:off x="844455" y="1799798"/>
          <a:ext cx="7449905" cy="2920280"/>
        </p:xfrm>
        <a:graphic>
          <a:graphicData uri="http://schemas.openxmlformats.org/drawingml/2006/table">
            <a:tbl>
              <a:tblPr firstRow="1" firstCol="1" bandRow="1">
                <a:tableStyleId>{21E4AEA4-8DFA-4A89-87EB-49C32662AFE0}</a:tableStyleId>
              </a:tblPr>
              <a:tblGrid>
                <a:gridCol w="3476012">
                  <a:extLst>
                    <a:ext uri="{9D8B030D-6E8A-4147-A177-3AD203B41FA5}">
                      <a16:colId xmlns:a16="http://schemas.microsoft.com/office/drawing/2014/main" val="20000"/>
                    </a:ext>
                  </a:extLst>
                </a:gridCol>
                <a:gridCol w="1856493">
                  <a:extLst>
                    <a:ext uri="{9D8B030D-6E8A-4147-A177-3AD203B41FA5}">
                      <a16:colId xmlns:a16="http://schemas.microsoft.com/office/drawing/2014/main" val="20001"/>
                    </a:ext>
                  </a:extLst>
                </a:gridCol>
                <a:gridCol w="2117400">
                  <a:extLst>
                    <a:ext uri="{9D8B030D-6E8A-4147-A177-3AD203B41FA5}">
                      <a16:colId xmlns:a16="http://schemas.microsoft.com/office/drawing/2014/main" val="20002"/>
                    </a:ext>
                  </a:extLst>
                </a:gridCol>
              </a:tblGrid>
              <a:tr h="375200">
                <a:tc gridSpan="3">
                  <a:txBody>
                    <a:bodyPr/>
                    <a:lstStyle/>
                    <a:p>
                      <a:pPr marL="0" marR="0" algn="ctr">
                        <a:spcBef>
                          <a:spcPts val="0"/>
                        </a:spcBef>
                        <a:spcAft>
                          <a:spcPts val="0"/>
                        </a:spcAft>
                      </a:pPr>
                      <a:r>
                        <a:rPr lang="en-US" sz="1400" u="none">
                          <a:effectLst/>
                        </a:rPr>
                        <a:t>Out of School Time, Afterschool Sports, and Enrichment Programming Recommendations</a:t>
                      </a:r>
                    </a:p>
                  </a:txBody>
                  <a:tcPr marL="63955" marR="63955" marT="0" marB="0" anchor="ctr"/>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10000"/>
                  </a:ext>
                </a:extLst>
              </a:tr>
              <a:tr h="411480">
                <a:tc>
                  <a:txBody>
                    <a:bodyPr/>
                    <a:lstStyle/>
                    <a:p>
                      <a:pPr marL="0" marR="0" algn="just">
                        <a:spcBef>
                          <a:spcPts val="0"/>
                        </a:spcBef>
                        <a:spcAft>
                          <a:spcPts val="0"/>
                        </a:spcAft>
                      </a:pPr>
                      <a:r>
                        <a:rPr lang="en-US" sz="1400" u="sng">
                          <a:effectLst/>
                        </a:rPr>
                        <a:t>Organization Name</a:t>
                      </a:r>
                      <a:endParaRPr lang="en-US" sz="1400">
                        <a:effectLst/>
                      </a:endParaRPr>
                    </a:p>
                  </a:txBody>
                  <a:tcPr marL="63955" marR="63955" marT="0" marB="0" anchor="ctr"/>
                </a:tc>
                <a:tc>
                  <a:txBody>
                    <a:bodyPr/>
                    <a:lstStyle/>
                    <a:p>
                      <a:pPr marL="0" marR="0" algn="ctr">
                        <a:spcBef>
                          <a:spcPts val="0"/>
                        </a:spcBef>
                        <a:spcAft>
                          <a:spcPts val="0"/>
                        </a:spcAft>
                      </a:pPr>
                      <a:r>
                        <a:rPr lang="en-US" sz="1400" b="1" u="sng">
                          <a:effectLst/>
                        </a:rPr>
                        <a:t>Requested Amount</a:t>
                      </a:r>
                      <a:endParaRPr lang="en-US" sz="1400" b="1">
                        <a:effectLst/>
                      </a:endParaRPr>
                    </a:p>
                  </a:txBody>
                  <a:tcPr marL="63955" marR="63955" marT="0" marB="0" anchor="ctr"/>
                </a:tc>
                <a:tc>
                  <a:txBody>
                    <a:bodyPr/>
                    <a:lstStyle/>
                    <a:p>
                      <a:pPr marL="0" marR="0" algn="ctr">
                        <a:spcBef>
                          <a:spcPts val="0"/>
                        </a:spcBef>
                        <a:spcAft>
                          <a:spcPts val="0"/>
                        </a:spcAft>
                      </a:pPr>
                      <a:r>
                        <a:rPr lang="en-US" sz="1400" b="1" u="sng">
                          <a:effectLst/>
                        </a:rPr>
                        <a:t>Grant Award Amount</a:t>
                      </a:r>
                      <a:endParaRPr lang="en-US" sz="1400" b="1">
                        <a:effectLst/>
                      </a:endParaRPr>
                    </a:p>
                  </a:txBody>
                  <a:tcPr marL="63955" marR="63955" marT="0" marB="0" anchor="ctr"/>
                </a:tc>
                <a:extLst>
                  <a:ext uri="{0D108BD9-81ED-4DB2-BD59-A6C34878D82A}">
                    <a16:rowId xmlns:a16="http://schemas.microsoft.com/office/drawing/2014/main" val="10001"/>
                  </a:ext>
                </a:extLst>
              </a:tr>
              <a:tr h="205740">
                <a:tc>
                  <a:txBody>
                    <a:bodyPr/>
                    <a:lstStyle/>
                    <a:p>
                      <a:pPr marL="0" marR="0" algn="l">
                        <a:spcBef>
                          <a:spcPts val="0"/>
                        </a:spcBef>
                        <a:spcAft>
                          <a:spcPts val="0"/>
                        </a:spcAft>
                      </a:pPr>
                      <a:r>
                        <a:rPr lang="en-US" sz="1400" b="0">
                          <a:effectLst/>
                        </a:rPr>
                        <a:t>Youth Code Now (Small &amp; Emerging)</a:t>
                      </a:r>
                    </a:p>
                  </a:txBody>
                  <a:tcPr marL="63955" marR="63955" marT="0" marB="0" anchor="ctr"/>
                </a:tc>
                <a:tc>
                  <a:txBody>
                    <a:bodyPr/>
                    <a:lstStyle/>
                    <a:p>
                      <a:pPr marL="0" marR="0" algn="ctr">
                        <a:spcBef>
                          <a:spcPts val="0"/>
                        </a:spcBef>
                        <a:spcAft>
                          <a:spcPts val="0"/>
                        </a:spcAft>
                      </a:pPr>
                      <a:r>
                        <a:rPr lang="en-US" sz="1400">
                          <a:effectLst/>
                        </a:rPr>
                        <a:t>$54,250</a:t>
                      </a:r>
                    </a:p>
                  </a:txBody>
                  <a:tcPr marL="63955" marR="63955" marT="0" marB="0" anchor="ctr"/>
                </a:tc>
                <a:tc>
                  <a:txBody>
                    <a:bodyPr/>
                    <a:lstStyle/>
                    <a:p>
                      <a:pPr marL="0" marR="0" algn="ctr">
                        <a:spcBef>
                          <a:spcPts val="0"/>
                        </a:spcBef>
                        <a:spcAft>
                          <a:spcPts val="0"/>
                        </a:spcAft>
                      </a:pPr>
                      <a:r>
                        <a:rPr lang="en-US" sz="1400">
                          <a:effectLst/>
                        </a:rPr>
                        <a:t>$54,250</a:t>
                      </a:r>
                    </a:p>
                  </a:txBody>
                  <a:tcPr marL="63955" marR="63955" marT="0" marB="0" anchor="ctr"/>
                </a:tc>
                <a:extLst>
                  <a:ext uri="{0D108BD9-81ED-4DB2-BD59-A6C34878D82A}">
                    <a16:rowId xmlns:a16="http://schemas.microsoft.com/office/drawing/2014/main" val="10004"/>
                  </a:ext>
                </a:extLst>
              </a:tr>
              <a:tr h="205740">
                <a:tc>
                  <a:txBody>
                    <a:bodyPr/>
                    <a:lstStyle/>
                    <a:p>
                      <a:pPr marL="0" marR="0" algn="l">
                        <a:spcBef>
                          <a:spcPts val="0"/>
                        </a:spcBef>
                        <a:spcAft>
                          <a:spcPts val="0"/>
                        </a:spcAft>
                      </a:pPr>
                      <a:r>
                        <a:rPr lang="en-US" sz="1400" b="0">
                          <a:effectLst/>
                        </a:rPr>
                        <a:t>West County Digs (Small &amp; Emerging)</a:t>
                      </a:r>
                    </a:p>
                  </a:txBody>
                  <a:tcPr marL="63955" marR="63955" marT="0" marB="0" anchor="ctr"/>
                </a:tc>
                <a:tc>
                  <a:txBody>
                    <a:bodyPr/>
                    <a:lstStyle/>
                    <a:p>
                      <a:pPr marL="0" marR="0" algn="ctr">
                        <a:spcBef>
                          <a:spcPts val="0"/>
                        </a:spcBef>
                        <a:spcAft>
                          <a:spcPts val="0"/>
                        </a:spcAft>
                      </a:pPr>
                      <a:r>
                        <a:rPr lang="en-US" sz="1400">
                          <a:effectLst/>
                        </a:rPr>
                        <a:t>$70,000</a:t>
                      </a:r>
                    </a:p>
                  </a:txBody>
                  <a:tcPr marL="63955" marR="63955" marT="0" marB="0" anchor="ctr"/>
                </a:tc>
                <a:tc>
                  <a:txBody>
                    <a:bodyPr/>
                    <a:lstStyle/>
                    <a:p>
                      <a:pPr marL="0" marR="0" algn="ctr">
                        <a:spcBef>
                          <a:spcPts val="0"/>
                        </a:spcBef>
                        <a:spcAft>
                          <a:spcPts val="0"/>
                        </a:spcAft>
                      </a:pPr>
                      <a:r>
                        <a:rPr lang="en-US" sz="1400">
                          <a:effectLst/>
                        </a:rPr>
                        <a:t>$45,500</a:t>
                      </a:r>
                    </a:p>
                  </a:txBody>
                  <a:tcPr marL="63955" marR="63955" marT="0" marB="0" anchor="ctr"/>
                </a:tc>
                <a:extLst>
                  <a:ext uri="{0D108BD9-81ED-4DB2-BD59-A6C34878D82A}">
                    <a16:rowId xmlns:a16="http://schemas.microsoft.com/office/drawing/2014/main" val="10005"/>
                  </a:ext>
                </a:extLst>
              </a:tr>
              <a:tr h="411480">
                <a:tc>
                  <a:txBody>
                    <a:bodyPr/>
                    <a:lstStyle/>
                    <a:p>
                      <a:pPr marL="0" marR="0" algn="l">
                        <a:spcBef>
                          <a:spcPts val="0"/>
                        </a:spcBef>
                        <a:spcAft>
                          <a:spcPts val="0"/>
                        </a:spcAft>
                      </a:pPr>
                      <a:r>
                        <a:rPr lang="en-US" sz="1400" b="0">
                          <a:effectLst/>
                        </a:rPr>
                        <a:t>East Bay Center for the Performing Arts (Single Agency)</a:t>
                      </a:r>
                    </a:p>
                  </a:txBody>
                  <a:tcPr marL="63955" marR="63955" marT="0" marB="0" anchor="ctr"/>
                </a:tc>
                <a:tc>
                  <a:txBody>
                    <a:bodyPr/>
                    <a:lstStyle/>
                    <a:p>
                      <a:pPr marL="0" marR="0" algn="ctr">
                        <a:spcBef>
                          <a:spcPts val="0"/>
                        </a:spcBef>
                        <a:spcAft>
                          <a:spcPts val="0"/>
                        </a:spcAft>
                      </a:pPr>
                      <a:r>
                        <a:rPr lang="en-US" sz="1400">
                          <a:effectLst/>
                        </a:rPr>
                        <a:t>$100,000</a:t>
                      </a:r>
                    </a:p>
                  </a:txBody>
                  <a:tcPr marL="63955" marR="63955" marT="0" marB="0" anchor="ctr"/>
                </a:tc>
                <a:tc>
                  <a:txBody>
                    <a:bodyPr/>
                    <a:lstStyle/>
                    <a:p>
                      <a:pPr marL="0" marR="0" algn="ctr">
                        <a:spcBef>
                          <a:spcPts val="0"/>
                        </a:spcBef>
                        <a:spcAft>
                          <a:spcPts val="0"/>
                        </a:spcAft>
                      </a:pPr>
                      <a:r>
                        <a:rPr lang="en-US" sz="1400">
                          <a:effectLst/>
                        </a:rPr>
                        <a:t>$100,000</a:t>
                      </a:r>
                    </a:p>
                  </a:txBody>
                  <a:tcPr marL="63955" marR="63955" marT="0" marB="0" anchor="ctr"/>
                </a:tc>
                <a:extLst>
                  <a:ext uri="{0D108BD9-81ED-4DB2-BD59-A6C34878D82A}">
                    <a16:rowId xmlns:a16="http://schemas.microsoft.com/office/drawing/2014/main" val="10006"/>
                  </a:ext>
                </a:extLst>
              </a:tr>
              <a:tr h="205740">
                <a:tc>
                  <a:txBody>
                    <a:bodyPr/>
                    <a:lstStyle/>
                    <a:p>
                      <a:pPr marL="0" marR="0" algn="l">
                        <a:spcBef>
                          <a:spcPts val="0"/>
                        </a:spcBef>
                        <a:spcAft>
                          <a:spcPts val="0"/>
                        </a:spcAft>
                      </a:pPr>
                      <a:r>
                        <a:rPr lang="en-US" sz="1400" b="0">
                          <a:effectLst/>
                        </a:rPr>
                        <a:t>RYSE (Single Agency)</a:t>
                      </a:r>
                    </a:p>
                  </a:txBody>
                  <a:tcPr marL="63955" marR="63955" marT="0" marB="0" anchor="ctr"/>
                </a:tc>
                <a:tc>
                  <a:txBody>
                    <a:bodyPr/>
                    <a:lstStyle/>
                    <a:p>
                      <a:pPr marL="0" marR="0" algn="ctr">
                        <a:spcBef>
                          <a:spcPts val="0"/>
                        </a:spcBef>
                        <a:spcAft>
                          <a:spcPts val="0"/>
                        </a:spcAft>
                      </a:pPr>
                      <a:r>
                        <a:rPr lang="en-US" sz="1400">
                          <a:effectLst/>
                        </a:rPr>
                        <a:t>$75,000</a:t>
                      </a:r>
                    </a:p>
                  </a:txBody>
                  <a:tcPr marL="63955" marR="63955" marT="0" marB="0" anchor="ctr"/>
                </a:tc>
                <a:tc>
                  <a:txBody>
                    <a:bodyPr/>
                    <a:lstStyle/>
                    <a:p>
                      <a:pPr marL="0" marR="0" algn="ctr">
                        <a:spcBef>
                          <a:spcPts val="0"/>
                        </a:spcBef>
                        <a:spcAft>
                          <a:spcPts val="0"/>
                        </a:spcAft>
                      </a:pPr>
                      <a:r>
                        <a:rPr lang="en-US" sz="1400">
                          <a:effectLst/>
                        </a:rPr>
                        <a:t>$75,000</a:t>
                      </a:r>
                    </a:p>
                  </a:txBody>
                  <a:tcPr marL="63955" marR="63955" marT="0" marB="0" anchor="ctr"/>
                </a:tc>
                <a:extLst>
                  <a:ext uri="{0D108BD9-81ED-4DB2-BD59-A6C34878D82A}">
                    <a16:rowId xmlns:a16="http://schemas.microsoft.com/office/drawing/2014/main" val="10007"/>
                  </a:ext>
                </a:extLst>
              </a:tr>
              <a:tr h="411480">
                <a:tc>
                  <a:txBody>
                    <a:bodyPr/>
                    <a:lstStyle/>
                    <a:p>
                      <a:pPr marL="0" marR="0" algn="l">
                        <a:spcBef>
                          <a:spcPts val="0"/>
                        </a:spcBef>
                        <a:spcAft>
                          <a:spcPts val="0"/>
                        </a:spcAft>
                      </a:pPr>
                      <a:r>
                        <a:rPr lang="en-US" sz="1400" b="0">
                          <a:effectLst/>
                        </a:rPr>
                        <a:t>Rosie the Riveter Trust (Collaboration: Boys &amp; Girls Club, National Park Service)</a:t>
                      </a:r>
                    </a:p>
                  </a:txBody>
                  <a:tcPr marL="63955" marR="63955" marT="0" marB="0" anchor="ctr"/>
                </a:tc>
                <a:tc>
                  <a:txBody>
                    <a:bodyPr/>
                    <a:lstStyle/>
                    <a:p>
                      <a:pPr marL="0" marR="0" algn="ctr">
                        <a:spcBef>
                          <a:spcPts val="0"/>
                        </a:spcBef>
                        <a:spcAft>
                          <a:spcPts val="0"/>
                        </a:spcAft>
                      </a:pPr>
                      <a:r>
                        <a:rPr lang="en-US" sz="1400">
                          <a:effectLst/>
                        </a:rPr>
                        <a:t>100,000</a:t>
                      </a:r>
                    </a:p>
                  </a:txBody>
                  <a:tcPr marL="63955" marR="63955" marT="0" marB="0" anchor="ctr"/>
                </a:tc>
                <a:tc>
                  <a:txBody>
                    <a:bodyPr/>
                    <a:lstStyle/>
                    <a:p>
                      <a:pPr marL="0" marR="0" algn="ctr">
                        <a:spcBef>
                          <a:spcPts val="0"/>
                        </a:spcBef>
                        <a:spcAft>
                          <a:spcPts val="0"/>
                        </a:spcAft>
                      </a:pPr>
                      <a:r>
                        <a:rPr lang="en-US" sz="1400">
                          <a:effectLst/>
                        </a:rPr>
                        <a:t>$65,000</a:t>
                      </a:r>
                    </a:p>
                  </a:txBody>
                  <a:tcPr marL="63955" marR="63955" marT="0" marB="0" anchor="ctr"/>
                </a:tc>
                <a:extLst>
                  <a:ext uri="{0D108BD9-81ED-4DB2-BD59-A6C34878D82A}">
                    <a16:rowId xmlns:a16="http://schemas.microsoft.com/office/drawing/2014/main" val="10008"/>
                  </a:ext>
                </a:extLst>
              </a:tr>
              <a:tr h="411480">
                <a:tc>
                  <a:txBody>
                    <a:bodyPr/>
                    <a:lstStyle/>
                    <a:p>
                      <a:pPr marL="0" marR="0" algn="l">
                        <a:spcBef>
                          <a:spcPts val="0"/>
                        </a:spcBef>
                        <a:spcAft>
                          <a:spcPts val="0"/>
                        </a:spcAft>
                      </a:pPr>
                      <a:r>
                        <a:rPr lang="en-US" sz="1400" b="0">
                          <a:effectLst/>
                        </a:rPr>
                        <a:t>Community Services Department - Recreation (Collaboration: </a:t>
                      </a:r>
                      <a:r>
                        <a:rPr lang="en-US" sz="1400" b="0" err="1">
                          <a:effectLst/>
                        </a:rPr>
                        <a:t>EdFund</a:t>
                      </a:r>
                      <a:r>
                        <a:rPr lang="en-US" sz="1400" b="0">
                          <a:effectLst/>
                        </a:rPr>
                        <a:t>)</a:t>
                      </a:r>
                    </a:p>
                  </a:txBody>
                  <a:tcPr marL="63955" marR="63955" marT="0" marB="0" anchor="ctr"/>
                </a:tc>
                <a:tc>
                  <a:txBody>
                    <a:bodyPr/>
                    <a:lstStyle/>
                    <a:p>
                      <a:pPr marL="0" marR="0" algn="ctr">
                        <a:spcBef>
                          <a:spcPts val="0"/>
                        </a:spcBef>
                        <a:spcAft>
                          <a:spcPts val="0"/>
                        </a:spcAft>
                      </a:pPr>
                      <a:r>
                        <a:rPr lang="en-US" sz="1400">
                          <a:effectLst/>
                        </a:rPr>
                        <a:t>120,000</a:t>
                      </a:r>
                    </a:p>
                  </a:txBody>
                  <a:tcPr marL="63955" marR="63955" marT="0" marB="0" anchor="ctr"/>
                </a:tc>
                <a:tc>
                  <a:txBody>
                    <a:bodyPr/>
                    <a:lstStyle/>
                    <a:p>
                      <a:pPr marL="0" marR="0" algn="ctr">
                        <a:spcBef>
                          <a:spcPts val="0"/>
                        </a:spcBef>
                        <a:spcAft>
                          <a:spcPts val="0"/>
                        </a:spcAft>
                      </a:pPr>
                      <a:r>
                        <a:rPr lang="en-US" sz="1400">
                          <a:effectLst/>
                        </a:rPr>
                        <a:t>$90,000</a:t>
                      </a:r>
                    </a:p>
                  </a:txBody>
                  <a:tcPr marL="63955" marR="63955" marT="0" marB="0" anchor="ctr"/>
                </a:tc>
                <a:extLst>
                  <a:ext uri="{0D108BD9-81ED-4DB2-BD59-A6C34878D82A}">
                    <a16:rowId xmlns:a16="http://schemas.microsoft.com/office/drawing/2014/main" val="10009"/>
                  </a:ext>
                </a:extLst>
              </a:tr>
              <a:tr h="205740">
                <a:tc>
                  <a:txBody>
                    <a:bodyPr/>
                    <a:lstStyle/>
                    <a:p>
                      <a:pPr marL="0" marR="0" algn="r">
                        <a:spcBef>
                          <a:spcPts val="0"/>
                        </a:spcBef>
                        <a:spcAft>
                          <a:spcPts val="0"/>
                        </a:spcAft>
                      </a:pPr>
                      <a:r>
                        <a:rPr lang="en-US" sz="1400" b="1">
                          <a:effectLst/>
                        </a:rPr>
                        <a:t>TOTAL</a:t>
                      </a:r>
                    </a:p>
                  </a:txBody>
                  <a:tcPr marL="63955" marR="63955" marT="0" marB="0" anchor="ctr"/>
                </a:tc>
                <a:tc>
                  <a:txBody>
                    <a:bodyPr/>
                    <a:lstStyle/>
                    <a:p>
                      <a:pPr marL="0" marR="0" algn="ctr">
                        <a:spcBef>
                          <a:spcPts val="0"/>
                        </a:spcBef>
                        <a:spcAft>
                          <a:spcPts val="0"/>
                        </a:spcAft>
                      </a:pPr>
                      <a:r>
                        <a:rPr lang="en-US" sz="1400" b="1">
                          <a:effectLst/>
                        </a:rPr>
                        <a:t>$519,250</a:t>
                      </a:r>
                    </a:p>
                  </a:txBody>
                  <a:tcPr marL="63955" marR="63955" marT="0" marB="0" anchor="ctr"/>
                </a:tc>
                <a:tc>
                  <a:txBody>
                    <a:bodyPr/>
                    <a:lstStyle/>
                    <a:p>
                      <a:pPr marL="0" marR="0" algn="ctr">
                        <a:spcBef>
                          <a:spcPts val="0"/>
                        </a:spcBef>
                        <a:spcAft>
                          <a:spcPts val="0"/>
                        </a:spcAft>
                      </a:pPr>
                      <a:r>
                        <a:rPr lang="en-US" sz="1400" b="1">
                          <a:effectLst/>
                        </a:rPr>
                        <a:t>$429,750</a:t>
                      </a:r>
                    </a:p>
                  </a:txBody>
                  <a:tcPr marL="63955" marR="63955" marT="0" marB="0" anchor="ct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0639063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7250" y="457200"/>
            <a:ext cx="7406640" cy="1017270"/>
          </a:xfrm>
        </p:spPr>
        <p:txBody>
          <a:bodyPr>
            <a:normAutofit/>
          </a:bodyPr>
          <a:lstStyle/>
          <a:p>
            <a:pPr algn="ctr"/>
            <a:r>
              <a:rPr lang="en-US" sz="3600" b="1">
                <a:latin typeface="Corbel"/>
                <a:ea typeface="Calibri"/>
                <a:cs typeface="Calibri"/>
              </a:rPr>
              <a:t>4. Violence Prevention</a:t>
            </a:r>
          </a:p>
        </p:txBody>
      </p:sp>
      <p:graphicFrame>
        <p:nvGraphicFramePr>
          <p:cNvPr id="4" name="Content Placeholder 3"/>
          <p:cNvGraphicFramePr>
            <a:graphicFrameLocks noGrp="1"/>
          </p:cNvGraphicFramePr>
          <p:nvPr>
            <p:ph idx="1"/>
          </p:nvPr>
        </p:nvGraphicFramePr>
        <p:xfrm>
          <a:off x="899899" y="1806435"/>
          <a:ext cx="7404499" cy="2743200"/>
        </p:xfrm>
        <a:graphic>
          <a:graphicData uri="http://schemas.openxmlformats.org/drawingml/2006/table">
            <a:tbl>
              <a:tblPr firstRow="1" firstCol="1" bandRow="1">
                <a:tableStyleId>{00A15C55-8517-42AA-B614-E9B94910E393}</a:tableStyleId>
              </a:tblPr>
              <a:tblGrid>
                <a:gridCol w="3454826">
                  <a:extLst>
                    <a:ext uri="{9D8B030D-6E8A-4147-A177-3AD203B41FA5}">
                      <a16:colId xmlns:a16="http://schemas.microsoft.com/office/drawing/2014/main" val="20000"/>
                    </a:ext>
                  </a:extLst>
                </a:gridCol>
                <a:gridCol w="1845178">
                  <a:extLst>
                    <a:ext uri="{9D8B030D-6E8A-4147-A177-3AD203B41FA5}">
                      <a16:colId xmlns:a16="http://schemas.microsoft.com/office/drawing/2014/main" val="20001"/>
                    </a:ext>
                  </a:extLst>
                </a:gridCol>
                <a:gridCol w="2104495">
                  <a:extLst>
                    <a:ext uri="{9D8B030D-6E8A-4147-A177-3AD203B41FA5}">
                      <a16:colId xmlns:a16="http://schemas.microsoft.com/office/drawing/2014/main" val="20002"/>
                    </a:ext>
                  </a:extLst>
                </a:gridCol>
              </a:tblGrid>
              <a:tr h="274320">
                <a:tc gridSpan="3">
                  <a:txBody>
                    <a:bodyPr/>
                    <a:lstStyle/>
                    <a:p>
                      <a:pPr marL="0" marR="0" algn="ctr">
                        <a:spcBef>
                          <a:spcPts val="0"/>
                        </a:spcBef>
                        <a:spcAft>
                          <a:spcPts val="0"/>
                        </a:spcAft>
                      </a:pPr>
                      <a:r>
                        <a:rPr lang="en-US" sz="1800" u="none">
                          <a:effectLst/>
                        </a:rPr>
                        <a:t>Violence Prevention Recommendations</a:t>
                      </a:r>
                    </a:p>
                  </a:txBody>
                  <a:tcPr marL="77387" marR="77387" marT="0" marB="0" anchor="ctr"/>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10000"/>
                  </a:ext>
                </a:extLst>
              </a:tr>
              <a:tr h="548640">
                <a:tc>
                  <a:txBody>
                    <a:bodyPr/>
                    <a:lstStyle/>
                    <a:p>
                      <a:pPr marL="0" marR="0" algn="just">
                        <a:spcBef>
                          <a:spcPts val="0"/>
                        </a:spcBef>
                        <a:spcAft>
                          <a:spcPts val="0"/>
                        </a:spcAft>
                      </a:pPr>
                      <a:r>
                        <a:rPr lang="en-US" sz="1800" u="sng">
                          <a:effectLst/>
                        </a:rPr>
                        <a:t>Organization Name</a:t>
                      </a:r>
                      <a:endParaRPr lang="en-US" sz="1800">
                        <a:effectLst/>
                      </a:endParaRPr>
                    </a:p>
                  </a:txBody>
                  <a:tcPr marL="77387" marR="77387" marT="0" marB="0" anchor="ctr"/>
                </a:tc>
                <a:tc>
                  <a:txBody>
                    <a:bodyPr/>
                    <a:lstStyle/>
                    <a:p>
                      <a:pPr marL="0" marR="0" algn="ctr">
                        <a:spcBef>
                          <a:spcPts val="0"/>
                        </a:spcBef>
                        <a:spcAft>
                          <a:spcPts val="0"/>
                        </a:spcAft>
                      </a:pPr>
                      <a:r>
                        <a:rPr lang="en-US" sz="1800" b="1" u="sng">
                          <a:effectLst/>
                        </a:rPr>
                        <a:t>Requested Amount</a:t>
                      </a:r>
                      <a:endParaRPr lang="en-US" sz="1800" b="1">
                        <a:effectLst/>
                      </a:endParaRPr>
                    </a:p>
                  </a:txBody>
                  <a:tcPr marL="77387" marR="77387" marT="0" marB="0" anchor="ctr"/>
                </a:tc>
                <a:tc>
                  <a:txBody>
                    <a:bodyPr/>
                    <a:lstStyle/>
                    <a:p>
                      <a:pPr marL="0" marR="0" algn="ctr">
                        <a:spcBef>
                          <a:spcPts val="0"/>
                        </a:spcBef>
                        <a:spcAft>
                          <a:spcPts val="0"/>
                        </a:spcAft>
                      </a:pPr>
                      <a:r>
                        <a:rPr lang="en-US" sz="1800" b="1" u="sng">
                          <a:effectLst/>
                        </a:rPr>
                        <a:t>Grant Award Amount</a:t>
                      </a:r>
                      <a:endParaRPr lang="en-US" sz="1800" b="1">
                        <a:effectLst/>
                      </a:endParaRPr>
                    </a:p>
                  </a:txBody>
                  <a:tcPr marL="77387" marR="77387" marT="0" marB="0" anchor="ctr"/>
                </a:tc>
                <a:extLst>
                  <a:ext uri="{0D108BD9-81ED-4DB2-BD59-A6C34878D82A}">
                    <a16:rowId xmlns:a16="http://schemas.microsoft.com/office/drawing/2014/main" val="10001"/>
                  </a:ext>
                </a:extLst>
              </a:tr>
              <a:tr h="274320">
                <a:tc>
                  <a:txBody>
                    <a:bodyPr/>
                    <a:lstStyle/>
                    <a:p>
                      <a:pPr marL="0" marR="0" algn="l">
                        <a:spcBef>
                          <a:spcPts val="0"/>
                        </a:spcBef>
                        <a:spcAft>
                          <a:spcPts val="0"/>
                        </a:spcAft>
                      </a:pPr>
                      <a:r>
                        <a:rPr lang="en-US" sz="1800">
                          <a:effectLst/>
                        </a:rPr>
                        <a:t>Project Avary (Single Agency)</a:t>
                      </a:r>
                    </a:p>
                  </a:txBody>
                  <a:tcPr marL="77387" marR="77387" marT="0" marB="0" anchor="ctr"/>
                </a:tc>
                <a:tc>
                  <a:txBody>
                    <a:bodyPr/>
                    <a:lstStyle/>
                    <a:p>
                      <a:pPr marL="0" marR="0" algn="ctr">
                        <a:spcBef>
                          <a:spcPts val="0"/>
                        </a:spcBef>
                        <a:spcAft>
                          <a:spcPts val="0"/>
                        </a:spcAft>
                      </a:pPr>
                      <a:r>
                        <a:rPr lang="en-US" sz="1800">
                          <a:effectLst/>
                        </a:rPr>
                        <a:t>$100,000</a:t>
                      </a:r>
                    </a:p>
                  </a:txBody>
                  <a:tcPr marL="77387" marR="77387" marT="0" marB="0" anchor="ctr"/>
                </a:tc>
                <a:tc>
                  <a:txBody>
                    <a:bodyPr/>
                    <a:lstStyle/>
                    <a:p>
                      <a:pPr marL="0" marR="0" algn="ctr">
                        <a:spcBef>
                          <a:spcPts val="0"/>
                        </a:spcBef>
                        <a:spcAft>
                          <a:spcPts val="0"/>
                        </a:spcAft>
                      </a:pPr>
                      <a:r>
                        <a:rPr lang="en-US" sz="1800">
                          <a:effectLst/>
                        </a:rPr>
                        <a:t>$65,100</a:t>
                      </a:r>
                    </a:p>
                  </a:txBody>
                  <a:tcPr marL="77387" marR="77387" marT="0" marB="0" anchor="ctr"/>
                </a:tc>
                <a:extLst>
                  <a:ext uri="{0D108BD9-81ED-4DB2-BD59-A6C34878D82A}">
                    <a16:rowId xmlns:a16="http://schemas.microsoft.com/office/drawing/2014/main" val="10004"/>
                  </a:ext>
                </a:extLst>
              </a:tr>
              <a:tr h="548640">
                <a:tc>
                  <a:txBody>
                    <a:bodyPr/>
                    <a:lstStyle/>
                    <a:p>
                      <a:pPr marL="0" marR="0" algn="l">
                        <a:spcBef>
                          <a:spcPts val="0"/>
                        </a:spcBef>
                        <a:spcAft>
                          <a:spcPts val="0"/>
                        </a:spcAft>
                      </a:pPr>
                      <a:r>
                        <a:rPr lang="en-US" sz="1800">
                          <a:effectLst/>
                        </a:rPr>
                        <a:t>Community Violence Solutions (Single Agency)</a:t>
                      </a:r>
                    </a:p>
                  </a:txBody>
                  <a:tcPr marL="77387" marR="77387" marT="0" marB="0" anchor="ctr"/>
                </a:tc>
                <a:tc>
                  <a:txBody>
                    <a:bodyPr/>
                    <a:lstStyle/>
                    <a:p>
                      <a:pPr marL="0" marR="0" algn="ctr">
                        <a:spcBef>
                          <a:spcPts val="0"/>
                        </a:spcBef>
                        <a:spcAft>
                          <a:spcPts val="0"/>
                        </a:spcAft>
                      </a:pPr>
                      <a:r>
                        <a:rPr lang="en-US" sz="1800">
                          <a:effectLst/>
                        </a:rPr>
                        <a:t>$150,000</a:t>
                      </a:r>
                    </a:p>
                  </a:txBody>
                  <a:tcPr marL="77387" marR="77387" marT="0" marB="0" anchor="ctr"/>
                </a:tc>
                <a:tc>
                  <a:txBody>
                    <a:bodyPr/>
                    <a:lstStyle/>
                    <a:p>
                      <a:pPr marL="0" marR="0" algn="ctr">
                        <a:spcBef>
                          <a:spcPts val="0"/>
                        </a:spcBef>
                        <a:spcAft>
                          <a:spcPts val="0"/>
                        </a:spcAft>
                      </a:pPr>
                      <a:r>
                        <a:rPr lang="en-US" sz="1800">
                          <a:effectLst/>
                        </a:rPr>
                        <a:t>$100,000</a:t>
                      </a:r>
                    </a:p>
                  </a:txBody>
                  <a:tcPr marL="77387" marR="77387" marT="0" marB="0" anchor="ctr"/>
                </a:tc>
                <a:extLst>
                  <a:ext uri="{0D108BD9-81ED-4DB2-BD59-A6C34878D82A}">
                    <a16:rowId xmlns:a16="http://schemas.microsoft.com/office/drawing/2014/main" val="10005"/>
                  </a:ext>
                </a:extLst>
              </a:tr>
              <a:tr h="822960">
                <a:tc>
                  <a:txBody>
                    <a:bodyPr/>
                    <a:lstStyle/>
                    <a:p>
                      <a:pPr marL="0" marR="0" algn="l">
                        <a:spcBef>
                          <a:spcPts val="0"/>
                        </a:spcBef>
                        <a:spcAft>
                          <a:spcPts val="0"/>
                        </a:spcAft>
                      </a:pPr>
                      <a:r>
                        <a:rPr lang="en-US" sz="1800">
                          <a:effectLst/>
                        </a:rPr>
                        <a:t>Child Abuse Prevention Council of Contra Costa County (Single Agency)</a:t>
                      </a:r>
                    </a:p>
                  </a:txBody>
                  <a:tcPr marL="77387" marR="77387" marT="0" marB="0" anchor="ctr"/>
                </a:tc>
                <a:tc>
                  <a:txBody>
                    <a:bodyPr/>
                    <a:lstStyle/>
                    <a:p>
                      <a:pPr marL="0" marR="0" algn="ctr">
                        <a:spcBef>
                          <a:spcPts val="0"/>
                        </a:spcBef>
                        <a:spcAft>
                          <a:spcPts val="0"/>
                        </a:spcAft>
                      </a:pPr>
                      <a:r>
                        <a:rPr lang="en-US" sz="1800">
                          <a:effectLst/>
                        </a:rPr>
                        <a:t>$40,000</a:t>
                      </a:r>
                    </a:p>
                  </a:txBody>
                  <a:tcPr marL="77387" marR="77387" marT="0" marB="0" anchor="ctr"/>
                </a:tc>
                <a:tc>
                  <a:txBody>
                    <a:bodyPr/>
                    <a:lstStyle/>
                    <a:p>
                      <a:pPr marL="0" marR="0" algn="ctr">
                        <a:spcBef>
                          <a:spcPts val="0"/>
                        </a:spcBef>
                        <a:spcAft>
                          <a:spcPts val="0"/>
                        </a:spcAft>
                      </a:pPr>
                      <a:r>
                        <a:rPr lang="en-US" sz="1800">
                          <a:effectLst/>
                        </a:rPr>
                        <a:t>$35,000</a:t>
                      </a:r>
                    </a:p>
                  </a:txBody>
                  <a:tcPr marL="77387" marR="77387" marT="0" marB="0" anchor="ctr"/>
                </a:tc>
                <a:extLst>
                  <a:ext uri="{0D108BD9-81ED-4DB2-BD59-A6C34878D82A}">
                    <a16:rowId xmlns:a16="http://schemas.microsoft.com/office/drawing/2014/main" val="10006"/>
                  </a:ext>
                </a:extLst>
              </a:tr>
              <a:tr h="274320">
                <a:tc>
                  <a:txBody>
                    <a:bodyPr/>
                    <a:lstStyle/>
                    <a:p>
                      <a:pPr marL="0" marR="0" algn="r">
                        <a:spcBef>
                          <a:spcPts val="0"/>
                        </a:spcBef>
                        <a:spcAft>
                          <a:spcPts val="0"/>
                        </a:spcAft>
                      </a:pPr>
                      <a:r>
                        <a:rPr lang="en-US" sz="1800" b="1">
                          <a:effectLst/>
                        </a:rPr>
                        <a:t>TOTAL</a:t>
                      </a:r>
                    </a:p>
                  </a:txBody>
                  <a:tcPr marL="77387" marR="77387" marT="0" marB="0" anchor="ctr"/>
                </a:tc>
                <a:tc>
                  <a:txBody>
                    <a:bodyPr/>
                    <a:lstStyle/>
                    <a:p>
                      <a:pPr marL="0" marR="0" algn="ctr">
                        <a:spcBef>
                          <a:spcPts val="0"/>
                        </a:spcBef>
                        <a:spcAft>
                          <a:spcPts val="0"/>
                        </a:spcAft>
                      </a:pPr>
                      <a:r>
                        <a:rPr lang="en-US" sz="1800" b="1">
                          <a:effectLst/>
                        </a:rPr>
                        <a:t>$290,000</a:t>
                      </a:r>
                    </a:p>
                  </a:txBody>
                  <a:tcPr marL="77387" marR="77387" marT="0" marB="0" anchor="ctr"/>
                </a:tc>
                <a:tc>
                  <a:txBody>
                    <a:bodyPr/>
                    <a:lstStyle/>
                    <a:p>
                      <a:pPr marL="0" marR="0" algn="ctr">
                        <a:spcBef>
                          <a:spcPts val="0"/>
                        </a:spcBef>
                        <a:spcAft>
                          <a:spcPts val="0"/>
                        </a:spcAft>
                      </a:pPr>
                      <a:r>
                        <a:rPr lang="en-US" sz="1800" b="1">
                          <a:effectLst/>
                        </a:rPr>
                        <a:t>$200,100</a:t>
                      </a:r>
                    </a:p>
                  </a:txBody>
                  <a:tcPr marL="77387" marR="77387" marT="0" marB="0"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9272645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7250" y="457200"/>
            <a:ext cx="7406640" cy="1017270"/>
          </a:xfrm>
        </p:spPr>
        <p:txBody>
          <a:bodyPr>
            <a:normAutofit/>
          </a:bodyPr>
          <a:lstStyle/>
          <a:p>
            <a:pPr algn="ctr"/>
            <a:r>
              <a:rPr lang="en-US" b="1">
                <a:latin typeface="Corbel"/>
                <a:ea typeface="Calibri"/>
                <a:cs typeface="Calibri"/>
              </a:rPr>
              <a:t>5. Information, Guidance &amp; Case Management</a:t>
            </a:r>
          </a:p>
        </p:txBody>
      </p:sp>
      <p:graphicFrame>
        <p:nvGraphicFramePr>
          <p:cNvPr id="4" name="Content Placeholder 3"/>
          <p:cNvGraphicFramePr>
            <a:graphicFrameLocks noGrp="1"/>
          </p:cNvGraphicFramePr>
          <p:nvPr>
            <p:ph idx="1"/>
          </p:nvPr>
        </p:nvGraphicFramePr>
        <p:xfrm>
          <a:off x="857250" y="2085770"/>
          <a:ext cx="7404498" cy="1931234"/>
        </p:xfrm>
        <a:graphic>
          <a:graphicData uri="http://schemas.openxmlformats.org/drawingml/2006/table">
            <a:tbl>
              <a:tblPr firstRow="1" firstCol="1" bandRow="1">
                <a:tableStyleId>{7DF18680-E054-41AD-8BC1-D1AEF772440D}</a:tableStyleId>
              </a:tblPr>
              <a:tblGrid>
                <a:gridCol w="3560232">
                  <a:extLst>
                    <a:ext uri="{9D8B030D-6E8A-4147-A177-3AD203B41FA5}">
                      <a16:colId xmlns:a16="http://schemas.microsoft.com/office/drawing/2014/main" val="20000"/>
                    </a:ext>
                  </a:extLst>
                </a:gridCol>
                <a:gridCol w="1548532">
                  <a:extLst>
                    <a:ext uri="{9D8B030D-6E8A-4147-A177-3AD203B41FA5}">
                      <a16:colId xmlns:a16="http://schemas.microsoft.com/office/drawing/2014/main" val="20001"/>
                    </a:ext>
                  </a:extLst>
                </a:gridCol>
                <a:gridCol w="2295734">
                  <a:extLst>
                    <a:ext uri="{9D8B030D-6E8A-4147-A177-3AD203B41FA5}">
                      <a16:colId xmlns:a16="http://schemas.microsoft.com/office/drawing/2014/main" val="20002"/>
                    </a:ext>
                  </a:extLst>
                </a:gridCol>
              </a:tblGrid>
              <a:tr h="331069">
                <a:tc gridSpan="3">
                  <a:txBody>
                    <a:bodyPr/>
                    <a:lstStyle/>
                    <a:p>
                      <a:pPr marL="0" marR="0" algn="ctr">
                        <a:spcBef>
                          <a:spcPts val="0"/>
                        </a:spcBef>
                        <a:spcAft>
                          <a:spcPts val="0"/>
                        </a:spcAft>
                      </a:pPr>
                      <a:r>
                        <a:rPr lang="en-US" sz="1800" u="none">
                          <a:effectLst/>
                        </a:rPr>
                        <a:t>Information, Guidance, and Case Management Recommendations</a:t>
                      </a:r>
                      <a:endParaRPr lang="en-US" sz="1500" u="none">
                        <a:effectLst/>
                      </a:endParaRPr>
                    </a:p>
                  </a:txBody>
                  <a:tcPr marL="103459" marR="103459" marT="0" marB="0" anchor="ctr"/>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10000"/>
                  </a:ext>
                </a:extLst>
              </a:tr>
              <a:tr h="662137">
                <a:tc>
                  <a:txBody>
                    <a:bodyPr/>
                    <a:lstStyle/>
                    <a:p>
                      <a:pPr marL="0" marR="0" algn="just">
                        <a:spcBef>
                          <a:spcPts val="0"/>
                        </a:spcBef>
                        <a:spcAft>
                          <a:spcPts val="0"/>
                        </a:spcAft>
                      </a:pPr>
                      <a:r>
                        <a:rPr lang="en-US" sz="1800" b="1" u="sng">
                          <a:effectLst/>
                        </a:rPr>
                        <a:t>Organization Name</a:t>
                      </a:r>
                      <a:endParaRPr lang="en-US" sz="1500" b="1">
                        <a:effectLst/>
                      </a:endParaRPr>
                    </a:p>
                  </a:txBody>
                  <a:tcPr marL="103459" marR="103459" marT="0" marB="0" anchor="ctr"/>
                </a:tc>
                <a:tc>
                  <a:txBody>
                    <a:bodyPr/>
                    <a:lstStyle/>
                    <a:p>
                      <a:pPr marL="0" marR="0" algn="ctr">
                        <a:spcBef>
                          <a:spcPts val="0"/>
                        </a:spcBef>
                        <a:spcAft>
                          <a:spcPts val="0"/>
                        </a:spcAft>
                      </a:pPr>
                      <a:r>
                        <a:rPr lang="en-US" sz="1800" b="1" u="sng">
                          <a:effectLst/>
                        </a:rPr>
                        <a:t>Requested Amount</a:t>
                      </a:r>
                      <a:endParaRPr lang="en-US" sz="1500" b="1">
                        <a:effectLst/>
                      </a:endParaRPr>
                    </a:p>
                  </a:txBody>
                  <a:tcPr marL="103459" marR="103459" marT="0" marB="0" anchor="ctr"/>
                </a:tc>
                <a:tc>
                  <a:txBody>
                    <a:bodyPr/>
                    <a:lstStyle/>
                    <a:p>
                      <a:pPr marL="0" marR="0" algn="ctr">
                        <a:spcBef>
                          <a:spcPts val="0"/>
                        </a:spcBef>
                        <a:spcAft>
                          <a:spcPts val="0"/>
                        </a:spcAft>
                      </a:pPr>
                      <a:r>
                        <a:rPr lang="en-US" sz="1800" b="1" u="sng">
                          <a:effectLst/>
                        </a:rPr>
                        <a:t>Grant Award Amount</a:t>
                      </a:r>
                      <a:endParaRPr lang="en-US" sz="1500" b="1">
                        <a:effectLst/>
                      </a:endParaRPr>
                    </a:p>
                  </a:txBody>
                  <a:tcPr marL="103459" marR="103459" marT="0" marB="0" anchor="ctr"/>
                </a:tc>
                <a:extLst>
                  <a:ext uri="{0D108BD9-81ED-4DB2-BD59-A6C34878D82A}">
                    <a16:rowId xmlns:a16="http://schemas.microsoft.com/office/drawing/2014/main" val="10001"/>
                  </a:ext>
                </a:extLst>
              </a:tr>
              <a:tr h="606959">
                <a:tc>
                  <a:txBody>
                    <a:bodyPr/>
                    <a:lstStyle/>
                    <a:p>
                      <a:pPr marL="0" marR="0" algn="l">
                        <a:spcBef>
                          <a:spcPts val="0"/>
                        </a:spcBef>
                        <a:spcAft>
                          <a:spcPts val="0"/>
                        </a:spcAft>
                      </a:pPr>
                      <a:r>
                        <a:rPr lang="en-US" sz="1800" b="0">
                          <a:effectLst/>
                        </a:rPr>
                        <a:t>Contra Costa Family Justice Alliance (Single Agency)</a:t>
                      </a:r>
                      <a:endParaRPr lang="en-US" sz="1500" b="0">
                        <a:effectLst/>
                      </a:endParaRPr>
                    </a:p>
                  </a:txBody>
                  <a:tcPr marL="103459" marR="103459" marT="0" marB="0" anchor="ctr"/>
                </a:tc>
                <a:tc>
                  <a:txBody>
                    <a:bodyPr/>
                    <a:lstStyle/>
                    <a:p>
                      <a:pPr marL="0" marR="0" algn="ctr">
                        <a:spcBef>
                          <a:spcPts val="0"/>
                        </a:spcBef>
                        <a:spcAft>
                          <a:spcPts val="0"/>
                        </a:spcAft>
                      </a:pPr>
                      <a:r>
                        <a:rPr lang="en-US" sz="1800">
                          <a:effectLst/>
                        </a:rPr>
                        <a:t>$150,000</a:t>
                      </a:r>
                      <a:endParaRPr lang="en-US" sz="1500">
                        <a:effectLst/>
                      </a:endParaRPr>
                    </a:p>
                  </a:txBody>
                  <a:tcPr marL="103459" marR="103459" marT="0" marB="0" anchor="ctr"/>
                </a:tc>
                <a:tc>
                  <a:txBody>
                    <a:bodyPr/>
                    <a:lstStyle/>
                    <a:p>
                      <a:pPr marL="0" marR="0" algn="ctr">
                        <a:spcBef>
                          <a:spcPts val="0"/>
                        </a:spcBef>
                        <a:spcAft>
                          <a:spcPts val="0"/>
                        </a:spcAft>
                      </a:pPr>
                      <a:r>
                        <a:rPr lang="en-US" sz="1800">
                          <a:effectLst/>
                        </a:rPr>
                        <a:t>$110,000</a:t>
                      </a:r>
                      <a:endParaRPr lang="en-US" sz="1500">
                        <a:effectLst/>
                      </a:endParaRPr>
                    </a:p>
                  </a:txBody>
                  <a:tcPr marL="103459" marR="103459" marT="0" marB="0" anchor="ctr"/>
                </a:tc>
                <a:extLst>
                  <a:ext uri="{0D108BD9-81ED-4DB2-BD59-A6C34878D82A}">
                    <a16:rowId xmlns:a16="http://schemas.microsoft.com/office/drawing/2014/main" val="10004"/>
                  </a:ext>
                </a:extLst>
              </a:tr>
              <a:tr h="331069">
                <a:tc>
                  <a:txBody>
                    <a:bodyPr/>
                    <a:lstStyle/>
                    <a:p>
                      <a:pPr marL="0" marR="0" algn="r">
                        <a:spcBef>
                          <a:spcPts val="0"/>
                        </a:spcBef>
                        <a:spcAft>
                          <a:spcPts val="0"/>
                        </a:spcAft>
                      </a:pPr>
                      <a:r>
                        <a:rPr lang="en-US" sz="1800" b="1">
                          <a:effectLst/>
                        </a:rPr>
                        <a:t>TOTAL</a:t>
                      </a:r>
                      <a:endParaRPr lang="en-US" sz="1500" b="1">
                        <a:effectLst/>
                      </a:endParaRPr>
                    </a:p>
                  </a:txBody>
                  <a:tcPr marL="103459" marR="103459" marT="0" marB="0" anchor="ctr"/>
                </a:tc>
                <a:tc>
                  <a:txBody>
                    <a:bodyPr/>
                    <a:lstStyle/>
                    <a:p>
                      <a:pPr marL="0" marR="0" algn="ctr">
                        <a:spcBef>
                          <a:spcPts val="0"/>
                        </a:spcBef>
                        <a:spcAft>
                          <a:spcPts val="0"/>
                        </a:spcAft>
                      </a:pPr>
                      <a:r>
                        <a:rPr lang="en-US" sz="1800" b="1">
                          <a:effectLst/>
                        </a:rPr>
                        <a:t>$150,000</a:t>
                      </a:r>
                      <a:endParaRPr lang="en-US" sz="1500" b="1">
                        <a:effectLst/>
                      </a:endParaRPr>
                    </a:p>
                  </a:txBody>
                  <a:tcPr marL="103459" marR="103459" marT="0" marB="0" anchor="ctr"/>
                </a:tc>
                <a:tc>
                  <a:txBody>
                    <a:bodyPr/>
                    <a:lstStyle/>
                    <a:p>
                      <a:pPr marL="0" marR="0" algn="ctr">
                        <a:spcBef>
                          <a:spcPts val="0"/>
                        </a:spcBef>
                        <a:spcAft>
                          <a:spcPts val="0"/>
                        </a:spcAft>
                      </a:pPr>
                      <a:r>
                        <a:rPr lang="en-US" sz="1800" b="1">
                          <a:effectLst/>
                        </a:rPr>
                        <a:t>$110,000</a:t>
                      </a:r>
                      <a:endParaRPr lang="en-US" sz="1500" b="1">
                        <a:effectLst/>
                      </a:endParaRPr>
                    </a:p>
                  </a:txBody>
                  <a:tcPr marL="103459" marR="103459" marT="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968495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7250" y="457200"/>
            <a:ext cx="7406640" cy="1017270"/>
          </a:xfrm>
        </p:spPr>
        <p:txBody>
          <a:bodyPr>
            <a:normAutofit/>
          </a:bodyPr>
          <a:lstStyle/>
          <a:p>
            <a:pPr algn="ctr"/>
            <a:r>
              <a:rPr lang="en-US" sz="3600" b="1">
                <a:latin typeface="Corbel"/>
                <a:ea typeface="Calibri"/>
                <a:cs typeface="Calibri"/>
              </a:rPr>
              <a:t>6. Basic Needs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18780976"/>
              </p:ext>
            </p:extLst>
          </p:nvPr>
        </p:nvGraphicFramePr>
        <p:xfrm>
          <a:off x="756397" y="1588433"/>
          <a:ext cx="7623009" cy="2974507"/>
        </p:xfrm>
        <a:graphic>
          <a:graphicData uri="http://schemas.openxmlformats.org/drawingml/2006/table">
            <a:tbl>
              <a:tblPr firstRow="1" firstCol="1" bandRow="1">
                <a:tableStyleId>{00A15C55-8517-42AA-B614-E9B94910E393}</a:tableStyleId>
              </a:tblPr>
              <a:tblGrid>
                <a:gridCol w="3790494">
                  <a:extLst>
                    <a:ext uri="{9D8B030D-6E8A-4147-A177-3AD203B41FA5}">
                      <a16:colId xmlns:a16="http://schemas.microsoft.com/office/drawing/2014/main" val="20000"/>
                    </a:ext>
                  </a:extLst>
                </a:gridCol>
                <a:gridCol w="1543797">
                  <a:extLst>
                    <a:ext uri="{9D8B030D-6E8A-4147-A177-3AD203B41FA5}">
                      <a16:colId xmlns:a16="http://schemas.microsoft.com/office/drawing/2014/main" val="20001"/>
                    </a:ext>
                  </a:extLst>
                </a:gridCol>
                <a:gridCol w="2288718">
                  <a:extLst>
                    <a:ext uri="{9D8B030D-6E8A-4147-A177-3AD203B41FA5}">
                      <a16:colId xmlns:a16="http://schemas.microsoft.com/office/drawing/2014/main" val="20002"/>
                    </a:ext>
                  </a:extLst>
                </a:gridCol>
              </a:tblGrid>
              <a:tr h="434167">
                <a:tc gridSpan="3">
                  <a:txBody>
                    <a:bodyPr/>
                    <a:lstStyle/>
                    <a:p>
                      <a:pPr marL="0" marR="0" algn="ctr">
                        <a:spcBef>
                          <a:spcPts val="0"/>
                        </a:spcBef>
                        <a:spcAft>
                          <a:spcPts val="0"/>
                        </a:spcAft>
                      </a:pPr>
                      <a:r>
                        <a:rPr lang="en-US" sz="1800" u="none">
                          <a:effectLst/>
                        </a:rPr>
                        <a:t>Basic Needs Recommendations</a:t>
                      </a:r>
                    </a:p>
                  </a:txBody>
                  <a:tcPr marL="100187" marR="100187" marT="0" marB="0" anchor="ctr">
                    <a:solidFill>
                      <a:srgbClr val="0070C0"/>
                    </a:solidFill>
                  </a:tcPr>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10000"/>
                  </a:ext>
                </a:extLst>
              </a:tr>
              <a:tr h="868335">
                <a:tc>
                  <a:txBody>
                    <a:bodyPr/>
                    <a:lstStyle/>
                    <a:p>
                      <a:pPr marL="0" marR="0" algn="just">
                        <a:spcBef>
                          <a:spcPts val="0"/>
                        </a:spcBef>
                        <a:spcAft>
                          <a:spcPts val="0"/>
                        </a:spcAft>
                      </a:pPr>
                      <a:r>
                        <a:rPr lang="en-US" sz="1800" u="sng">
                          <a:effectLst/>
                        </a:rPr>
                        <a:t>Organization Name</a:t>
                      </a:r>
                      <a:endParaRPr lang="en-US" sz="1800">
                        <a:effectLst/>
                      </a:endParaRPr>
                    </a:p>
                  </a:txBody>
                  <a:tcPr marL="100187" marR="100187" marT="0" marB="0" anchor="ctr">
                    <a:solidFill>
                      <a:srgbClr val="0070C0"/>
                    </a:solidFill>
                  </a:tcPr>
                </a:tc>
                <a:tc>
                  <a:txBody>
                    <a:bodyPr/>
                    <a:lstStyle/>
                    <a:p>
                      <a:pPr marL="0" marR="0" algn="ctr">
                        <a:spcBef>
                          <a:spcPts val="0"/>
                        </a:spcBef>
                        <a:spcAft>
                          <a:spcPts val="0"/>
                        </a:spcAft>
                      </a:pPr>
                      <a:r>
                        <a:rPr lang="en-US" sz="1800" b="1" u="sng">
                          <a:effectLst/>
                        </a:rPr>
                        <a:t>Requested Amount</a:t>
                      </a:r>
                      <a:endParaRPr lang="en-US" sz="1800" b="1">
                        <a:effectLst/>
                      </a:endParaRPr>
                    </a:p>
                  </a:txBody>
                  <a:tcPr marL="100187" marR="100187" marT="0" marB="0" anchor="ctr"/>
                </a:tc>
                <a:tc>
                  <a:txBody>
                    <a:bodyPr/>
                    <a:lstStyle/>
                    <a:p>
                      <a:pPr marL="0" marR="0" algn="ctr">
                        <a:spcBef>
                          <a:spcPts val="0"/>
                        </a:spcBef>
                        <a:spcAft>
                          <a:spcPts val="0"/>
                        </a:spcAft>
                      </a:pPr>
                      <a:r>
                        <a:rPr lang="en-US" sz="1800" b="1" u="sng">
                          <a:effectLst/>
                        </a:rPr>
                        <a:t>Grant Award Amount</a:t>
                      </a:r>
                      <a:endParaRPr lang="en-US" sz="1800" b="1">
                        <a:effectLst/>
                      </a:endParaRPr>
                    </a:p>
                  </a:txBody>
                  <a:tcPr marL="100187" marR="100187" marT="0" marB="0" anchor="ctr"/>
                </a:tc>
                <a:extLst>
                  <a:ext uri="{0D108BD9-81ED-4DB2-BD59-A6C34878D82A}">
                    <a16:rowId xmlns:a16="http://schemas.microsoft.com/office/drawing/2014/main" val="10001"/>
                  </a:ext>
                </a:extLst>
              </a:tr>
              <a:tr h="803671">
                <a:tc>
                  <a:txBody>
                    <a:bodyPr/>
                    <a:lstStyle/>
                    <a:p>
                      <a:pPr marL="0" marR="0" algn="l">
                        <a:spcBef>
                          <a:spcPts val="0"/>
                        </a:spcBef>
                        <a:spcAft>
                          <a:spcPts val="0"/>
                        </a:spcAft>
                      </a:pPr>
                      <a:r>
                        <a:rPr lang="en-US" sz="1800" b="0">
                          <a:effectLst/>
                        </a:rPr>
                        <a:t>Richmond Promise (Collaboration: Tech Exchange)</a:t>
                      </a:r>
                    </a:p>
                  </a:txBody>
                  <a:tcPr marL="100187" marR="100187" marT="0" marB="0" anchor="ctr">
                    <a:solidFill>
                      <a:srgbClr val="0070C0"/>
                    </a:solidFill>
                  </a:tcPr>
                </a:tc>
                <a:tc>
                  <a:txBody>
                    <a:bodyPr/>
                    <a:lstStyle/>
                    <a:p>
                      <a:pPr marL="0" marR="0" algn="ctr">
                        <a:spcBef>
                          <a:spcPts val="0"/>
                        </a:spcBef>
                        <a:spcAft>
                          <a:spcPts val="0"/>
                        </a:spcAft>
                      </a:pPr>
                      <a:r>
                        <a:rPr lang="en-US" sz="1800" b="0">
                          <a:effectLst/>
                        </a:rPr>
                        <a:t>$100,000</a:t>
                      </a:r>
                    </a:p>
                  </a:txBody>
                  <a:tcPr marL="100187" marR="100187" marT="0" marB="0" anchor="ctr"/>
                </a:tc>
                <a:tc>
                  <a:txBody>
                    <a:bodyPr/>
                    <a:lstStyle/>
                    <a:p>
                      <a:pPr marL="0" marR="0" algn="ctr">
                        <a:spcBef>
                          <a:spcPts val="0"/>
                        </a:spcBef>
                        <a:spcAft>
                          <a:spcPts val="0"/>
                        </a:spcAft>
                      </a:pPr>
                      <a:r>
                        <a:rPr lang="en-US" sz="1800" b="0">
                          <a:effectLst/>
                        </a:rPr>
                        <a:t>$75,000</a:t>
                      </a:r>
                    </a:p>
                  </a:txBody>
                  <a:tcPr marL="100187" marR="100187" marT="0" marB="0" anchor="ctr"/>
                </a:tc>
                <a:extLst>
                  <a:ext uri="{0D108BD9-81ED-4DB2-BD59-A6C34878D82A}">
                    <a16:rowId xmlns:a16="http://schemas.microsoft.com/office/drawing/2014/main" val="10004"/>
                  </a:ext>
                </a:extLst>
              </a:tr>
              <a:tr h="434167">
                <a:tc>
                  <a:txBody>
                    <a:bodyPr/>
                    <a:lstStyle/>
                    <a:p>
                      <a:pPr marL="0" marR="0" algn="l">
                        <a:spcBef>
                          <a:spcPts val="0"/>
                        </a:spcBef>
                        <a:spcAft>
                          <a:spcPts val="0"/>
                        </a:spcAft>
                      </a:pPr>
                      <a:r>
                        <a:rPr lang="en-US" sz="1800" b="0">
                          <a:effectLst/>
                        </a:rPr>
                        <a:t>18 Reasons (Single Agency)</a:t>
                      </a:r>
                    </a:p>
                  </a:txBody>
                  <a:tcPr marL="100187" marR="100187" marT="0" marB="0" anchor="ctr">
                    <a:solidFill>
                      <a:srgbClr val="0070C0"/>
                    </a:solidFill>
                  </a:tcPr>
                </a:tc>
                <a:tc>
                  <a:txBody>
                    <a:bodyPr/>
                    <a:lstStyle/>
                    <a:p>
                      <a:pPr marL="0" marR="0" algn="ctr">
                        <a:spcBef>
                          <a:spcPts val="0"/>
                        </a:spcBef>
                        <a:spcAft>
                          <a:spcPts val="0"/>
                        </a:spcAft>
                      </a:pPr>
                      <a:r>
                        <a:rPr lang="en-US" sz="1800" b="0">
                          <a:effectLst/>
                        </a:rPr>
                        <a:t>$50,000</a:t>
                      </a:r>
                    </a:p>
                  </a:txBody>
                  <a:tcPr marL="100187" marR="100187" marT="0" marB="0" anchor="ctr"/>
                </a:tc>
                <a:tc>
                  <a:txBody>
                    <a:bodyPr/>
                    <a:lstStyle/>
                    <a:p>
                      <a:pPr marL="0" marR="0" algn="ctr">
                        <a:spcBef>
                          <a:spcPts val="0"/>
                        </a:spcBef>
                        <a:spcAft>
                          <a:spcPts val="0"/>
                        </a:spcAft>
                      </a:pPr>
                      <a:r>
                        <a:rPr lang="en-US" sz="1800" b="0">
                          <a:effectLst/>
                        </a:rPr>
                        <a:t>$25,000</a:t>
                      </a:r>
                    </a:p>
                  </a:txBody>
                  <a:tcPr marL="100187" marR="100187" marT="0" marB="0" anchor="ctr"/>
                </a:tc>
                <a:extLst>
                  <a:ext uri="{0D108BD9-81ED-4DB2-BD59-A6C34878D82A}">
                    <a16:rowId xmlns:a16="http://schemas.microsoft.com/office/drawing/2014/main" val="10005"/>
                  </a:ext>
                </a:extLst>
              </a:tr>
              <a:tr h="434167">
                <a:tc>
                  <a:txBody>
                    <a:bodyPr/>
                    <a:lstStyle/>
                    <a:p>
                      <a:pPr marL="0" marR="0" algn="r">
                        <a:spcBef>
                          <a:spcPts val="0"/>
                        </a:spcBef>
                        <a:spcAft>
                          <a:spcPts val="0"/>
                        </a:spcAft>
                      </a:pPr>
                      <a:r>
                        <a:rPr lang="en-US" sz="1800" b="1">
                          <a:effectLst/>
                        </a:rPr>
                        <a:t>TOTAL</a:t>
                      </a:r>
                    </a:p>
                  </a:txBody>
                  <a:tcPr marL="100187" marR="100187" marT="0" marB="0" anchor="ctr">
                    <a:solidFill>
                      <a:srgbClr val="0070C0"/>
                    </a:solidFill>
                  </a:tcPr>
                </a:tc>
                <a:tc>
                  <a:txBody>
                    <a:bodyPr/>
                    <a:lstStyle/>
                    <a:p>
                      <a:pPr marL="0" marR="0" algn="ctr">
                        <a:spcBef>
                          <a:spcPts val="0"/>
                        </a:spcBef>
                        <a:spcAft>
                          <a:spcPts val="0"/>
                        </a:spcAft>
                      </a:pPr>
                      <a:r>
                        <a:rPr lang="en-US" sz="1800" b="1">
                          <a:effectLst/>
                        </a:rPr>
                        <a:t>$150,000</a:t>
                      </a:r>
                    </a:p>
                  </a:txBody>
                  <a:tcPr marL="100187" marR="100187" marT="0" marB="0" anchor="ctr"/>
                </a:tc>
                <a:tc>
                  <a:txBody>
                    <a:bodyPr/>
                    <a:lstStyle/>
                    <a:p>
                      <a:pPr marL="0" marR="0" algn="ctr">
                        <a:spcBef>
                          <a:spcPts val="0"/>
                        </a:spcBef>
                        <a:spcAft>
                          <a:spcPts val="0"/>
                        </a:spcAft>
                      </a:pPr>
                      <a:r>
                        <a:rPr lang="en-US" sz="1800" b="1">
                          <a:effectLst/>
                        </a:rPr>
                        <a:t>$100,000</a:t>
                      </a:r>
                    </a:p>
                  </a:txBody>
                  <a:tcPr marL="100187" marR="100187" marT="0"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475772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6B722-842A-544E-BC34-7F4DA042FBD3}"/>
              </a:ext>
            </a:extLst>
          </p:cNvPr>
          <p:cNvSpPr>
            <a:spLocks noGrp="1"/>
          </p:cNvSpPr>
          <p:nvPr>
            <p:ph type="title"/>
          </p:nvPr>
        </p:nvSpPr>
        <p:spPr/>
        <p:txBody>
          <a:bodyPr/>
          <a:lstStyle/>
          <a:p>
            <a:r>
              <a:rPr lang="en-US"/>
              <a:t>Overview</a:t>
            </a:r>
          </a:p>
        </p:txBody>
      </p:sp>
    </p:spTree>
    <p:extLst>
      <p:ext uri="{BB962C8B-B14F-4D97-AF65-F5344CB8AC3E}">
        <p14:creationId xmlns:p14="http://schemas.microsoft.com/office/powerpoint/2010/main" val="41509672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9AD78-0B2C-8BBA-2D08-CD0441798197}"/>
              </a:ext>
            </a:extLst>
          </p:cNvPr>
          <p:cNvSpPr>
            <a:spLocks noGrp="1"/>
          </p:cNvSpPr>
          <p:nvPr>
            <p:ph type="ctrTitle"/>
          </p:nvPr>
        </p:nvSpPr>
        <p:spPr/>
        <p:txBody>
          <a:bodyPr/>
          <a:lstStyle/>
          <a:p>
            <a:r>
              <a:rPr lang="en-US" b="0"/>
              <a:t>FY 2022-2023 </a:t>
            </a:r>
            <a:br>
              <a:rPr lang="en-US" b="0"/>
            </a:br>
            <a:r>
              <a:rPr lang="en-US" b="0"/>
              <a:t>Grantees</a:t>
            </a:r>
          </a:p>
        </p:txBody>
      </p:sp>
    </p:spTree>
    <p:extLst>
      <p:ext uri="{BB962C8B-B14F-4D97-AF65-F5344CB8AC3E}">
        <p14:creationId xmlns:p14="http://schemas.microsoft.com/office/powerpoint/2010/main" val="5373688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40018"/>
            <a:ext cx="8686800" cy="1017270"/>
          </a:xfrm>
        </p:spPr>
        <p:txBody>
          <a:bodyPr vert="horz" lIns="68580" tIns="34290" rIns="68580" bIns="34290" rtlCol="0" anchor="ctr">
            <a:noAutofit/>
          </a:bodyPr>
          <a:lstStyle/>
          <a:p>
            <a:pPr algn="ctr"/>
            <a:r>
              <a:rPr lang="en-US" sz="3200" b="1" cap="all">
                <a:latin typeface="Corbel"/>
                <a:ea typeface="Calibri"/>
                <a:cs typeface="Calibri"/>
              </a:rPr>
              <a:t>Grant Funding amount Recommendations</a:t>
            </a:r>
            <a:endParaRPr lang="en-US" sz="3200" b="1">
              <a:latin typeface="Corbel"/>
              <a:ea typeface="Calibri"/>
              <a:cs typeface="Calibri"/>
            </a:endParaRPr>
          </a:p>
        </p:txBody>
      </p:sp>
      <p:graphicFrame>
        <p:nvGraphicFramePr>
          <p:cNvPr id="4" name="Content Placeholder 3"/>
          <p:cNvGraphicFramePr>
            <a:graphicFrameLocks noGrp="1"/>
          </p:cNvGraphicFramePr>
          <p:nvPr>
            <p:ph idx="1"/>
          </p:nvPr>
        </p:nvGraphicFramePr>
        <p:xfrm>
          <a:off x="228600" y="1028701"/>
          <a:ext cx="8686800" cy="4007902"/>
        </p:xfrm>
        <a:graphic>
          <a:graphicData uri="http://schemas.openxmlformats.org/drawingml/2006/table">
            <a:tbl>
              <a:tblPr firstRow="1" firstCol="1" bandRow="1">
                <a:tableStyleId>{9D7B26C5-4107-4FEC-AEDC-1716B250A1EF}</a:tableStyleId>
              </a:tblPr>
              <a:tblGrid>
                <a:gridCol w="3087747">
                  <a:extLst>
                    <a:ext uri="{9D8B030D-6E8A-4147-A177-3AD203B41FA5}">
                      <a16:colId xmlns:a16="http://schemas.microsoft.com/office/drawing/2014/main" val="20000"/>
                    </a:ext>
                  </a:extLst>
                </a:gridCol>
                <a:gridCol w="1866351">
                  <a:extLst>
                    <a:ext uri="{9D8B030D-6E8A-4147-A177-3AD203B41FA5}">
                      <a16:colId xmlns:a16="http://schemas.microsoft.com/office/drawing/2014/main" val="3000391779"/>
                    </a:ext>
                  </a:extLst>
                </a:gridCol>
                <a:gridCol w="1866351">
                  <a:extLst>
                    <a:ext uri="{9D8B030D-6E8A-4147-A177-3AD203B41FA5}">
                      <a16:colId xmlns:a16="http://schemas.microsoft.com/office/drawing/2014/main" val="20001"/>
                    </a:ext>
                  </a:extLst>
                </a:gridCol>
                <a:gridCol w="1866351">
                  <a:extLst>
                    <a:ext uri="{9D8B030D-6E8A-4147-A177-3AD203B41FA5}">
                      <a16:colId xmlns:a16="http://schemas.microsoft.com/office/drawing/2014/main" val="306936659"/>
                    </a:ext>
                  </a:extLst>
                </a:gridCol>
              </a:tblGrid>
              <a:tr h="528878">
                <a:tc>
                  <a:txBody>
                    <a:bodyPr/>
                    <a:lstStyle/>
                    <a:p>
                      <a:pPr marL="0" marR="0" algn="ctr">
                        <a:spcBef>
                          <a:spcPts val="0"/>
                        </a:spcBef>
                        <a:spcAft>
                          <a:spcPts val="0"/>
                        </a:spcAft>
                      </a:pPr>
                      <a:r>
                        <a:rPr lang="en-US" sz="2100" u="none" cap="none" spc="0">
                          <a:effectLst/>
                        </a:rPr>
                        <a:t>Priority Area</a:t>
                      </a:r>
                    </a:p>
                  </a:txBody>
                  <a:tcPr marL="0" marR="0" marT="71777" marB="64117" anchor="ctr"/>
                </a:tc>
                <a:tc>
                  <a:txBody>
                    <a:bodyPr/>
                    <a:lstStyle/>
                    <a:p>
                      <a:pPr marL="0" marR="137160" algn="ctr" fontAlgn="base">
                        <a:lnSpc>
                          <a:spcPts val="1375"/>
                        </a:lnSpc>
                        <a:spcBef>
                          <a:spcPts val="0"/>
                        </a:spcBef>
                        <a:spcAft>
                          <a:spcPts val="0"/>
                        </a:spcAft>
                      </a:pPr>
                      <a:r>
                        <a:rPr lang="en-US" sz="1400" b="1" u="none" cap="none" spc="0">
                          <a:effectLst/>
                        </a:rPr>
                        <a:t>Estimated Total of Funds</a:t>
                      </a:r>
                    </a:p>
                  </a:txBody>
                  <a:tcPr marL="0" marR="0" marT="71777" marB="64117" anchor="ctr"/>
                </a:tc>
                <a:tc>
                  <a:txBody>
                    <a:bodyPr/>
                    <a:lstStyle/>
                    <a:p>
                      <a:pPr marL="0" marR="137160" algn="ctr" fontAlgn="base">
                        <a:lnSpc>
                          <a:spcPts val="1375"/>
                        </a:lnSpc>
                        <a:spcBef>
                          <a:spcPts val="0"/>
                        </a:spcBef>
                        <a:spcAft>
                          <a:spcPts val="0"/>
                        </a:spcAft>
                      </a:pPr>
                      <a:r>
                        <a:rPr lang="en-US" sz="1400" b="1" u="none" cap="none" spc="0">
                          <a:effectLst/>
                        </a:rPr>
                        <a:t>Grant Award Amount</a:t>
                      </a:r>
                    </a:p>
                  </a:txBody>
                  <a:tcPr marL="0" marR="0" marT="71777" marB="64117" anchor="ctr"/>
                </a:tc>
                <a:tc>
                  <a:txBody>
                    <a:bodyPr/>
                    <a:lstStyle/>
                    <a:p>
                      <a:pPr marL="0" marR="137160" algn="ctr" fontAlgn="base">
                        <a:lnSpc>
                          <a:spcPts val="1375"/>
                        </a:lnSpc>
                        <a:spcBef>
                          <a:spcPts val="0"/>
                        </a:spcBef>
                        <a:spcAft>
                          <a:spcPts val="0"/>
                        </a:spcAft>
                      </a:pPr>
                      <a:r>
                        <a:rPr lang="en-US" sz="1400" b="1" u="none" cap="none" spc="0">
                          <a:effectLst/>
                        </a:rPr>
                        <a:t>Difference/Balance</a:t>
                      </a:r>
                    </a:p>
                  </a:txBody>
                  <a:tcPr marL="0" marR="0" marT="71777" marB="64117" anchor="ctr"/>
                </a:tc>
                <a:extLst>
                  <a:ext uri="{0D108BD9-81ED-4DB2-BD59-A6C34878D82A}">
                    <a16:rowId xmlns:a16="http://schemas.microsoft.com/office/drawing/2014/main" val="10000"/>
                  </a:ext>
                </a:extLst>
              </a:tr>
              <a:tr h="501654">
                <a:tc>
                  <a:txBody>
                    <a:bodyPr/>
                    <a:lstStyle/>
                    <a:p>
                      <a:pPr marL="72390" marR="0" algn="l">
                        <a:spcBef>
                          <a:spcPts val="0"/>
                        </a:spcBef>
                        <a:spcAft>
                          <a:spcPts val="0"/>
                        </a:spcAft>
                      </a:pPr>
                      <a:r>
                        <a:rPr lang="en-US" sz="1200" cap="none" spc="0">
                          <a:effectLst/>
                        </a:rPr>
                        <a:t>1. Behavioral Health: Mental Health and Wellness</a:t>
                      </a:r>
                    </a:p>
                  </a:txBody>
                  <a:tcPr marL="0" marR="0" marT="71777" marB="64117" anchor="ctr"/>
                </a:tc>
                <a:tc>
                  <a:txBody>
                    <a:bodyPr/>
                    <a:lstStyle/>
                    <a:p>
                      <a:pPr marL="0" marR="137160" algn="ctr" fontAlgn="base">
                        <a:lnSpc>
                          <a:spcPts val="1375"/>
                        </a:lnSpc>
                        <a:spcBef>
                          <a:spcPts val="1405"/>
                        </a:spcBef>
                        <a:spcAft>
                          <a:spcPts val="0"/>
                        </a:spcAft>
                      </a:pPr>
                      <a:r>
                        <a:rPr lang="en-US" sz="1500" cap="none" spc="0">
                          <a:effectLst/>
                        </a:rPr>
                        <a:t>20% = $320,000</a:t>
                      </a:r>
                    </a:p>
                  </a:txBody>
                  <a:tcPr marL="0" marR="0" marT="71777" marB="64117" anchor="ctr"/>
                </a:tc>
                <a:tc>
                  <a:txBody>
                    <a:bodyPr/>
                    <a:lstStyle/>
                    <a:p>
                      <a:pPr marL="0" marR="137160" algn="ctr" fontAlgn="base">
                        <a:lnSpc>
                          <a:spcPts val="1375"/>
                        </a:lnSpc>
                        <a:spcBef>
                          <a:spcPts val="1405"/>
                        </a:spcBef>
                        <a:spcAft>
                          <a:spcPts val="0"/>
                        </a:spcAft>
                      </a:pPr>
                      <a:r>
                        <a:rPr lang="en-US" sz="1500" cap="none" spc="0">
                          <a:effectLst/>
                        </a:rPr>
                        <a:t>  $309,588</a:t>
                      </a:r>
                    </a:p>
                  </a:txBody>
                  <a:tcPr marL="0" marR="0" marT="71777" marB="64117" anchor="ctr"/>
                </a:tc>
                <a:tc>
                  <a:txBody>
                    <a:bodyPr/>
                    <a:lstStyle/>
                    <a:p>
                      <a:pPr marL="0" marR="137160" algn="ctr" fontAlgn="base">
                        <a:lnSpc>
                          <a:spcPts val="1375"/>
                        </a:lnSpc>
                        <a:spcBef>
                          <a:spcPts val="1405"/>
                        </a:spcBef>
                        <a:spcAft>
                          <a:spcPts val="0"/>
                        </a:spcAft>
                      </a:pPr>
                      <a:r>
                        <a:rPr lang="en-US" sz="1500" cap="none" spc="0">
                          <a:effectLst/>
                        </a:rPr>
                        <a:t>10,412</a:t>
                      </a:r>
                    </a:p>
                  </a:txBody>
                  <a:tcPr marL="0" marR="0" marT="71777" marB="64117" anchor="ctr"/>
                </a:tc>
                <a:extLst>
                  <a:ext uri="{0D108BD9-81ED-4DB2-BD59-A6C34878D82A}">
                    <a16:rowId xmlns:a16="http://schemas.microsoft.com/office/drawing/2014/main" val="10001"/>
                  </a:ext>
                </a:extLst>
              </a:tr>
              <a:tr h="501654">
                <a:tc>
                  <a:txBody>
                    <a:bodyPr/>
                    <a:lstStyle/>
                    <a:p>
                      <a:pPr marL="72390" marR="0" algn="l">
                        <a:spcBef>
                          <a:spcPts val="0"/>
                        </a:spcBef>
                        <a:spcAft>
                          <a:spcPts val="0"/>
                        </a:spcAft>
                      </a:pPr>
                      <a:r>
                        <a:rPr lang="en-US" sz="1200" cap="none" spc="0">
                          <a:effectLst/>
                        </a:rPr>
                        <a:t>2. Education Support and Employment Training/Support</a:t>
                      </a:r>
                    </a:p>
                  </a:txBody>
                  <a:tcPr marL="0" marR="0" marT="71777" marB="64117"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cap="none" spc="0">
                          <a:effectLst/>
                        </a:rPr>
                        <a:t>20% = $320,000</a:t>
                      </a:r>
                    </a:p>
                  </a:txBody>
                  <a:tcPr marL="0" marR="0" marT="71777" marB="64117" anchor="ctr"/>
                </a:tc>
                <a:tc>
                  <a:txBody>
                    <a:bodyPr/>
                    <a:lstStyle/>
                    <a:p>
                      <a:pPr marL="0" marR="0" algn="ctr">
                        <a:spcBef>
                          <a:spcPts val="0"/>
                        </a:spcBef>
                        <a:spcAft>
                          <a:spcPts val="0"/>
                        </a:spcAft>
                      </a:pPr>
                      <a:r>
                        <a:rPr lang="en-US" sz="1500" cap="none" spc="0">
                          <a:effectLst/>
                        </a:rPr>
                        <a:t>$170,000</a:t>
                      </a:r>
                    </a:p>
                  </a:txBody>
                  <a:tcPr marL="0" marR="0" marT="71777" marB="64117" anchor="ctr"/>
                </a:tc>
                <a:tc>
                  <a:txBody>
                    <a:bodyPr/>
                    <a:lstStyle/>
                    <a:p>
                      <a:pPr marL="0" marR="0" algn="ctr">
                        <a:spcBef>
                          <a:spcPts val="0"/>
                        </a:spcBef>
                        <a:spcAft>
                          <a:spcPts val="0"/>
                        </a:spcAft>
                      </a:pPr>
                      <a:r>
                        <a:rPr lang="en-US" sz="1500" cap="none" spc="0">
                          <a:effectLst/>
                        </a:rPr>
                        <a:t>150,000</a:t>
                      </a:r>
                    </a:p>
                  </a:txBody>
                  <a:tcPr marL="0" marR="0" marT="71777" marB="64117" anchor="ctr"/>
                </a:tc>
                <a:extLst>
                  <a:ext uri="{0D108BD9-81ED-4DB2-BD59-A6C34878D82A}">
                    <a16:rowId xmlns:a16="http://schemas.microsoft.com/office/drawing/2014/main" val="10002"/>
                  </a:ext>
                </a:extLst>
              </a:tr>
              <a:tr h="645016">
                <a:tc>
                  <a:txBody>
                    <a:bodyPr/>
                    <a:lstStyle/>
                    <a:p>
                      <a:pPr marL="72390" marR="0" algn="l">
                        <a:spcBef>
                          <a:spcPts val="0"/>
                        </a:spcBef>
                        <a:spcAft>
                          <a:spcPts val="0"/>
                        </a:spcAft>
                      </a:pPr>
                      <a:r>
                        <a:rPr lang="en-US" sz="1200" cap="none" spc="0">
                          <a:effectLst/>
                        </a:rPr>
                        <a:t>3. Out of School Time, Afterschool Sports, and Enrichment Programming</a:t>
                      </a:r>
                    </a:p>
                  </a:txBody>
                  <a:tcPr marL="0" marR="0" marT="71777" marB="64117"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cap="none" spc="0">
                          <a:effectLst/>
                        </a:rPr>
                        <a:t>20% = $320,000</a:t>
                      </a:r>
                    </a:p>
                  </a:txBody>
                  <a:tcPr marL="0" marR="0" marT="71777" marB="64117" anchor="ctr"/>
                </a:tc>
                <a:tc>
                  <a:txBody>
                    <a:bodyPr/>
                    <a:lstStyle/>
                    <a:p>
                      <a:pPr marL="0" marR="0" algn="ctr">
                        <a:spcBef>
                          <a:spcPts val="0"/>
                        </a:spcBef>
                        <a:spcAft>
                          <a:spcPts val="0"/>
                        </a:spcAft>
                      </a:pPr>
                      <a:r>
                        <a:rPr lang="en-US" sz="1500" cap="none" spc="0">
                          <a:effectLst/>
                        </a:rPr>
                        <a:t>$671,250</a:t>
                      </a:r>
                    </a:p>
                  </a:txBody>
                  <a:tcPr marL="0" marR="0" marT="71777" marB="64117" anchor="ctr"/>
                </a:tc>
                <a:tc>
                  <a:txBody>
                    <a:bodyPr/>
                    <a:lstStyle/>
                    <a:p>
                      <a:pPr marL="0" marR="0" algn="ctr">
                        <a:spcBef>
                          <a:spcPts val="0"/>
                        </a:spcBef>
                        <a:spcAft>
                          <a:spcPts val="0"/>
                        </a:spcAft>
                      </a:pPr>
                      <a:r>
                        <a:rPr lang="en-US" sz="1500" cap="none" spc="0">
                          <a:effectLst/>
                        </a:rPr>
                        <a:t>-351,250</a:t>
                      </a:r>
                    </a:p>
                  </a:txBody>
                  <a:tcPr marL="0" marR="0" marT="71777" marB="64117" anchor="ctr"/>
                </a:tc>
                <a:extLst>
                  <a:ext uri="{0D108BD9-81ED-4DB2-BD59-A6C34878D82A}">
                    <a16:rowId xmlns:a16="http://schemas.microsoft.com/office/drawing/2014/main" val="10003"/>
                  </a:ext>
                </a:extLst>
              </a:tr>
              <a:tr h="364494">
                <a:tc>
                  <a:txBody>
                    <a:bodyPr/>
                    <a:lstStyle/>
                    <a:p>
                      <a:pPr marL="72390" marR="0" algn="l">
                        <a:spcBef>
                          <a:spcPts val="0"/>
                        </a:spcBef>
                        <a:spcAft>
                          <a:spcPts val="0"/>
                        </a:spcAft>
                      </a:pPr>
                      <a:r>
                        <a:rPr lang="en-US" sz="1200" cap="none" spc="0">
                          <a:effectLst/>
                        </a:rPr>
                        <a:t>4. Violence Prevention </a:t>
                      </a:r>
                    </a:p>
                  </a:txBody>
                  <a:tcPr marL="0" marR="0" marT="71777" marB="64117"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cap="none" spc="0">
                          <a:effectLst/>
                        </a:rPr>
                        <a:t>20% = $320,000</a:t>
                      </a:r>
                    </a:p>
                  </a:txBody>
                  <a:tcPr marL="0" marR="0" marT="71777" marB="64117" anchor="ctr"/>
                </a:tc>
                <a:tc>
                  <a:txBody>
                    <a:bodyPr/>
                    <a:lstStyle/>
                    <a:p>
                      <a:pPr marL="0" marR="0" algn="ctr">
                        <a:spcBef>
                          <a:spcPts val="0"/>
                        </a:spcBef>
                        <a:spcAft>
                          <a:spcPts val="0"/>
                        </a:spcAft>
                      </a:pPr>
                      <a:r>
                        <a:rPr lang="en-US" sz="1500" cap="none" spc="0">
                          <a:effectLst/>
                        </a:rPr>
                        <a:t>$65,475</a:t>
                      </a:r>
                    </a:p>
                  </a:txBody>
                  <a:tcPr marL="0" marR="0" marT="71777" marB="64117" anchor="ctr"/>
                </a:tc>
                <a:tc>
                  <a:txBody>
                    <a:bodyPr/>
                    <a:lstStyle/>
                    <a:p>
                      <a:pPr marL="0" marR="0" algn="ctr">
                        <a:spcBef>
                          <a:spcPts val="0"/>
                        </a:spcBef>
                        <a:spcAft>
                          <a:spcPts val="0"/>
                        </a:spcAft>
                      </a:pPr>
                      <a:endParaRPr lang="en-US" sz="1500" cap="none" spc="0">
                        <a:effectLst/>
                      </a:endParaRPr>
                    </a:p>
                  </a:txBody>
                  <a:tcPr marL="0" marR="0" marT="71777" marB="64117" anchor="ctr"/>
                </a:tc>
                <a:extLst>
                  <a:ext uri="{0D108BD9-81ED-4DB2-BD59-A6C34878D82A}">
                    <a16:rowId xmlns:a16="http://schemas.microsoft.com/office/drawing/2014/main" val="10004"/>
                  </a:ext>
                </a:extLst>
              </a:tr>
              <a:tr h="501654">
                <a:tc>
                  <a:txBody>
                    <a:bodyPr/>
                    <a:lstStyle/>
                    <a:p>
                      <a:pPr marL="72390" marR="0" algn="l">
                        <a:spcBef>
                          <a:spcPts val="0"/>
                        </a:spcBef>
                        <a:spcAft>
                          <a:spcPts val="0"/>
                        </a:spcAft>
                      </a:pPr>
                      <a:r>
                        <a:rPr lang="en-US" sz="1200" cap="none" spc="0">
                          <a:effectLst/>
                        </a:rPr>
                        <a:t>5. Information, Guidance, and Case Management</a:t>
                      </a:r>
                    </a:p>
                  </a:txBody>
                  <a:tcPr marL="0" marR="0" marT="71777" marB="64117" anchor="ctr"/>
                </a:tc>
                <a:tc>
                  <a:txBody>
                    <a:bodyPr/>
                    <a:lstStyle/>
                    <a:p>
                      <a:pPr marL="0" marR="137160" lvl="0" indent="0" algn="ctr" defTabSz="914400" rtl="0" eaLnBrk="1" fontAlgn="base" latinLnBrk="0" hangingPunct="1">
                        <a:lnSpc>
                          <a:spcPts val="1375"/>
                        </a:lnSpc>
                        <a:spcBef>
                          <a:spcPts val="1405"/>
                        </a:spcBef>
                        <a:spcAft>
                          <a:spcPts val="0"/>
                        </a:spcAft>
                        <a:buClrTx/>
                        <a:buSzTx/>
                        <a:buFontTx/>
                        <a:buNone/>
                        <a:tabLst/>
                        <a:defRPr/>
                      </a:pPr>
                      <a:r>
                        <a:rPr lang="en-US" sz="1500" cap="none" spc="0">
                          <a:effectLst/>
                        </a:rPr>
                        <a:t>10% = $170,000</a:t>
                      </a:r>
                    </a:p>
                  </a:txBody>
                  <a:tcPr marL="0" marR="0" marT="71777" marB="64117" anchor="ctr"/>
                </a:tc>
                <a:tc>
                  <a:txBody>
                    <a:bodyPr/>
                    <a:lstStyle/>
                    <a:p>
                      <a:pPr marL="0" marR="137160" algn="ctr" fontAlgn="base">
                        <a:lnSpc>
                          <a:spcPts val="1375"/>
                        </a:lnSpc>
                        <a:spcBef>
                          <a:spcPts val="1405"/>
                        </a:spcBef>
                        <a:spcAft>
                          <a:spcPts val="0"/>
                        </a:spcAft>
                      </a:pPr>
                      <a:r>
                        <a:rPr lang="en-US" sz="1500" cap="none" spc="0">
                          <a:effectLst/>
                        </a:rPr>
                        <a:t>   $118,004</a:t>
                      </a:r>
                    </a:p>
                  </a:txBody>
                  <a:tcPr marL="0" marR="0" marT="71777" marB="64117" anchor="ctr"/>
                </a:tc>
                <a:tc>
                  <a:txBody>
                    <a:bodyPr/>
                    <a:lstStyle/>
                    <a:p>
                      <a:pPr marL="0" marR="137160" algn="ctr" fontAlgn="base">
                        <a:lnSpc>
                          <a:spcPts val="1375"/>
                        </a:lnSpc>
                        <a:spcBef>
                          <a:spcPts val="1405"/>
                        </a:spcBef>
                        <a:spcAft>
                          <a:spcPts val="0"/>
                        </a:spcAft>
                      </a:pPr>
                      <a:r>
                        <a:rPr lang="en-US" sz="1500" cap="none" spc="0">
                          <a:effectLst/>
                        </a:rPr>
                        <a:t>51,996</a:t>
                      </a:r>
                    </a:p>
                  </a:txBody>
                  <a:tcPr marL="0" marR="0" marT="71777" marB="64117" anchor="ctr"/>
                </a:tc>
                <a:extLst>
                  <a:ext uri="{0D108BD9-81ED-4DB2-BD59-A6C34878D82A}">
                    <a16:rowId xmlns:a16="http://schemas.microsoft.com/office/drawing/2014/main" val="10005"/>
                  </a:ext>
                </a:extLst>
              </a:tr>
              <a:tr h="318774">
                <a:tc>
                  <a:txBody>
                    <a:bodyPr/>
                    <a:lstStyle/>
                    <a:p>
                      <a:pPr marL="72390" marR="0" algn="l">
                        <a:spcBef>
                          <a:spcPts val="0"/>
                        </a:spcBef>
                        <a:spcAft>
                          <a:spcPts val="0"/>
                        </a:spcAft>
                      </a:pPr>
                      <a:r>
                        <a:rPr lang="en-US" sz="1200" cap="none" spc="0">
                          <a:effectLst/>
                        </a:rPr>
                        <a:t>6. Basic Needs</a:t>
                      </a:r>
                    </a:p>
                  </a:txBody>
                  <a:tcPr marL="0" marR="0" marT="71777" marB="64117" anchor="ctr"/>
                </a:tc>
                <a:tc>
                  <a:txBody>
                    <a:bodyPr/>
                    <a:lstStyle/>
                    <a:p>
                      <a:pPr marL="0" marR="137160" lvl="0" indent="0" algn="ctr" defTabSz="914400" rtl="0" eaLnBrk="1" fontAlgn="base" latinLnBrk="0" hangingPunct="1">
                        <a:lnSpc>
                          <a:spcPts val="1375"/>
                        </a:lnSpc>
                        <a:spcBef>
                          <a:spcPts val="1405"/>
                        </a:spcBef>
                        <a:spcAft>
                          <a:spcPts val="0"/>
                        </a:spcAft>
                        <a:buClrTx/>
                        <a:buSzTx/>
                        <a:buFontTx/>
                        <a:buNone/>
                        <a:tabLst/>
                        <a:defRPr/>
                      </a:pPr>
                      <a:r>
                        <a:rPr lang="en-US" sz="1500" cap="none" spc="0">
                          <a:effectLst/>
                        </a:rPr>
                        <a:t>10% = $170,000</a:t>
                      </a:r>
                    </a:p>
                  </a:txBody>
                  <a:tcPr marL="0" marR="0" marT="71777" marB="64117" anchor="ctr"/>
                </a:tc>
                <a:tc>
                  <a:txBody>
                    <a:bodyPr/>
                    <a:lstStyle/>
                    <a:p>
                      <a:pPr marL="0" marR="137160" algn="ctr" fontAlgn="base">
                        <a:lnSpc>
                          <a:spcPts val="1375"/>
                        </a:lnSpc>
                        <a:spcBef>
                          <a:spcPts val="1405"/>
                        </a:spcBef>
                        <a:spcAft>
                          <a:spcPts val="0"/>
                        </a:spcAft>
                      </a:pPr>
                      <a:r>
                        <a:rPr lang="en-US" sz="1500" cap="none" spc="0">
                          <a:effectLst/>
                        </a:rPr>
                        <a:t>   $100,000</a:t>
                      </a:r>
                    </a:p>
                  </a:txBody>
                  <a:tcPr marL="0" marR="0" marT="71777" marB="64117" anchor="ctr"/>
                </a:tc>
                <a:tc>
                  <a:txBody>
                    <a:bodyPr/>
                    <a:lstStyle/>
                    <a:p>
                      <a:pPr marL="0" marR="137160" algn="ctr" fontAlgn="base">
                        <a:lnSpc>
                          <a:spcPts val="1375"/>
                        </a:lnSpc>
                        <a:spcBef>
                          <a:spcPts val="1405"/>
                        </a:spcBef>
                        <a:spcAft>
                          <a:spcPts val="0"/>
                        </a:spcAft>
                      </a:pPr>
                      <a:r>
                        <a:rPr lang="en-US" sz="1500" cap="none" spc="0">
                          <a:effectLst/>
                        </a:rPr>
                        <a:t>70,000</a:t>
                      </a:r>
                    </a:p>
                  </a:txBody>
                  <a:tcPr marL="0" marR="0" marT="71777" marB="64117" anchor="ctr"/>
                </a:tc>
                <a:extLst>
                  <a:ext uri="{0D108BD9-81ED-4DB2-BD59-A6C34878D82A}">
                    <a16:rowId xmlns:a16="http://schemas.microsoft.com/office/drawing/2014/main" val="10006"/>
                  </a:ext>
                </a:extLst>
              </a:tr>
              <a:tr h="645016">
                <a:tc>
                  <a:txBody>
                    <a:bodyPr/>
                    <a:lstStyle/>
                    <a:p>
                      <a:pPr marL="72390" marR="0" algn="r">
                        <a:spcBef>
                          <a:spcPts val="0"/>
                        </a:spcBef>
                        <a:spcAft>
                          <a:spcPts val="0"/>
                        </a:spcAft>
                      </a:pPr>
                      <a:r>
                        <a:rPr lang="en-US" sz="1400" b="1" cap="none" spc="0">
                          <a:effectLst/>
                        </a:rPr>
                        <a:t>TOTAL PROPOSED ALLOCATION       </a:t>
                      </a:r>
                    </a:p>
                  </a:txBody>
                  <a:tcPr marL="0" marR="0" marT="71777" marB="64117" anchor="ctr"/>
                </a:tc>
                <a:tc>
                  <a:txBody>
                    <a:bodyPr/>
                    <a:lstStyle/>
                    <a:p>
                      <a:pPr marL="0" marR="137160" algn="ctr" fontAlgn="base">
                        <a:spcBef>
                          <a:spcPts val="1405"/>
                        </a:spcBef>
                        <a:spcAft>
                          <a:spcPts val="0"/>
                        </a:spcAft>
                      </a:pPr>
                      <a:r>
                        <a:rPr lang="en-US" sz="1800" b="1" cap="none" spc="0">
                          <a:effectLst/>
                        </a:rPr>
                        <a:t>100% = $1.62M</a:t>
                      </a:r>
                    </a:p>
                  </a:txBody>
                  <a:tcPr marL="0" marR="0" marT="71777" marB="64117" anchor="ctr"/>
                </a:tc>
                <a:tc>
                  <a:txBody>
                    <a:bodyPr/>
                    <a:lstStyle/>
                    <a:p>
                      <a:pPr marL="0" marR="137160" algn="ctr" fontAlgn="base">
                        <a:spcBef>
                          <a:spcPts val="1405"/>
                        </a:spcBef>
                        <a:spcAft>
                          <a:spcPts val="0"/>
                        </a:spcAft>
                      </a:pPr>
                      <a:r>
                        <a:rPr lang="en-US" sz="1800" b="1" cap="none" spc="0">
                          <a:effectLst/>
                        </a:rPr>
                        <a:t>$1,434,317</a:t>
                      </a:r>
                    </a:p>
                  </a:txBody>
                  <a:tcPr marL="0" marR="0" marT="71777" marB="64117" anchor="ctr"/>
                </a:tc>
                <a:tc>
                  <a:txBody>
                    <a:bodyPr/>
                    <a:lstStyle/>
                    <a:p>
                      <a:pPr marL="0" marR="137160" algn="ctr" fontAlgn="base">
                        <a:spcBef>
                          <a:spcPts val="1405"/>
                        </a:spcBef>
                        <a:spcAft>
                          <a:spcPts val="0"/>
                        </a:spcAft>
                      </a:pPr>
                      <a:r>
                        <a:rPr lang="en-US" sz="1800" b="1" cap="none" spc="0">
                          <a:effectLst/>
                        </a:rPr>
                        <a:t>$185,683</a:t>
                      </a:r>
                    </a:p>
                  </a:txBody>
                  <a:tcPr marL="0" marR="0" marT="71777" marB="64117"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7453681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6988" y="196379"/>
            <a:ext cx="7406640" cy="1017270"/>
          </a:xfrm>
        </p:spPr>
        <p:txBody>
          <a:bodyPr vert="horz" lIns="68580" tIns="34290" rIns="68580" bIns="34290" rtlCol="0" anchor="ctr">
            <a:normAutofit/>
          </a:bodyPr>
          <a:lstStyle/>
          <a:p>
            <a:pPr algn="ctr"/>
            <a:r>
              <a:rPr lang="en-US" sz="3600" b="1">
                <a:latin typeface="Corbel"/>
                <a:ea typeface="Calibri"/>
                <a:cs typeface="Calibri"/>
              </a:rPr>
              <a:t>1. Mental</a:t>
            </a:r>
            <a:r>
              <a:rPr lang="en-US" sz="3600" b="1">
                <a:effectLst/>
                <a:latin typeface="Corbel"/>
                <a:ea typeface="Calibri"/>
                <a:cs typeface="Calibri"/>
              </a:rPr>
              <a:t> Health </a:t>
            </a:r>
            <a:r>
              <a:rPr lang="en-US" sz="3600" b="1">
                <a:latin typeface="Corbel"/>
                <a:ea typeface="Calibri"/>
                <a:cs typeface="Calibri"/>
              </a:rPr>
              <a:t>and</a:t>
            </a:r>
            <a:r>
              <a:rPr lang="en-US" sz="3600" b="1">
                <a:effectLst/>
                <a:latin typeface="Corbel"/>
                <a:ea typeface="Calibri"/>
                <a:cs typeface="Calibri"/>
              </a:rPr>
              <a:t> Wellness</a:t>
            </a:r>
            <a:r>
              <a:rPr lang="en-US" sz="3600" b="1">
                <a:solidFill>
                  <a:srgbClr val="D25652"/>
                </a:solidFill>
                <a:latin typeface="Corbel"/>
                <a:ea typeface="Calibri"/>
                <a:cs typeface="Calibri"/>
              </a:rPr>
              <a:t> </a:t>
            </a:r>
          </a:p>
        </p:txBody>
      </p:sp>
      <p:graphicFrame>
        <p:nvGraphicFramePr>
          <p:cNvPr id="4" name="Content Placeholder 3"/>
          <p:cNvGraphicFramePr>
            <a:graphicFrameLocks noGrp="1"/>
          </p:cNvGraphicFramePr>
          <p:nvPr>
            <p:ph idx="1"/>
          </p:nvPr>
        </p:nvGraphicFramePr>
        <p:xfrm>
          <a:off x="857250" y="1431110"/>
          <a:ext cx="7413028" cy="2648762"/>
        </p:xfrm>
        <a:graphic>
          <a:graphicData uri="http://schemas.openxmlformats.org/drawingml/2006/table">
            <a:tbl>
              <a:tblPr firstRow="1" firstCol="1" bandRow="1">
                <a:tableStyleId>{5C22544A-7EE6-4342-B048-85BDC9FD1C3A}</a:tableStyleId>
              </a:tblPr>
              <a:tblGrid>
                <a:gridCol w="3521762">
                  <a:extLst>
                    <a:ext uri="{9D8B030D-6E8A-4147-A177-3AD203B41FA5}">
                      <a16:colId xmlns:a16="http://schemas.microsoft.com/office/drawing/2014/main" val="20000"/>
                    </a:ext>
                  </a:extLst>
                </a:gridCol>
                <a:gridCol w="1903952">
                  <a:extLst>
                    <a:ext uri="{9D8B030D-6E8A-4147-A177-3AD203B41FA5}">
                      <a16:colId xmlns:a16="http://schemas.microsoft.com/office/drawing/2014/main" val="20001"/>
                    </a:ext>
                  </a:extLst>
                </a:gridCol>
                <a:gridCol w="1987314">
                  <a:extLst>
                    <a:ext uri="{9D8B030D-6E8A-4147-A177-3AD203B41FA5}">
                      <a16:colId xmlns:a16="http://schemas.microsoft.com/office/drawing/2014/main" val="20002"/>
                    </a:ext>
                  </a:extLst>
                </a:gridCol>
              </a:tblGrid>
              <a:tr h="365657">
                <a:tc gridSpan="3">
                  <a:txBody>
                    <a:bodyPr/>
                    <a:lstStyle/>
                    <a:p>
                      <a:pPr marL="0" marR="0" algn="ctr">
                        <a:spcBef>
                          <a:spcPts val="0"/>
                        </a:spcBef>
                        <a:spcAft>
                          <a:spcPts val="0"/>
                        </a:spcAft>
                      </a:pPr>
                      <a:r>
                        <a:rPr lang="en-US" sz="1500" u="none" cap="all" spc="150">
                          <a:effectLst/>
                        </a:rPr>
                        <a:t>Mental Health and Wellness Recommendations</a:t>
                      </a:r>
                    </a:p>
                  </a:txBody>
                  <a:tcPr marL="114214" marR="68528" marT="68528" marB="68528" anchor="ctr"/>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10000"/>
                  </a:ext>
                </a:extLst>
              </a:tr>
              <a:tr h="594257">
                <a:tc>
                  <a:txBody>
                    <a:bodyPr/>
                    <a:lstStyle/>
                    <a:p>
                      <a:pPr marL="0" marR="0" algn="just">
                        <a:spcBef>
                          <a:spcPts val="0"/>
                        </a:spcBef>
                        <a:spcAft>
                          <a:spcPts val="0"/>
                        </a:spcAft>
                      </a:pPr>
                      <a:r>
                        <a:rPr lang="en-US" sz="1500" u="sng" cap="none" spc="0">
                          <a:effectLst/>
                        </a:rPr>
                        <a:t>Organization Name</a:t>
                      </a:r>
                      <a:endParaRPr lang="en-US" sz="1500" cap="none" spc="0">
                        <a:effectLst/>
                      </a:endParaRPr>
                    </a:p>
                  </a:txBody>
                  <a:tcPr marL="114214" marR="68528" marT="68528" marB="68528" anchor="ctr"/>
                </a:tc>
                <a:tc>
                  <a:txBody>
                    <a:bodyPr/>
                    <a:lstStyle/>
                    <a:p>
                      <a:pPr marL="0" marR="0" algn="ctr">
                        <a:spcBef>
                          <a:spcPts val="0"/>
                        </a:spcBef>
                        <a:spcAft>
                          <a:spcPts val="0"/>
                        </a:spcAft>
                      </a:pPr>
                      <a:r>
                        <a:rPr lang="en-US" sz="1500" u="sng" cap="none" spc="0">
                          <a:effectLst/>
                        </a:rPr>
                        <a:t>Requested Amount</a:t>
                      </a:r>
                      <a:endParaRPr lang="en-US" sz="1500" cap="none" spc="0">
                        <a:effectLst/>
                      </a:endParaRPr>
                    </a:p>
                  </a:txBody>
                  <a:tcPr marL="114214" marR="68528" marT="68528" marB="68528" anchor="ctr"/>
                </a:tc>
                <a:tc>
                  <a:txBody>
                    <a:bodyPr/>
                    <a:lstStyle/>
                    <a:p>
                      <a:pPr marL="0" marR="0" algn="ctr">
                        <a:spcBef>
                          <a:spcPts val="0"/>
                        </a:spcBef>
                        <a:spcAft>
                          <a:spcPts val="0"/>
                        </a:spcAft>
                      </a:pPr>
                      <a:r>
                        <a:rPr lang="en-US" sz="1500" u="sng" cap="none" spc="0">
                          <a:effectLst/>
                        </a:rPr>
                        <a:t>Grant Award</a:t>
                      </a:r>
                    </a:p>
                    <a:p>
                      <a:pPr marL="0" marR="0" lvl="0" algn="ctr">
                        <a:spcBef>
                          <a:spcPts val="0"/>
                        </a:spcBef>
                        <a:spcAft>
                          <a:spcPts val="0"/>
                        </a:spcAft>
                        <a:buNone/>
                      </a:pPr>
                      <a:r>
                        <a:rPr lang="en-US" sz="1500" u="sng" cap="none" spc="0">
                          <a:effectLst/>
                        </a:rPr>
                        <a:t>Amount</a:t>
                      </a:r>
                      <a:endParaRPr lang="en-US" sz="1500" cap="none" spc="0">
                        <a:effectLst/>
                      </a:endParaRPr>
                    </a:p>
                  </a:txBody>
                  <a:tcPr marL="114214" marR="68528" marT="68528" marB="68528" anchor="ctr"/>
                </a:tc>
                <a:extLst>
                  <a:ext uri="{0D108BD9-81ED-4DB2-BD59-A6C34878D82A}">
                    <a16:rowId xmlns:a16="http://schemas.microsoft.com/office/drawing/2014/main" val="10001"/>
                  </a:ext>
                </a:extLst>
              </a:tr>
              <a:tr h="495062">
                <a:tc>
                  <a:txBody>
                    <a:bodyPr/>
                    <a:lstStyle/>
                    <a:p>
                      <a:pPr marL="0" marR="0" algn="just">
                        <a:spcBef>
                          <a:spcPts val="0"/>
                        </a:spcBef>
                        <a:spcAft>
                          <a:spcPts val="0"/>
                        </a:spcAft>
                      </a:pPr>
                      <a:r>
                        <a:rPr lang="en-US" sz="900">
                          <a:effectLst/>
                          <a:latin typeface="Arial" panose="020B0604020202020204" pitchFamily="34" charset="0"/>
                          <a:ea typeface="Times New Roman" panose="02020603050405020304" pitchFamily="18" charset="0"/>
                        </a:rPr>
                        <a:t>Mindful Life Project (Single Agency)</a:t>
                      </a:r>
                      <a:endParaRPr lang="en-US" sz="8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$60,000</a:t>
                      </a:r>
                      <a:endParaRPr lang="en-US" sz="8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$60,000</a:t>
                      </a:r>
                      <a:endParaRPr lang="en-US" sz="8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a16="http://schemas.microsoft.com/office/drawing/2014/main" val="10004"/>
                  </a:ext>
                </a:extLst>
              </a:tr>
              <a:tr h="495062">
                <a:tc>
                  <a:txBody>
                    <a:bodyPr/>
                    <a:lstStyle/>
                    <a:p>
                      <a:pPr marL="0" marR="0" algn="just">
                        <a:spcBef>
                          <a:spcPts val="0"/>
                        </a:spcBef>
                        <a:spcAft>
                          <a:spcPts val="0"/>
                        </a:spcAft>
                      </a:pPr>
                      <a:r>
                        <a:rPr lang="en-US" sz="900">
                          <a:effectLst/>
                          <a:latin typeface="Arial" panose="020B0604020202020204" pitchFamily="34" charset="0"/>
                          <a:ea typeface="Times New Roman" panose="02020603050405020304" pitchFamily="18" charset="0"/>
                        </a:rPr>
                        <a:t>New Life Movement (Single Agency)</a:t>
                      </a:r>
                      <a:endParaRPr lang="en-US" sz="8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$150,000</a:t>
                      </a:r>
                      <a:endParaRPr lang="en-US" sz="8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$100,000</a:t>
                      </a:r>
                      <a:endParaRPr lang="en-US" sz="8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a16="http://schemas.microsoft.com/office/drawing/2014/main" val="10005"/>
                  </a:ext>
                </a:extLst>
              </a:tr>
              <a:tr h="349362">
                <a:tc>
                  <a:txBody>
                    <a:bodyPr/>
                    <a:lstStyle/>
                    <a:p>
                      <a:pPr marL="0" marR="0" algn="just">
                        <a:spcBef>
                          <a:spcPts val="0"/>
                        </a:spcBef>
                        <a:spcAft>
                          <a:spcPts val="0"/>
                        </a:spcAft>
                      </a:pPr>
                      <a:r>
                        <a:rPr lang="en-US" sz="900">
                          <a:effectLst/>
                          <a:latin typeface="Arial" panose="020B0604020202020204" pitchFamily="34" charset="0"/>
                          <a:ea typeface="Times New Roman" panose="02020603050405020304" pitchFamily="18" charset="0"/>
                        </a:rPr>
                        <a:t>Bay Area Community Resources (Single Agency)</a:t>
                      </a:r>
                      <a:endParaRPr lang="en-US" sz="8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$149,588</a:t>
                      </a:r>
                      <a:endParaRPr lang="en-US" sz="8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$149,588</a:t>
                      </a:r>
                      <a:endParaRPr lang="en-US" sz="8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a16="http://schemas.microsoft.com/office/drawing/2014/main" val="10006"/>
                  </a:ext>
                </a:extLst>
              </a:tr>
              <a:tr h="349362">
                <a:tc>
                  <a:txBody>
                    <a:bodyPr/>
                    <a:lstStyle/>
                    <a:p>
                      <a:pPr marL="0" marR="0" algn="r">
                        <a:spcBef>
                          <a:spcPts val="0"/>
                        </a:spcBef>
                        <a:spcAft>
                          <a:spcPts val="0"/>
                        </a:spcAft>
                      </a:pPr>
                      <a:r>
                        <a:rPr lang="en-US" sz="800">
                          <a:effectLst/>
                          <a:latin typeface="Times New Roman" panose="02020603050405020304" pitchFamily="18" charset="0"/>
                          <a:ea typeface="Times New Roman" panose="02020603050405020304" pitchFamily="18" charset="0"/>
                        </a:rPr>
                        <a:t> </a:t>
                      </a:r>
                      <a:r>
                        <a:rPr lang="en-US" sz="900" b="1">
                          <a:effectLst/>
                          <a:latin typeface="Arial" panose="020B0604020202020204" pitchFamily="34" charset="0"/>
                          <a:ea typeface="Times New Roman" panose="02020603050405020304" pitchFamily="18" charset="0"/>
                        </a:rPr>
                        <a:t>TOTAL</a:t>
                      </a:r>
                      <a:endParaRPr lang="en-US" sz="8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b="1">
                          <a:effectLst/>
                          <a:latin typeface="Arial" panose="020B0604020202020204" pitchFamily="34" charset="0"/>
                          <a:ea typeface="Times New Roman" panose="02020603050405020304" pitchFamily="18" charset="0"/>
                        </a:rPr>
                        <a:t>$359,588.00</a:t>
                      </a:r>
                      <a:endParaRPr lang="en-US" sz="8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b="1">
                          <a:effectLst/>
                          <a:latin typeface="Arial" panose="020B0604020202020204" pitchFamily="34" charset="0"/>
                          <a:ea typeface="Times New Roman" panose="02020603050405020304" pitchFamily="18" charset="0"/>
                        </a:rPr>
                        <a:t>$309,588.00</a:t>
                      </a:r>
                      <a:endParaRPr lang="en-US" sz="8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7186055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7250" y="457200"/>
            <a:ext cx="7406640" cy="1017270"/>
          </a:xfrm>
        </p:spPr>
        <p:txBody>
          <a:bodyPr vert="horz" lIns="68580" tIns="34290" rIns="68580" bIns="34290" rtlCol="0" anchor="ctr">
            <a:noAutofit/>
          </a:bodyPr>
          <a:lstStyle/>
          <a:p>
            <a:pPr algn="ctr"/>
            <a:r>
              <a:rPr lang="en-US" sz="3600" b="1">
                <a:latin typeface="Corbel"/>
                <a:ea typeface="Calibri"/>
                <a:cs typeface="Calibri"/>
              </a:rPr>
              <a:t>2. Education Support and Employment Training/Support </a:t>
            </a:r>
          </a:p>
        </p:txBody>
      </p:sp>
      <p:graphicFrame>
        <p:nvGraphicFramePr>
          <p:cNvPr id="4" name="Content Placeholder 3"/>
          <p:cNvGraphicFramePr>
            <a:graphicFrameLocks noGrp="1"/>
          </p:cNvGraphicFramePr>
          <p:nvPr>
            <p:ph idx="1"/>
          </p:nvPr>
        </p:nvGraphicFramePr>
        <p:xfrm>
          <a:off x="857250" y="1742488"/>
          <a:ext cx="7404499" cy="2322917"/>
        </p:xfrm>
        <a:graphic>
          <a:graphicData uri="http://schemas.openxmlformats.org/drawingml/2006/table">
            <a:tbl>
              <a:tblPr firstRow="1" firstCol="1" bandRow="1">
                <a:tableStyleId>{F5AB1C69-6EDB-4FF4-983F-18BD219EF322}</a:tableStyleId>
              </a:tblPr>
              <a:tblGrid>
                <a:gridCol w="4043700">
                  <a:extLst>
                    <a:ext uri="{9D8B030D-6E8A-4147-A177-3AD203B41FA5}">
                      <a16:colId xmlns:a16="http://schemas.microsoft.com/office/drawing/2014/main" val="20000"/>
                    </a:ext>
                  </a:extLst>
                </a:gridCol>
                <a:gridCol w="1742138">
                  <a:extLst>
                    <a:ext uri="{9D8B030D-6E8A-4147-A177-3AD203B41FA5}">
                      <a16:colId xmlns:a16="http://schemas.microsoft.com/office/drawing/2014/main" val="20001"/>
                    </a:ext>
                  </a:extLst>
                </a:gridCol>
                <a:gridCol w="1618661">
                  <a:extLst>
                    <a:ext uri="{9D8B030D-6E8A-4147-A177-3AD203B41FA5}">
                      <a16:colId xmlns:a16="http://schemas.microsoft.com/office/drawing/2014/main" val="20002"/>
                    </a:ext>
                  </a:extLst>
                </a:gridCol>
              </a:tblGrid>
              <a:tr h="266564">
                <a:tc gridSpan="3">
                  <a:txBody>
                    <a:bodyPr/>
                    <a:lstStyle/>
                    <a:p>
                      <a:pPr marL="0" marR="0" algn="ctr">
                        <a:spcBef>
                          <a:spcPts val="0"/>
                        </a:spcBef>
                        <a:spcAft>
                          <a:spcPts val="0"/>
                        </a:spcAft>
                      </a:pPr>
                      <a:r>
                        <a:rPr lang="en-US" sz="1400" u="none">
                          <a:effectLst/>
                        </a:rPr>
                        <a:t>Education Support and Employment Training/Support Recommendations</a:t>
                      </a:r>
                    </a:p>
                  </a:txBody>
                  <a:tcPr marL="77654" marR="77654" marT="0" marB="0" anchor="ctr"/>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10000"/>
                  </a:ext>
                </a:extLst>
              </a:tr>
              <a:tr h="533129">
                <a:tc>
                  <a:txBody>
                    <a:bodyPr/>
                    <a:lstStyle/>
                    <a:p>
                      <a:pPr marL="0" marR="0" algn="just">
                        <a:spcBef>
                          <a:spcPts val="0"/>
                        </a:spcBef>
                        <a:spcAft>
                          <a:spcPts val="0"/>
                        </a:spcAft>
                      </a:pPr>
                      <a:r>
                        <a:rPr lang="en-US" sz="1400" b="1" u="sng">
                          <a:effectLst/>
                        </a:rPr>
                        <a:t>Organization Name</a:t>
                      </a:r>
                      <a:endParaRPr lang="en-US" sz="1400" b="1">
                        <a:effectLst/>
                      </a:endParaRPr>
                    </a:p>
                  </a:txBody>
                  <a:tcPr marL="77654" marR="77654" marT="0" marB="0" anchor="ctr"/>
                </a:tc>
                <a:tc>
                  <a:txBody>
                    <a:bodyPr/>
                    <a:lstStyle/>
                    <a:p>
                      <a:pPr marL="0" marR="0" algn="ctr">
                        <a:spcBef>
                          <a:spcPts val="0"/>
                        </a:spcBef>
                        <a:spcAft>
                          <a:spcPts val="0"/>
                        </a:spcAft>
                      </a:pPr>
                      <a:r>
                        <a:rPr lang="en-US" sz="1400" b="1" u="sng">
                          <a:effectLst/>
                        </a:rPr>
                        <a:t>Requested Amount</a:t>
                      </a:r>
                      <a:endParaRPr lang="en-US" sz="1400" b="1">
                        <a:effectLst/>
                      </a:endParaRPr>
                    </a:p>
                  </a:txBody>
                  <a:tcPr marL="77654" marR="77654" marT="0" marB="0" anchor="ctr"/>
                </a:tc>
                <a:tc>
                  <a:txBody>
                    <a:bodyPr/>
                    <a:lstStyle/>
                    <a:p>
                      <a:pPr marL="0" marR="0" algn="ctr">
                        <a:spcBef>
                          <a:spcPts val="0"/>
                        </a:spcBef>
                        <a:spcAft>
                          <a:spcPts val="0"/>
                        </a:spcAft>
                      </a:pPr>
                      <a:r>
                        <a:rPr lang="en-US" sz="1400" b="1" u="sng">
                          <a:effectLst/>
                        </a:rPr>
                        <a:t>Grant Award Amount</a:t>
                      </a:r>
                      <a:endParaRPr lang="en-US" sz="1400" b="1">
                        <a:effectLst/>
                      </a:endParaRPr>
                    </a:p>
                  </a:txBody>
                  <a:tcPr marL="77654" marR="77654" marT="0" marB="0" anchor="ctr"/>
                </a:tc>
                <a:extLst>
                  <a:ext uri="{0D108BD9-81ED-4DB2-BD59-A6C34878D82A}">
                    <a16:rowId xmlns:a16="http://schemas.microsoft.com/office/drawing/2014/main" val="10001"/>
                  </a:ext>
                </a:extLst>
              </a:tr>
              <a:tr h="266564">
                <a:tc>
                  <a:txBody>
                    <a:bodyPr/>
                    <a:lstStyle/>
                    <a:p>
                      <a:pPr marL="0" marR="0" algn="just">
                        <a:spcBef>
                          <a:spcPts val="0"/>
                        </a:spcBef>
                        <a:spcAft>
                          <a:spcPts val="0"/>
                        </a:spcAft>
                      </a:pPr>
                      <a:r>
                        <a:rPr lang="en-US" sz="900">
                          <a:effectLst/>
                          <a:latin typeface="Arial" panose="020B0604020202020204" pitchFamily="34" charset="0"/>
                          <a:ea typeface="Times New Roman" panose="02020603050405020304" pitchFamily="18" charset="0"/>
                        </a:rPr>
                        <a:t>Richmond Art Center (Single Agency)</a:t>
                      </a:r>
                      <a:endParaRPr lang="en-US" sz="9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$40,000</a:t>
                      </a:r>
                      <a:endParaRPr lang="en-US" sz="8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$40,000</a:t>
                      </a:r>
                      <a:endParaRPr lang="en-US" sz="8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a16="http://schemas.microsoft.com/office/drawing/2014/main" val="10004"/>
                  </a:ext>
                </a:extLst>
              </a:tr>
              <a:tr h="266564">
                <a:tc>
                  <a:txBody>
                    <a:bodyPr/>
                    <a:lstStyle/>
                    <a:p>
                      <a:pPr marL="0" marR="0" algn="just">
                        <a:spcBef>
                          <a:spcPts val="0"/>
                        </a:spcBef>
                        <a:spcAft>
                          <a:spcPts val="0"/>
                        </a:spcAft>
                      </a:pPr>
                      <a:r>
                        <a:rPr lang="en-US" sz="900">
                          <a:effectLst/>
                          <a:latin typeface="Arial" panose="020B0604020202020204" pitchFamily="34" charset="0"/>
                          <a:ea typeface="Times New Roman" panose="02020603050405020304" pitchFamily="18" charset="0"/>
                        </a:rPr>
                        <a:t>The Watershed Project (Single Agency)</a:t>
                      </a:r>
                      <a:endParaRPr lang="en-US" sz="9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$100,000</a:t>
                      </a:r>
                      <a:endParaRPr lang="en-US" sz="8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$10,000</a:t>
                      </a:r>
                      <a:endParaRPr lang="en-US" sz="8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a16="http://schemas.microsoft.com/office/drawing/2014/main" val="10005"/>
                  </a:ext>
                </a:extLst>
              </a:tr>
              <a:tr h="266564">
                <a:tc>
                  <a:txBody>
                    <a:bodyPr/>
                    <a:lstStyle/>
                    <a:p>
                      <a:pPr marL="0" marR="0" algn="just">
                        <a:spcBef>
                          <a:spcPts val="0"/>
                        </a:spcBef>
                        <a:spcAft>
                          <a:spcPts val="0"/>
                        </a:spcAft>
                      </a:pPr>
                      <a:r>
                        <a:rPr lang="en-US" sz="900">
                          <a:effectLst/>
                          <a:latin typeface="Arial" panose="020B0604020202020204" pitchFamily="34" charset="0"/>
                          <a:ea typeface="Times New Roman" panose="02020603050405020304" pitchFamily="18" charset="0"/>
                        </a:rPr>
                        <a:t>Things That Creep (Single Agency)</a:t>
                      </a:r>
                      <a:endParaRPr lang="en-US" sz="9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$30,000</a:t>
                      </a:r>
                      <a:endParaRPr lang="en-US" sz="8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$30,000</a:t>
                      </a:r>
                      <a:endParaRPr lang="en-US" sz="8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a16="http://schemas.microsoft.com/office/drawing/2014/main" val="10006"/>
                  </a:ext>
                </a:extLst>
              </a:tr>
              <a:tr h="723532">
                <a:tc>
                  <a:txBody>
                    <a:bodyPr/>
                    <a:lstStyle/>
                    <a:p>
                      <a:pPr marL="0" marR="0" algn="r">
                        <a:spcBef>
                          <a:spcPts val="0"/>
                        </a:spcBef>
                        <a:spcAft>
                          <a:spcPts val="0"/>
                        </a:spcAft>
                      </a:pPr>
                      <a:r>
                        <a:rPr lang="en-US" sz="900" b="1" u="sng">
                          <a:effectLst/>
                          <a:latin typeface="Arial" panose="020B0604020202020204" pitchFamily="34" charset="0"/>
                          <a:ea typeface="Times New Roman" panose="02020603050405020304" pitchFamily="18" charset="0"/>
                        </a:rPr>
                        <a:t>TOTAL</a:t>
                      </a:r>
                      <a:endParaRPr lang="en-US" sz="800" b="1" u="sng">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b="1">
                          <a:effectLst/>
                          <a:latin typeface="Arial" panose="020B0604020202020204" pitchFamily="34" charset="0"/>
                          <a:ea typeface="Times New Roman" panose="02020603050405020304" pitchFamily="18" charset="0"/>
                        </a:rPr>
                        <a:t>$170,000.00</a:t>
                      </a:r>
                      <a:endParaRPr lang="en-US" sz="8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b="1">
                          <a:effectLst/>
                          <a:latin typeface="Arial" panose="020B0604020202020204" pitchFamily="34" charset="0"/>
                          <a:ea typeface="Times New Roman" panose="02020603050405020304" pitchFamily="18" charset="0"/>
                        </a:rPr>
                        <a:t>$170,000.00</a:t>
                      </a:r>
                      <a:endParaRPr lang="en-US" sz="8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2323200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44454" y="171450"/>
            <a:ext cx="7406640" cy="1017270"/>
          </a:xfrm>
        </p:spPr>
        <p:txBody>
          <a:bodyPr>
            <a:noAutofit/>
          </a:bodyPr>
          <a:lstStyle/>
          <a:p>
            <a:pPr algn="ctr"/>
            <a:r>
              <a:rPr lang="en-US" sz="3200" b="1">
                <a:latin typeface="Corbel"/>
                <a:ea typeface="Calibri"/>
                <a:cs typeface="Calibri"/>
              </a:rPr>
              <a:t>3. Out of School Time, Afterschool Sports, and Enrichment Programming</a:t>
            </a:r>
            <a:r>
              <a:rPr lang="en-US" sz="3600">
                <a:latin typeface="Calibri"/>
                <a:ea typeface="Calibri"/>
                <a:cs typeface="Calibri"/>
              </a:rPr>
              <a:t>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65080811"/>
              </p:ext>
            </p:extLst>
          </p:nvPr>
        </p:nvGraphicFramePr>
        <p:xfrm>
          <a:off x="746313" y="1282429"/>
          <a:ext cx="7449905" cy="3481300"/>
        </p:xfrm>
        <a:graphic>
          <a:graphicData uri="http://schemas.openxmlformats.org/drawingml/2006/table">
            <a:tbl>
              <a:tblPr firstRow="1" firstCol="1" bandRow="1">
                <a:tableStyleId>{21E4AEA4-8DFA-4A89-87EB-49C32662AFE0}</a:tableStyleId>
              </a:tblPr>
              <a:tblGrid>
                <a:gridCol w="3476012">
                  <a:extLst>
                    <a:ext uri="{9D8B030D-6E8A-4147-A177-3AD203B41FA5}">
                      <a16:colId xmlns:a16="http://schemas.microsoft.com/office/drawing/2014/main" val="20000"/>
                    </a:ext>
                  </a:extLst>
                </a:gridCol>
                <a:gridCol w="1856493">
                  <a:extLst>
                    <a:ext uri="{9D8B030D-6E8A-4147-A177-3AD203B41FA5}">
                      <a16:colId xmlns:a16="http://schemas.microsoft.com/office/drawing/2014/main" val="20001"/>
                    </a:ext>
                  </a:extLst>
                </a:gridCol>
                <a:gridCol w="2117400">
                  <a:extLst>
                    <a:ext uri="{9D8B030D-6E8A-4147-A177-3AD203B41FA5}">
                      <a16:colId xmlns:a16="http://schemas.microsoft.com/office/drawing/2014/main" val="20002"/>
                    </a:ext>
                  </a:extLst>
                </a:gridCol>
              </a:tblGrid>
              <a:tr h="375200">
                <a:tc gridSpan="3">
                  <a:txBody>
                    <a:bodyPr/>
                    <a:lstStyle/>
                    <a:p>
                      <a:pPr marL="0" marR="0" algn="ctr">
                        <a:spcBef>
                          <a:spcPts val="0"/>
                        </a:spcBef>
                        <a:spcAft>
                          <a:spcPts val="0"/>
                        </a:spcAft>
                      </a:pPr>
                      <a:r>
                        <a:rPr lang="en-US" sz="1400" u="none">
                          <a:effectLst/>
                        </a:rPr>
                        <a:t>Out of School Time, Afterschool Sports, and Enrichment Programming Recommendations</a:t>
                      </a:r>
                    </a:p>
                  </a:txBody>
                  <a:tcPr marL="63955" marR="63955" marT="0" marB="0" anchor="ctr"/>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10000"/>
                  </a:ext>
                </a:extLst>
              </a:tr>
              <a:tr h="411480">
                <a:tc>
                  <a:txBody>
                    <a:bodyPr/>
                    <a:lstStyle/>
                    <a:p>
                      <a:pPr marL="0" marR="0" algn="just">
                        <a:spcBef>
                          <a:spcPts val="0"/>
                        </a:spcBef>
                        <a:spcAft>
                          <a:spcPts val="0"/>
                        </a:spcAft>
                      </a:pPr>
                      <a:r>
                        <a:rPr lang="en-US" sz="1400" u="sng">
                          <a:effectLst/>
                        </a:rPr>
                        <a:t>Organization Name</a:t>
                      </a:r>
                      <a:endParaRPr lang="en-US" sz="1400">
                        <a:effectLst/>
                      </a:endParaRPr>
                    </a:p>
                  </a:txBody>
                  <a:tcPr marL="63955" marR="63955" marT="0" marB="0" anchor="ctr"/>
                </a:tc>
                <a:tc>
                  <a:txBody>
                    <a:bodyPr/>
                    <a:lstStyle/>
                    <a:p>
                      <a:pPr marL="0" marR="0" algn="ctr">
                        <a:spcBef>
                          <a:spcPts val="0"/>
                        </a:spcBef>
                        <a:spcAft>
                          <a:spcPts val="0"/>
                        </a:spcAft>
                      </a:pPr>
                      <a:r>
                        <a:rPr lang="en-US" sz="1400" b="1" u="sng">
                          <a:effectLst/>
                        </a:rPr>
                        <a:t>Requested Amount</a:t>
                      </a:r>
                      <a:endParaRPr lang="en-US" sz="1400" b="1">
                        <a:effectLst/>
                      </a:endParaRPr>
                    </a:p>
                  </a:txBody>
                  <a:tcPr marL="63955" marR="63955" marT="0" marB="0" anchor="ctr"/>
                </a:tc>
                <a:tc>
                  <a:txBody>
                    <a:bodyPr/>
                    <a:lstStyle/>
                    <a:p>
                      <a:pPr marL="0" marR="0" algn="ctr">
                        <a:spcBef>
                          <a:spcPts val="0"/>
                        </a:spcBef>
                        <a:spcAft>
                          <a:spcPts val="0"/>
                        </a:spcAft>
                      </a:pPr>
                      <a:r>
                        <a:rPr lang="en-US" sz="1400" b="1" u="sng">
                          <a:effectLst/>
                        </a:rPr>
                        <a:t>Grant Award Amount</a:t>
                      </a:r>
                      <a:endParaRPr lang="en-US" sz="1400" b="1">
                        <a:effectLst/>
                      </a:endParaRPr>
                    </a:p>
                  </a:txBody>
                  <a:tcPr marL="63955" marR="63955" marT="0" marB="0" anchor="ctr"/>
                </a:tc>
                <a:extLst>
                  <a:ext uri="{0D108BD9-81ED-4DB2-BD59-A6C34878D82A}">
                    <a16:rowId xmlns:a16="http://schemas.microsoft.com/office/drawing/2014/main" val="10001"/>
                  </a:ext>
                </a:extLst>
              </a:tr>
              <a:tr h="204655">
                <a:tc>
                  <a:txBody>
                    <a:bodyPr/>
                    <a:lstStyle/>
                    <a:p>
                      <a:pPr marL="0" marR="0" algn="just">
                        <a:spcBef>
                          <a:spcPts val="0"/>
                        </a:spcBef>
                        <a:spcAft>
                          <a:spcPts val="0"/>
                        </a:spcAft>
                      </a:pPr>
                      <a:r>
                        <a:rPr lang="en-US" sz="900">
                          <a:effectLst/>
                          <a:latin typeface="Arial" panose="020B0604020202020204" pitchFamily="34" charset="0"/>
                          <a:ea typeface="Times New Roman" panose="02020603050405020304" pitchFamily="18" charset="0"/>
                        </a:rPr>
                        <a:t>The Watershed Project</a:t>
                      </a:r>
                      <a:endParaRPr lang="en-US" sz="8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$50,000</a:t>
                      </a:r>
                      <a:endParaRPr lang="en-US" sz="8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$50,000</a:t>
                      </a:r>
                      <a:endParaRPr lang="en-US" sz="8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a16="http://schemas.microsoft.com/office/drawing/2014/main" val="10004"/>
                  </a:ext>
                </a:extLst>
              </a:tr>
              <a:tr h="204655">
                <a:tc>
                  <a:txBody>
                    <a:bodyPr/>
                    <a:lstStyle/>
                    <a:p>
                      <a:pPr marL="0" marR="0" algn="just">
                        <a:spcBef>
                          <a:spcPts val="0"/>
                        </a:spcBef>
                        <a:spcAft>
                          <a:spcPts val="0"/>
                        </a:spcAft>
                      </a:pPr>
                      <a:r>
                        <a:rPr lang="en-US" sz="900">
                          <a:effectLst/>
                          <a:latin typeface="Arial" panose="020B0604020202020204" pitchFamily="34" charset="0"/>
                          <a:ea typeface="Times New Roman" panose="02020603050405020304" pitchFamily="18" charset="0"/>
                        </a:rPr>
                        <a:t>Scientific Adventures for Girls</a:t>
                      </a:r>
                      <a:endParaRPr lang="en-US" sz="8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$65,000</a:t>
                      </a:r>
                      <a:endParaRPr lang="en-US" sz="8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$65,000</a:t>
                      </a:r>
                      <a:endParaRPr lang="en-US" sz="8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a16="http://schemas.microsoft.com/office/drawing/2014/main" val="10005"/>
                  </a:ext>
                </a:extLst>
              </a:tr>
              <a:tr h="375200">
                <a:tc>
                  <a:txBody>
                    <a:bodyPr/>
                    <a:lstStyle/>
                    <a:p>
                      <a:pPr marL="0" marR="0" algn="just">
                        <a:spcBef>
                          <a:spcPts val="0"/>
                        </a:spcBef>
                        <a:spcAft>
                          <a:spcPts val="0"/>
                        </a:spcAft>
                      </a:pPr>
                      <a:r>
                        <a:rPr lang="en-US" sz="900">
                          <a:effectLst/>
                          <a:latin typeface="Arial" panose="020B0604020202020204" pitchFamily="34" charset="0"/>
                          <a:ea typeface="Times New Roman" panose="02020603050405020304" pitchFamily="18" charset="0"/>
                        </a:rPr>
                        <a:t>The Practice Space</a:t>
                      </a:r>
                      <a:endParaRPr lang="en-US" sz="8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$100,000</a:t>
                      </a:r>
                      <a:endParaRPr lang="en-US" sz="8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$100,000</a:t>
                      </a:r>
                      <a:endParaRPr lang="en-US" sz="8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a16="http://schemas.microsoft.com/office/drawing/2014/main" val="10006"/>
                  </a:ext>
                </a:extLst>
              </a:tr>
              <a:tr h="204655">
                <a:tc>
                  <a:txBody>
                    <a:bodyPr/>
                    <a:lstStyle/>
                    <a:p>
                      <a:pPr marL="0" marR="0" algn="just">
                        <a:spcBef>
                          <a:spcPts val="0"/>
                        </a:spcBef>
                        <a:spcAft>
                          <a:spcPts val="0"/>
                        </a:spcAft>
                      </a:pPr>
                      <a:r>
                        <a:rPr lang="en-US" sz="900">
                          <a:effectLst/>
                          <a:latin typeface="Arial" panose="020B0604020202020204" pitchFamily="34" charset="0"/>
                          <a:ea typeface="Times New Roman" panose="02020603050405020304" pitchFamily="18" charset="0"/>
                        </a:rPr>
                        <a:t>Pogo Park</a:t>
                      </a:r>
                      <a:endParaRPr lang="en-US" sz="8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$150,000</a:t>
                      </a:r>
                      <a:endParaRPr lang="en-US" sz="8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$150,000</a:t>
                      </a:r>
                      <a:endParaRPr lang="en-US" sz="8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a16="http://schemas.microsoft.com/office/drawing/2014/main" val="10007"/>
                  </a:ext>
                </a:extLst>
              </a:tr>
              <a:tr h="375200">
                <a:tc>
                  <a:txBody>
                    <a:bodyPr/>
                    <a:lstStyle/>
                    <a:p>
                      <a:pPr marL="0" marR="0" algn="just">
                        <a:spcBef>
                          <a:spcPts val="0"/>
                        </a:spcBef>
                        <a:spcAft>
                          <a:spcPts val="0"/>
                        </a:spcAft>
                      </a:pPr>
                      <a:r>
                        <a:rPr lang="en-US" sz="900">
                          <a:effectLst/>
                          <a:latin typeface="Arial" panose="020B0604020202020204" pitchFamily="34" charset="0"/>
                          <a:ea typeface="Times New Roman" panose="02020603050405020304" pitchFamily="18" charset="0"/>
                        </a:rPr>
                        <a:t>Aim High for High School</a:t>
                      </a:r>
                      <a:endParaRPr lang="en-US" sz="8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$150,000</a:t>
                      </a:r>
                      <a:endParaRPr lang="en-US" sz="8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$150,000</a:t>
                      </a:r>
                      <a:endParaRPr lang="en-US" sz="8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a16="http://schemas.microsoft.com/office/drawing/2014/main" val="10008"/>
                  </a:ext>
                </a:extLst>
              </a:tr>
              <a:tr h="375200">
                <a:tc>
                  <a:txBody>
                    <a:bodyPr/>
                    <a:lstStyle/>
                    <a:p>
                      <a:pPr marL="0" marR="0" algn="just">
                        <a:spcBef>
                          <a:spcPts val="0"/>
                        </a:spcBef>
                        <a:spcAft>
                          <a:spcPts val="0"/>
                        </a:spcAft>
                      </a:pPr>
                      <a:r>
                        <a:rPr lang="en-US" sz="900">
                          <a:effectLst/>
                          <a:latin typeface="Arial" panose="020B0604020202020204" pitchFamily="34" charset="0"/>
                          <a:ea typeface="Times New Roman" panose="02020603050405020304" pitchFamily="18" charset="0"/>
                        </a:rPr>
                        <a:t>Rosie the Riveter Trust (Collaboration: National Park Service)</a:t>
                      </a:r>
                      <a:endParaRPr lang="en-US" sz="8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$86,250</a:t>
                      </a:r>
                      <a:endParaRPr lang="en-US" sz="8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$86,250</a:t>
                      </a:r>
                      <a:endParaRPr lang="en-US" sz="8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a16="http://schemas.microsoft.com/office/drawing/2014/main" val="10009"/>
                  </a:ext>
                </a:extLst>
              </a:tr>
              <a:tr h="375200">
                <a:tc>
                  <a:txBody>
                    <a:bodyPr/>
                    <a:lstStyle/>
                    <a:p>
                      <a:pPr marL="0" marR="0" algn="just">
                        <a:spcBef>
                          <a:spcPts val="0"/>
                        </a:spcBef>
                        <a:spcAft>
                          <a:spcPts val="0"/>
                        </a:spcAft>
                      </a:pPr>
                      <a:r>
                        <a:rPr lang="en-US" sz="900">
                          <a:effectLst/>
                          <a:latin typeface="Arial" panose="020B0604020202020204" pitchFamily="34" charset="0"/>
                          <a:ea typeface="Times New Roman" panose="02020603050405020304" pitchFamily="18" charset="0"/>
                        </a:rPr>
                        <a:t>D.R.E.A.M. Financial Academy (Collaboration: Just Imagine Kidz)</a:t>
                      </a:r>
                      <a:endParaRPr lang="en-US" sz="8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$40,000</a:t>
                      </a:r>
                      <a:endParaRPr lang="en-US" sz="8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$40,000</a:t>
                      </a:r>
                      <a:endParaRPr lang="en-US" sz="8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a16="http://schemas.microsoft.com/office/drawing/2014/main" val="3343914997"/>
                  </a:ext>
                </a:extLst>
              </a:tr>
              <a:tr h="375200">
                <a:tc>
                  <a:txBody>
                    <a:bodyPr/>
                    <a:lstStyle/>
                    <a:p>
                      <a:pPr marL="0" marR="0" algn="just">
                        <a:spcBef>
                          <a:spcPts val="0"/>
                        </a:spcBef>
                        <a:spcAft>
                          <a:spcPts val="0"/>
                        </a:spcAft>
                      </a:pPr>
                      <a:r>
                        <a:rPr lang="en-US" sz="900" err="1">
                          <a:effectLst/>
                          <a:latin typeface="Arial" panose="020B0604020202020204" pitchFamily="34" charset="0"/>
                          <a:ea typeface="Times New Roman" panose="02020603050405020304" pitchFamily="18" charset="0"/>
                        </a:rPr>
                        <a:t>Oshiana</a:t>
                      </a:r>
                      <a:r>
                        <a:rPr lang="en-US" sz="900">
                          <a:effectLst/>
                          <a:latin typeface="Arial" panose="020B0604020202020204" pitchFamily="34" charset="0"/>
                          <a:ea typeface="Times New Roman" panose="02020603050405020304" pitchFamily="18" charset="0"/>
                        </a:rPr>
                        <a:t> Unique Thompkins Foundation (Small and Emerging)</a:t>
                      </a:r>
                      <a:endParaRPr lang="en-US" sz="8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$30,000</a:t>
                      </a:r>
                      <a:endParaRPr lang="en-US" sz="8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$30,000</a:t>
                      </a:r>
                      <a:endParaRPr lang="en-US" sz="8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a16="http://schemas.microsoft.com/office/drawing/2014/main" val="146894326"/>
                  </a:ext>
                </a:extLst>
              </a:tr>
              <a:tr h="204655">
                <a:tc>
                  <a:txBody>
                    <a:bodyPr/>
                    <a:lstStyle/>
                    <a:p>
                      <a:pPr marL="0" marR="0" algn="r">
                        <a:spcBef>
                          <a:spcPts val="0"/>
                        </a:spcBef>
                        <a:spcAft>
                          <a:spcPts val="0"/>
                        </a:spcAft>
                      </a:pPr>
                      <a:r>
                        <a:rPr lang="en-US" sz="900" b="1" u="sng">
                          <a:effectLst/>
                          <a:latin typeface="Arial" panose="020B0604020202020204" pitchFamily="34" charset="0"/>
                          <a:ea typeface="Times New Roman" panose="02020603050405020304" pitchFamily="18" charset="0"/>
                        </a:rPr>
                        <a:t>TOTAL</a:t>
                      </a:r>
                      <a:endParaRPr lang="en-US" sz="800" u="sng">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b="1">
                          <a:effectLst/>
                          <a:latin typeface="Arial" panose="020B0604020202020204" pitchFamily="34" charset="0"/>
                          <a:ea typeface="Times New Roman" panose="02020603050405020304" pitchFamily="18" charset="0"/>
                        </a:rPr>
                        <a:t>$671,250.00</a:t>
                      </a:r>
                      <a:endParaRPr lang="en-US" sz="8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b="1">
                          <a:effectLst/>
                          <a:latin typeface="Arial" panose="020B0604020202020204" pitchFamily="34" charset="0"/>
                          <a:ea typeface="Times New Roman" panose="02020603050405020304" pitchFamily="18" charset="0"/>
                        </a:rPr>
                        <a:t>$671,250.00</a:t>
                      </a:r>
                      <a:endParaRPr lang="en-US" sz="8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1158716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7250" y="457200"/>
            <a:ext cx="7406640" cy="1017270"/>
          </a:xfrm>
        </p:spPr>
        <p:txBody>
          <a:bodyPr>
            <a:normAutofit/>
          </a:bodyPr>
          <a:lstStyle/>
          <a:p>
            <a:pPr algn="ctr"/>
            <a:r>
              <a:rPr lang="en-US" sz="3600" b="1">
                <a:latin typeface="Corbel"/>
                <a:ea typeface="Calibri"/>
                <a:cs typeface="Calibri"/>
              </a:rPr>
              <a:t>4. Violence Prevention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46236315"/>
              </p:ext>
            </p:extLst>
          </p:nvPr>
        </p:nvGraphicFramePr>
        <p:xfrm>
          <a:off x="790014" y="1806948"/>
          <a:ext cx="7749081" cy="2269356"/>
        </p:xfrm>
        <a:graphic>
          <a:graphicData uri="http://schemas.openxmlformats.org/drawingml/2006/table">
            <a:tbl>
              <a:tblPr firstRow="1" firstCol="1" bandRow="1">
                <a:tableStyleId>{00A15C55-8517-42AA-B614-E9B94910E393}</a:tableStyleId>
              </a:tblPr>
              <a:tblGrid>
                <a:gridCol w="3615603">
                  <a:extLst>
                    <a:ext uri="{9D8B030D-6E8A-4147-A177-3AD203B41FA5}">
                      <a16:colId xmlns:a16="http://schemas.microsoft.com/office/drawing/2014/main" val="20000"/>
                    </a:ext>
                  </a:extLst>
                </a:gridCol>
                <a:gridCol w="1931046">
                  <a:extLst>
                    <a:ext uri="{9D8B030D-6E8A-4147-A177-3AD203B41FA5}">
                      <a16:colId xmlns:a16="http://schemas.microsoft.com/office/drawing/2014/main" val="20001"/>
                    </a:ext>
                  </a:extLst>
                </a:gridCol>
                <a:gridCol w="2202432">
                  <a:extLst>
                    <a:ext uri="{9D8B030D-6E8A-4147-A177-3AD203B41FA5}">
                      <a16:colId xmlns:a16="http://schemas.microsoft.com/office/drawing/2014/main" val="20002"/>
                    </a:ext>
                  </a:extLst>
                </a:gridCol>
              </a:tblGrid>
              <a:tr h="415126">
                <a:tc gridSpan="3">
                  <a:txBody>
                    <a:bodyPr/>
                    <a:lstStyle/>
                    <a:p>
                      <a:pPr marL="0" marR="0" algn="ctr">
                        <a:spcBef>
                          <a:spcPts val="0"/>
                        </a:spcBef>
                        <a:spcAft>
                          <a:spcPts val="0"/>
                        </a:spcAft>
                      </a:pPr>
                      <a:r>
                        <a:rPr lang="en-US" sz="1800" u="none">
                          <a:effectLst/>
                        </a:rPr>
                        <a:t>Violence Prevention Recommendations</a:t>
                      </a:r>
                    </a:p>
                  </a:txBody>
                  <a:tcPr marL="77387" marR="77387" marT="0" marB="0" anchor="ctr"/>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10000"/>
                  </a:ext>
                </a:extLst>
              </a:tr>
              <a:tr h="821027">
                <a:tc>
                  <a:txBody>
                    <a:bodyPr/>
                    <a:lstStyle/>
                    <a:p>
                      <a:pPr marL="0" marR="0" algn="just">
                        <a:spcBef>
                          <a:spcPts val="0"/>
                        </a:spcBef>
                        <a:spcAft>
                          <a:spcPts val="0"/>
                        </a:spcAft>
                      </a:pPr>
                      <a:r>
                        <a:rPr lang="en-US" sz="1800" u="sng">
                          <a:effectLst/>
                        </a:rPr>
                        <a:t>Organization Name</a:t>
                      </a:r>
                      <a:endParaRPr lang="en-US" sz="1800">
                        <a:effectLst/>
                      </a:endParaRPr>
                    </a:p>
                  </a:txBody>
                  <a:tcPr marL="77387" marR="77387" marT="0" marB="0" anchor="ctr"/>
                </a:tc>
                <a:tc>
                  <a:txBody>
                    <a:bodyPr/>
                    <a:lstStyle/>
                    <a:p>
                      <a:pPr marL="0" marR="0" algn="ctr">
                        <a:spcBef>
                          <a:spcPts val="0"/>
                        </a:spcBef>
                        <a:spcAft>
                          <a:spcPts val="0"/>
                        </a:spcAft>
                      </a:pPr>
                      <a:r>
                        <a:rPr lang="en-US" sz="1800" b="1" u="sng">
                          <a:effectLst/>
                        </a:rPr>
                        <a:t>Requested Amount</a:t>
                      </a:r>
                      <a:endParaRPr lang="en-US" sz="1800" b="1">
                        <a:effectLst/>
                      </a:endParaRPr>
                    </a:p>
                  </a:txBody>
                  <a:tcPr marL="77387" marR="77387" marT="0" marB="0" anchor="ctr"/>
                </a:tc>
                <a:tc>
                  <a:txBody>
                    <a:bodyPr/>
                    <a:lstStyle/>
                    <a:p>
                      <a:pPr marL="0" marR="0" algn="ctr">
                        <a:spcBef>
                          <a:spcPts val="0"/>
                        </a:spcBef>
                        <a:spcAft>
                          <a:spcPts val="0"/>
                        </a:spcAft>
                      </a:pPr>
                      <a:r>
                        <a:rPr lang="en-US" sz="1800" b="1" u="sng">
                          <a:effectLst/>
                        </a:rPr>
                        <a:t>Grant Award Amount</a:t>
                      </a:r>
                      <a:endParaRPr lang="en-US" sz="1800" b="1">
                        <a:effectLst/>
                      </a:endParaRPr>
                    </a:p>
                  </a:txBody>
                  <a:tcPr marL="77387" marR="77387" marT="0" marB="0" anchor="ctr"/>
                </a:tc>
                <a:extLst>
                  <a:ext uri="{0D108BD9-81ED-4DB2-BD59-A6C34878D82A}">
                    <a16:rowId xmlns:a16="http://schemas.microsoft.com/office/drawing/2014/main" val="10001"/>
                  </a:ext>
                </a:extLst>
              </a:tr>
              <a:tr h="359776">
                <a:tc>
                  <a:txBody>
                    <a:bodyPr/>
                    <a:lstStyle/>
                    <a:p>
                      <a:pPr marL="0" marR="0" algn="just">
                        <a:spcBef>
                          <a:spcPts val="0"/>
                        </a:spcBef>
                        <a:spcAft>
                          <a:spcPts val="0"/>
                        </a:spcAft>
                      </a:pPr>
                      <a:r>
                        <a:rPr lang="en-US" sz="900">
                          <a:effectLst/>
                          <a:latin typeface="Arial"/>
                          <a:ea typeface="Times New Roman" panose="02020603050405020304" pitchFamily="18" charset="0"/>
                        </a:rPr>
                        <a:t>Fresh Lifelines for Youth, Inc.</a:t>
                      </a:r>
                      <a:endParaRPr lang="en-US" sz="800">
                        <a:effectLst/>
                        <a:latin typeface="Arial"/>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a:effectLst/>
                          <a:latin typeface="Arial"/>
                          <a:ea typeface="Times New Roman" panose="02020603050405020304" pitchFamily="18" charset="0"/>
                        </a:rPr>
                        <a:t>$65,475</a:t>
                      </a:r>
                      <a:endParaRPr lang="en-US" sz="800">
                        <a:effectLst/>
                        <a:latin typeface="Arial"/>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a:effectLst/>
                          <a:latin typeface="Arial"/>
                          <a:ea typeface="Times New Roman" panose="02020603050405020304" pitchFamily="18" charset="0"/>
                        </a:rPr>
                        <a:t>$65,475</a:t>
                      </a:r>
                      <a:endParaRPr lang="en-US" sz="800">
                        <a:effectLst/>
                        <a:latin typeface="Arial"/>
                        <a:ea typeface="Times New Roman" panose="02020603050405020304" pitchFamily="18" charset="0"/>
                      </a:endParaRPr>
                    </a:p>
                  </a:txBody>
                  <a:tcPr marL="51435" marR="51435" marT="0" marB="0" anchor="ctr"/>
                </a:tc>
                <a:extLst>
                  <a:ext uri="{0D108BD9-81ED-4DB2-BD59-A6C34878D82A}">
                    <a16:rowId xmlns:a16="http://schemas.microsoft.com/office/drawing/2014/main" val="10004"/>
                  </a:ext>
                </a:extLst>
              </a:tr>
              <a:tr h="673427">
                <a:tc>
                  <a:txBody>
                    <a:bodyPr/>
                    <a:lstStyle/>
                    <a:p>
                      <a:pPr marL="0" marR="0" algn="r">
                        <a:spcBef>
                          <a:spcPts val="0"/>
                        </a:spcBef>
                        <a:spcAft>
                          <a:spcPts val="0"/>
                        </a:spcAft>
                      </a:pPr>
                      <a:r>
                        <a:rPr lang="en-US" sz="900" b="1">
                          <a:effectLst/>
                          <a:latin typeface="Arial"/>
                          <a:ea typeface="Times New Roman" panose="02020603050405020304" pitchFamily="18" charset="0"/>
                        </a:rPr>
                        <a:t>TOTAL</a:t>
                      </a:r>
                      <a:endParaRPr lang="en-US" sz="800">
                        <a:effectLst/>
                        <a:latin typeface="Arial"/>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b="1">
                          <a:effectLst/>
                          <a:latin typeface="Arial"/>
                          <a:ea typeface="Times New Roman" panose="02020603050405020304" pitchFamily="18" charset="0"/>
                        </a:rPr>
                        <a:t>$65,475.00</a:t>
                      </a:r>
                      <a:endParaRPr lang="en-US" sz="800">
                        <a:effectLst/>
                        <a:latin typeface="Arial"/>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b="1">
                          <a:effectLst/>
                          <a:latin typeface="Arial"/>
                          <a:ea typeface="Times New Roman" panose="02020603050405020304" pitchFamily="18" charset="0"/>
                        </a:rPr>
                        <a:t>$65,475.00</a:t>
                      </a:r>
                      <a:endParaRPr lang="en-US" sz="800">
                        <a:effectLst/>
                        <a:latin typeface="Arial"/>
                        <a:ea typeface="Times New Roman" panose="02020603050405020304" pitchFamily="18" charset="0"/>
                      </a:endParaRPr>
                    </a:p>
                  </a:txBody>
                  <a:tcPr marL="51435" marR="51435" marT="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504010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7250" y="457200"/>
            <a:ext cx="7406640" cy="1017270"/>
          </a:xfrm>
        </p:spPr>
        <p:txBody>
          <a:bodyPr>
            <a:noAutofit/>
          </a:bodyPr>
          <a:lstStyle/>
          <a:p>
            <a:pPr algn="ctr"/>
            <a:r>
              <a:rPr lang="en-US" sz="3600" b="1">
                <a:latin typeface="Corbel"/>
                <a:ea typeface="Calibri"/>
                <a:cs typeface="Calibri"/>
              </a:rPr>
              <a:t>5. Information, Guidance &amp; Case Management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45626835"/>
              </p:ext>
            </p:extLst>
          </p:nvPr>
        </p:nvGraphicFramePr>
        <p:xfrm>
          <a:off x="747992" y="1672477"/>
          <a:ext cx="7681844" cy="3075708"/>
        </p:xfrm>
        <a:graphic>
          <a:graphicData uri="http://schemas.openxmlformats.org/drawingml/2006/table">
            <a:tbl>
              <a:tblPr firstRow="1" firstCol="1" bandRow="1">
                <a:tableStyleId>{7DF18680-E054-41AD-8BC1-D1AEF772440D}</a:tableStyleId>
              </a:tblPr>
              <a:tblGrid>
                <a:gridCol w="3693586">
                  <a:extLst>
                    <a:ext uri="{9D8B030D-6E8A-4147-A177-3AD203B41FA5}">
                      <a16:colId xmlns:a16="http://schemas.microsoft.com/office/drawing/2014/main" val="20000"/>
                    </a:ext>
                  </a:extLst>
                </a:gridCol>
                <a:gridCol w="1606534">
                  <a:extLst>
                    <a:ext uri="{9D8B030D-6E8A-4147-A177-3AD203B41FA5}">
                      <a16:colId xmlns:a16="http://schemas.microsoft.com/office/drawing/2014/main" val="20001"/>
                    </a:ext>
                  </a:extLst>
                </a:gridCol>
                <a:gridCol w="2381724">
                  <a:extLst>
                    <a:ext uri="{9D8B030D-6E8A-4147-A177-3AD203B41FA5}">
                      <a16:colId xmlns:a16="http://schemas.microsoft.com/office/drawing/2014/main" val="20002"/>
                    </a:ext>
                  </a:extLst>
                </a:gridCol>
              </a:tblGrid>
              <a:tr h="395448">
                <a:tc gridSpan="3">
                  <a:txBody>
                    <a:bodyPr/>
                    <a:lstStyle/>
                    <a:p>
                      <a:pPr marL="0" marR="0" algn="ctr">
                        <a:spcBef>
                          <a:spcPts val="0"/>
                        </a:spcBef>
                        <a:spcAft>
                          <a:spcPts val="0"/>
                        </a:spcAft>
                      </a:pPr>
                      <a:r>
                        <a:rPr lang="en-US" sz="1800" u="none">
                          <a:effectLst/>
                        </a:rPr>
                        <a:t>Information, Guidance, and Case Management Recommendations</a:t>
                      </a:r>
                      <a:endParaRPr lang="en-US" sz="1500" u="none">
                        <a:effectLst/>
                      </a:endParaRPr>
                    </a:p>
                  </a:txBody>
                  <a:tcPr marL="103459" marR="103459" marT="0" marB="0" anchor="ctr"/>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10000"/>
                  </a:ext>
                </a:extLst>
              </a:tr>
              <a:tr h="808472">
                <a:tc>
                  <a:txBody>
                    <a:bodyPr/>
                    <a:lstStyle/>
                    <a:p>
                      <a:pPr marL="0" marR="0" algn="just">
                        <a:spcBef>
                          <a:spcPts val="0"/>
                        </a:spcBef>
                        <a:spcAft>
                          <a:spcPts val="0"/>
                        </a:spcAft>
                      </a:pPr>
                      <a:r>
                        <a:rPr lang="en-US" sz="1800" b="1" u="sng">
                          <a:effectLst/>
                        </a:rPr>
                        <a:t>Organization Name</a:t>
                      </a:r>
                      <a:endParaRPr lang="en-US" sz="1500" b="1">
                        <a:effectLst/>
                      </a:endParaRPr>
                    </a:p>
                  </a:txBody>
                  <a:tcPr marL="103459" marR="103459" marT="0" marB="0" anchor="ctr"/>
                </a:tc>
                <a:tc>
                  <a:txBody>
                    <a:bodyPr/>
                    <a:lstStyle/>
                    <a:p>
                      <a:pPr marL="0" marR="0" algn="ctr">
                        <a:spcBef>
                          <a:spcPts val="0"/>
                        </a:spcBef>
                        <a:spcAft>
                          <a:spcPts val="0"/>
                        </a:spcAft>
                      </a:pPr>
                      <a:r>
                        <a:rPr lang="en-US" sz="1800" b="1" u="sng">
                          <a:effectLst/>
                        </a:rPr>
                        <a:t>Requested Amount</a:t>
                      </a:r>
                      <a:endParaRPr lang="en-US" sz="1500" b="1">
                        <a:effectLst/>
                      </a:endParaRPr>
                    </a:p>
                  </a:txBody>
                  <a:tcPr marL="103459" marR="103459" marT="0" marB="0" anchor="ctr"/>
                </a:tc>
                <a:tc>
                  <a:txBody>
                    <a:bodyPr/>
                    <a:lstStyle/>
                    <a:p>
                      <a:pPr marL="0" marR="0" algn="ctr">
                        <a:spcBef>
                          <a:spcPts val="0"/>
                        </a:spcBef>
                        <a:spcAft>
                          <a:spcPts val="0"/>
                        </a:spcAft>
                      </a:pPr>
                      <a:r>
                        <a:rPr lang="en-US" sz="1800" b="1" u="sng">
                          <a:effectLst/>
                        </a:rPr>
                        <a:t>Grant Award Amount</a:t>
                      </a:r>
                      <a:endParaRPr lang="en-US" sz="1500" b="1">
                        <a:effectLst/>
                      </a:endParaRPr>
                    </a:p>
                  </a:txBody>
                  <a:tcPr marL="103459" marR="103459" marT="0" marB="0" anchor="ctr"/>
                </a:tc>
                <a:extLst>
                  <a:ext uri="{0D108BD9-81ED-4DB2-BD59-A6C34878D82A}">
                    <a16:rowId xmlns:a16="http://schemas.microsoft.com/office/drawing/2014/main" val="10001"/>
                  </a:ext>
                </a:extLst>
              </a:tr>
              <a:tr h="738170">
                <a:tc>
                  <a:txBody>
                    <a:bodyPr/>
                    <a:lstStyle/>
                    <a:p>
                      <a:pPr marL="0" marR="0" algn="just">
                        <a:spcBef>
                          <a:spcPts val="0"/>
                        </a:spcBef>
                        <a:spcAft>
                          <a:spcPts val="0"/>
                        </a:spcAft>
                      </a:pPr>
                      <a:r>
                        <a:rPr lang="en-US" sz="900">
                          <a:effectLst/>
                          <a:latin typeface="Arial"/>
                          <a:ea typeface="Times New Roman" panose="02020603050405020304" pitchFamily="18" charset="0"/>
                        </a:rPr>
                        <a:t>Fresh Approach </a:t>
                      </a:r>
                      <a:endParaRPr lang="en-US" sz="800">
                        <a:effectLst/>
                        <a:latin typeface="Arial"/>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a:effectLst/>
                          <a:latin typeface="Arial"/>
                          <a:ea typeface="Times New Roman" panose="02020603050405020304" pitchFamily="18" charset="0"/>
                        </a:rPr>
                        <a:t>$68,004</a:t>
                      </a:r>
                      <a:endParaRPr lang="en-US" sz="800">
                        <a:effectLst/>
                        <a:latin typeface="Arial"/>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a:effectLst/>
                          <a:latin typeface="Arial"/>
                          <a:ea typeface="Times New Roman" panose="02020603050405020304" pitchFamily="18" charset="0"/>
                        </a:rPr>
                        <a:t>$68,004.00</a:t>
                      </a:r>
                      <a:endParaRPr lang="en-US" sz="800">
                        <a:effectLst/>
                        <a:latin typeface="Arial"/>
                        <a:ea typeface="Times New Roman" panose="02020603050405020304" pitchFamily="18" charset="0"/>
                      </a:endParaRPr>
                    </a:p>
                  </a:txBody>
                  <a:tcPr marL="51435" marR="51435" marT="0" marB="0" anchor="ctr"/>
                </a:tc>
                <a:extLst>
                  <a:ext uri="{0D108BD9-81ED-4DB2-BD59-A6C34878D82A}">
                    <a16:rowId xmlns:a16="http://schemas.microsoft.com/office/drawing/2014/main" val="10004"/>
                  </a:ext>
                </a:extLst>
              </a:tr>
              <a:tr h="738170">
                <a:tc>
                  <a:txBody>
                    <a:bodyPr/>
                    <a:lstStyle/>
                    <a:p>
                      <a:pPr marL="0" marR="0" algn="just">
                        <a:spcBef>
                          <a:spcPts val="0"/>
                        </a:spcBef>
                        <a:spcAft>
                          <a:spcPts val="0"/>
                        </a:spcAft>
                      </a:pPr>
                      <a:r>
                        <a:rPr lang="en-US" sz="900">
                          <a:effectLst/>
                          <a:latin typeface="Arial"/>
                          <a:ea typeface="Times New Roman" panose="02020603050405020304" pitchFamily="18" charset="0"/>
                        </a:rPr>
                        <a:t>Greater Richmond Interfaith Program</a:t>
                      </a:r>
                      <a:endParaRPr lang="en-US" sz="800">
                        <a:effectLst/>
                        <a:latin typeface="Arial"/>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a:effectLst/>
                          <a:latin typeface="Arial"/>
                          <a:ea typeface="Times New Roman" panose="02020603050405020304" pitchFamily="18" charset="0"/>
                        </a:rPr>
                        <a:t>$50,000</a:t>
                      </a:r>
                      <a:endParaRPr lang="en-US" sz="800">
                        <a:effectLst/>
                        <a:latin typeface="Arial"/>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a:effectLst/>
                          <a:latin typeface="Arial"/>
                          <a:ea typeface="Times New Roman" panose="02020603050405020304" pitchFamily="18" charset="0"/>
                        </a:rPr>
                        <a:t>$50,000</a:t>
                      </a:r>
                      <a:endParaRPr lang="en-US" sz="800">
                        <a:effectLst/>
                        <a:latin typeface="Arial"/>
                        <a:ea typeface="Times New Roman" panose="02020603050405020304" pitchFamily="18" charset="0"/>
                      </a:endParaRPr>
                    </a:p>
                  </a:txBody>
                  <a:tcPr marL="51435" marR="51435" marT="0" marB="0" anchor="ctr"/>
                </a:tc>
                <a:extLst>
                  <a:ext uri="{0D108BD9-81ED-4DB2-BD59-A6C34878D82A}">
                    <a16:rowId xmlns:a16="http://schemas.microsoft.com/office/drawing/2014/main" val="3270848080"/>
                  </a:ext>
                </a:extLst>
              </a:tr>
              <a:tr h="395448">
                <a:tc>
                  <a:txBody>
                    <a:bodyPr/>
                    <a:lstStyle/>
                    <a:p>
                      <a:pPr marL="0" marR="0" algn="r">
                        <a:spcBef>
                          <a:spcPts val="0"/>
                        </a:spcBef>
                        <a:spcAft>
                          <a:spcPts val="0"/>
                        </a:spcAft>
                      </a:pPr>
                      <a:r>
                        <a:rPr lang="en-US" sz="900" b="1">
                          <a:effectLst/>
                          <a:latin typeface="Arial"/>
                          <a:ea typeface="Times New Roman" panose="02020603050405020304" pitchFamily="18" charset="0"/>
                        </a:rPr>
                        <a:t>TOTAL</a:t>
                      </a:r>
                      <a:endParaRPr lang="en-US" sz="800">
                        <a:effectLst/>
                        <a:latin typeface="Arial"/>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b="1">
                          <a:effectLst/>
                          <a:latin typeface="Arial"/>
                          <a:ea typeface="Times New Roman" panose="02020603050405020304" pitchFamily="18" charset="0"/>
                        </a:rPr>
                        <a:t>$118,004.00</a:t>
                      </a:r>
                      <a:endParaRPr lang="en-US" sz="800">
                        <a:effectLst/>
                        <a:latin typeface="Arial"/>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b="1">
                          <a:effectLst/>
                          <a:latin typeface="Arial"/>
                          <a:ea typeface="Times New Roman" panose="02020603050405020304" pitchFamily="18" charset="0"/>
                        </a:rPr>
                        <a:t>$118,004.00</a:t>
                      </a:r>
                      <a:endParaRPr lang="en-US" sz="800">
                        <a:effectLst/>
                        <a:latin typeface="Arial"/>
                        <a:ea typeface="Times New Roman" panose="02020603050405020304" pitchFamily="18" charset="0"/>
                      </a:endParaRPr>
                    </a:p>
                  </a:txBody>
                  <a:tcPr marL="51435" marR="51435" marT="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0639109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7250" y="457200"/>
            <a:ext cx="7406640" cy="1017270"/>
          </a:xfrm>
        </p:spPr>
        <p:txBody>
          <a:bodyPr>
            <a:normAutofit/>
          </a:bodyPr>
          <a:lstStyle/>
          <a:p>
            <a:pPr algn="ctr"/>
            <a:r>
              <a:rPr lang="en-US" b="1"/>
              <a:t>6. </a:t>
            </a:r>
            <a:r>
              <a:rPr lang="en-US" sz="3600" b="1">
                <a:latin typeface="Corbel"/>
                <a:ea typeface="Calibri"/>
                <a:cs typeface="Calibri"/>
              </a:rPr>
              <a:t>Basic</a:t>
            </a:r>
            <a:r>
              <a:rPr lang="en-US" b="1"/>
              <a:t> Needs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95427304"/>
              </p:ext>
            </p:extLst>
          </p:nvPr>
        </p:nvGraphicFramePr>
        <p:xfrm>
          <a:off x="941294" y="1764926"/>
          <a:ext cx="7463328" cy="2781166"/>
        </p:xfrm>
        <a:graphic>
          <a:graphicData uri="http://schemas.openxmlformats.org/drawingml/2006/table">
            <a:tbl>
              <a:tblPr firstRow="1" firstCol="1" bandRow="1">
                <a:tableStyleId>{00A15C55-8517-42AA-B614-E9B94910E393}</a:tableStyleId>
              </a:tblPr>
              <a:tblGrid>
                <a:gridCol w="3711094">
                  <a:extLst>
                    <a:ext uri="{9D8B030D-6E8A-4147-A177-3AD203B41FA5}">
                      <a16:colId xmlns:a16="http://schemas.microsoft.com/office/drawing/2014/main" val="20000"/>
                    </a:ext>
                  </a:extLst>
                </a:gridCol>
                <a:gridCol w="1511458">
                  <a:extLst>
                    <a:ext uri="{9D8B030D-6E8A-4147-A177-3AD203B41FA5}">
                      <a16:colId xmlns:a16="http://schemas.microsoft.com/office/drawing/2014/main" val="20001"/>
                    </a:ext>
                  </a:extLst>
                </a:gridCol>
                <a:gridCol w="2240776">
                  <a:extLst>
                    <a:ext uri="{9D8B030D-6E8A-4147-A177-3AD203B41FA5}">
                      <a16:colId xmlns:a16="http://schemas.microsoft.com/office/drawing/2014/main" val="20002"/>
                    </a:ext>
                  </a:extLst>
                </a:gridCol>
              </a:tblGrid>
              <a:tr h="406549">
                <a:tc gridSpan="3">
                  <a:txBody>
                    <a:bodyPr/>
                    <a:lstStyle/>
                    <a:p>
                      <a:pPr marL="0" marR="0" algn="ctr">
                        <a:spcBef>
                          <a:spcPts val="0"/>
                        </a:spcBef>
                        <a:spcAft>
                          <a:spcPts val="0"/>
                        </a:spcAft>
                      </a:pPr>
                      <a:r>
                        <a:rPr lang="en-US" sz="1800" u="none">
                          <a:effectLst/>
                        </a:rPr>
                        <a:t>Basic Needs Recommendations</a:t>
                      </a:r>
                    </a:p>
                  </a:txBody>
                  <a:tcPr marL="100187" marR="100187" marT="0" marB="0" anchor="ctr">
                    <a:solidFill>
                      <a:srgbClr val="0070C0"/>
                    </a:solidFill>
                  </a:tcPr>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10000"/>
                  </a:ext>
                </a:extLst>
              </a:tr>
              <a:tr h="813099">
                <a:tc>
                  <a:txBody>
                    <a:bodyPr/>
                    <a:lstStyle/>
                    <a:p>
                      <a:pPr marL="0" marR="0" algn="just">
                        <a:spcBef>
                          <a:spcPts val="0"/>
                        </a:spcBef>
                        <a:spcAft>
                          <a:spcPts val="0"/>
                        </a:spcAft>
                      </a:pPr>
                      <a:r>
                        <a:rPr lang="en-US" sz="1800" u="sng">
                          <a:effectLst/>
                        </a:rPr>
                        <a:t>Organization Name</a:t>
                      </a:r>
                      <a:endParaRPr lang="en-US" sz="1800">
                        <a:effectLst/>
                      </a:endParaRPr>
                    </a:p>
                  </a:txBody>
                  <a:tcPr marL="100187" marR="100187" marT="0" marB="0" anchor="ctr">
                    <a:solidFill>
                      <a:srgbClr val="0070C0"/>
                    </a:solidFill>
                  </a:tcPr>
                </a:tc>
                <a:tc>
                  <a:txBody>
                    <a:bodyPr/>
                    <a:lstStyle/>
                    <a:p>
                      <a:pPr marL="0" marR="0" algn="ctr">
                        <a:spcBef>
                          <a:spcPts val="0"/>
                        </a:spcBef>
                        <a:spcAft>
                          <a:spcPts val="0"/>
                        </a:spcAft>
                      </a:pPr>
                      <a:r>
                        <a:rPr lang="en-US" sz="1800" b="1" u="sng">
                          <a:effectLst/>
                        </a:rPr>
                        <a:t>Requested Amount</a:t>
                      </a:r>
                      <a:endParaRPr lang="en-US" sz="1800" b="1">
                        <a:effectLst/>
                      </a:endParaRPr>
                    </a:p>
                  </a:txBody>
                  <a:tcPr marL="100187" marR="100187" marT="0" marB="0" anchor="ctr"/>
                </a:tc>
                <a:tc>
                  <a:txBody>
                    <a:bodyPr/>
                    <a:lstStyle/>
                    <a:p>
                      <a:pPr marL="0" marR="0" algn="ctr">
                        <a:spcBef>
                          <a:spcPts val="0"/>
                        </a:spcBef>
                        <a:spcAft>
                          <a:spcPts val="0"/>
                        </a:spcAft>
                      </a:pPr>
                      <a:r>
                        <a:rPr lang="en-US" sz="1800" b="1" u="sng">
                          <a:effectLst/>
                        </a:rPr>
                        <a:t>Grant Award Amount</a:t>
                      </a:r>
                      <a:endParaRPr lang="en-US" sz="1800" b="1">
                        <a:effectLst/>
                      </a:endParaRPr>
                    </a:p>
                  </a:txBody>
                  <a:tcPr marL="100187" marR="100187" marT="0" marB="0" anchor="ctr"/>
                </a:tc>
                <a:extLst>
                  <a:ext uri="{0D108BD9-81ED-4DB2-BD59-A6C34878D82A}">
                    <a16:rowId xmlns:a16="http://schemas.microsoft.com/office/drawing/2014/main" val="10001"/>
                  </a:ext>
                </a:extLst>
              </a:tr>
              <a:tr h="748420">
                <a:tc>
                  <a:txBody>
                    <a:bodyPr/>
                    <a:lstStyle/>
                    <a:p>
                      <a:pPr marL="0" marR="0" algn="just">
                        <a:spcBef>
                          <a:spcPts val="0"/>
                        </a:spcBef>
                        <a:spcAft>
                          <a:spcPts val="0"/>
                        </a:spcAft>
                      </a:pPr>
                      <a:r>
                        <a:rPr lang="en-US" sz="900">
                          <a:effectLst/>
                          <a:latin typeface="Arial"/>
                          <a:ea typeface="Times New Roman" panose="02020603050405020304" pitchFamily="18" charset="0"/>
                        </a:rPr>
                        <a:t>Contra Costa Youth Service Bureau</a:t>
                      </a:r>
                      <a:endParaRPr lang="en-US" sz="800">
                        <a:effectLst/>
                        <a:latin typeface="Arial"/>
                        <a:ea typeface="Times New Roman" panose="02020603050405020304" pitchFamily="18" charset="0"/>
                      </a:endParaRPr>
                    </a:p>
                  </a:txBody>
                  <a:tcPr marL="51435" marR="51435" marT="0" marB="0" anchor="ctr">
                    <a:solidFill>
                      <a:srgbClr val="0070C0"/>
                    </a:solidFill>
                  </a:tcPr>
                </a:tc>
                <a:tc>
                  <a:txBody>
                    <a:bodyPr/>
                    <a:lstStyle/>
                    <a:p>
                      <a:pPr marL="0" marR="0" algn="ctr">
                        <a:spcBef>
                          <a:spcPts val="0"/>
                        </a:spcBef>
                        <a:spcAft>
                          <a:spcPts val="0"/>
                        </a:spcAft>
                      </a:pPr>
                      <a:r>
                        <a:rPr lang="en-US" sz="900">
                          <a:effectLst/>
                          <a:latin typeface="Arial"/>
                          <a:ea typeface="Times New Roman" panose="02020603050405020304" pitchFamily="18" charset="0"/>
                        </a:rPr>
                        <a:t>$100,000</a:t>
                      </a:r>
                      <a:endParaRPr lang="en-US" sz="800">
                        <a:effectLst/>
                        <a:latin typeface="Arial"/>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a:effectLst/>
                          <a:latin typeface="Arial"/>
                          <a:ea typeface="Times New Roman" panose="02020603050405020304" pitchFamily="18" charset="0"/>
                        </a:rPr>
                        <a:t>$80,000</a:t>
                      </a:r>
                      <a:endParaRPr lang="en-US" sz="800">
                        <a:effectLst/>
                        <a:latin typeface="Arial"/>
                        <a:ea typeface="Times New Roman" panose="02020603050405020304" pitchFamily="18" charset="0"/>
                      </a:endParaRPr>
                    </a:p>
                  </a:txBody>
                  <a:tcPr marL="51435" marR="51435" marT="0" marB="0" anchor="ctr"/>
                </a:tc>
                <a:extLst>
                  <a:ext uri="{0D108BD9-81ED-4DB2-BD59-A6C34878D82A}">
                    <a16:rowId xmlns:a16="http://schemas.microsoft.com/office/drawing/2014/main" val="10004"/>
                  </a:ext>
                </a:extLst>
              </a:tr>
              <a:tr h="406549">
                <a:tc>
                  <a:txBody>
                    <a:bodyPr/>
                    <a:lstStyle/>
                    <a:p>
                      <a:pPr marL="0" marR="0" algn="just">
                        <a:spcBef>
                          <a:spcPts val="0"/>
                        </a:spcBef>
                        <a:spcAft>
                          <a:spcPts val="0"/>
                        </a:spcAft>
                      </a:pPr>
                      <a:r>
                        <a:rPr lang="en-US" sz="900">
                          <a:effectLst/>
                          <a:latin typeface="Arial"/>
                          <a:ea typeface="Times New Roman" panose="02020603050405020304" pitchFamily="18" charset="0"/>
                        </a:rPr>
                        <a:t>Greater Richmond Interfaith Program</a:t>
                      </a:r>
                      <a:endParaRPr lang="en-US" sz="800">
                        <a:effectLst/>
                        <a:latin typeface="Arial"/>
                        <a:ea typeface="Times New Roman" panose="02020603050405020304" pitchFamily="18" charset="0"/>
                      </a:endParaRPr>
                    </a:p>
                  </a:txBody>
                  <a:tcPr marL="51435" marR="51435" marT="0" marB="0" anchor="ctr">
                    <a:solidFill>
                      <a:srgbClr val="0070C0"/>
                    </a:solidFill>
                  </a:tcPr>
                </a:tc>
                <a:tc>
                  <a:txBody>
                    <a:bodyPr/>
                    <a:lstStyle/>
                    <a:p>
                      <a:pPr marL="0" marR="0" algn="ctr">
                        <a:spcBef>
                          <a:spcPts val="0"/>
                        </a:spcBef>
                        <a:spcAft>
                          <a:spcPts val="0"/>
                        </a:spcAft>
                      </a:pPr>
                      <a:r>
                        <a:rPr lang="en-US" sz="900">
                          <a:effectLst/>
                          <a:latin typeface="Arial"/>
                          <a:ea typeface="Times New Roman" panose="02020603050405020304" pitchFamily="18" charset="0"/>
                        </a:rPr>
                        <a:t>$50,000</a:t>
                      </a:r>
                      <a:endParaRPr lang="en-US" sz="800">
                        <a:effectLst/>
                        <a:latin typeface="Arial"/>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a:effectLst/>
                          <a:latin typeface="Arial"/>
                          <a:ea typeface="Times New Roman" panose="02020603050405020304" pitchFamily="18" charset="0"/>
                        </a:rPr>
                        <a:t>$20,000</a:t>
                      </a:r>
                      <a:endParaRPr lang="en-US" sz="800">
                        <a:effectLst/>
                        <a:latin typeface="Arial"/>
                        <a:ea typeface="Times New Roman" panose="02020603050405020304" pitchFamily="18" charset="0"/>
                      </a:endParaRPr>
                    </a:p>
                  </a:txBody>
                  <a:tcPr marL="51435" marR="51435" marT="0" marB="0" anchor="ctr"/>
                </a:tc>
                <a:extLst>
                  <a:ext uri="{0D108BD9-81ED-4DB2-BD59-A6C34878D82A}">
                    <a16:rowId xmlns:a16="http://schemas.microsoft.com/office/drawing/2014/main" val="10005"/>
                  </a:ext>
                </a:extLst>
              </a:tr>
              <a:tr h="406549">
                <a:tc>
                  <a:txBody>
                    <a:bodyPr/>
                    <a:lstStyle/>
                    <a:p>
                      <a:pPr marL="0" marR="0" algn="r">
                        <a:spcBef>
                          <a:spcPts val="0"/>
                        </a:spcBef>
                        <a:spcAft>
                          <a:spcPts val="0"/>
                        </a:spcAft>
                      </a:pPr>
                      <a:r>
                        <a:rPr lang="en-US" sz="900" b="1">
                          <a:effectLst/>
                          <a:latin typeface="Arial"/>
                          <a:ea typeface="Times New Roman" panose="02020603050405020304" pitchFamily="18" charset="0"/>
                        </a:rPr>
                        <a:t>TOTAL</a:t>
                      </a:r>
                      <a:endParaRPr lang="en-US" sz="800">
                        <a:effectLst/>
                        <a:latin typeface="Arial"/>
                        <a:ea typeface="Times New Roman" panose="02020603050405020304" pitchFamily="18" charset="0"/>
                      </a:endParaRPr>
                    </a:p>
                  </a:txBody>
                  <a:tcPr marL="51435" marR="51435" marT="0" marB="0" anchor="ctr">
                    <a:solidFill>
                      <a:srgbClr val="0070C0"/>
                    </a:solidFill>
                  </a:tcPr>
                </a:tc>
                <a:tc>
                  <a:txBody>
                    <a:bodyPr/>
                    <a:lstStyle/>
                    <a:p>
                      <a:pPr marL="0" marR="0" algn="ctr">
                        <a:spcBef>
                          <a:spcPts val="0"/>
                        </a:spcBef>
                        <a:spcAft>
                          <a:spcPts val="0"/>
                        </a:spcAft>
                      </a:pPr>
                      <a:r>
                        <a:rPr lang="en-US" sz="900" b="1">
                          <a:effectLst/>
                          <a:latin typeface="Arial"/>
                          <a:ea typeface="Times New Roman" panose="02020603050405020304" pitchFamily="18" charset="0"/>
                        </a:rPr>
                        <a:t>$150,000.00</a:t>
                      </a:r>
                      <a:endParaRPr lang="en-US" sz="800">
                        <a:effectLst/>
                        <a:latin typeface="Arial"/>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b="1">
                          <a:effectLst/>
                          <a:latin typeface="Arial"/>
                          <a:ea typeface="Times New Roman" panose="02020603050405020304" pitchFamily="18" charset="0"/>
                        </a:rPr>
                        <a:t>$100,000.00</a:t>
                      </a:r>
                      <a:endParaRPr lang="en-US" sz="800">
                        <a:effectLst/>
                        <a:latin typeface="Arial"/>
                        <a:ea typeface="Times New Roman" panose="02020603050405020304" pitchFamily="18" charset="0"/>
                      </a:endParaRPr>
                    </a:p>
                  </a:txBody>
                  <a:tcPr marL="51435" marR="51435" marT="0"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9684562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B4506-EFDA-5329-383D-32CFF457D1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D6F9D6-4808-12FB-5E11-FD4ADBE33E2E}"/>
              </a:ext>
            </a:extLst>
          </p:cNvPr>
          <p:cNvSpPr>
            <a:spLocks noGrp="1"/>
          </p:cNvSpPr>
          <p:nvPr>
            <p:ph type="ctrTitle"/>
          </p:nvPr>
        </p:nvSpPr>
        <p:spPr/>
        <p:txBody>
          <a:bodyPr/>
          <a:lstStyle/>
          <a:p>
            <a:r>
              <a:rPr lang="en-US" b="0"/>
              <a:t>FY 2023-2024 </a:t>
            </a:r>
            <a:br>
              <a:rPr lang="en-US" b="0"/>
            </a:br>
            <a:r>
              <a:rPr lang="en-US" b="0"/>
              <a:t>Grantees</a:t>
            </a:r>
          </a:p>
        </p:txBody>
      </p:sp>
    </p:spTree>
    <p:extLst>
      <p:ext uri="{BB962C8B-B14F-4D97-AF65-F5344CB8AC3E}">
        <p14:creationId xmlns:p14="http://schemas.microsoft.com/office/powerpoint/2010/main" val="26198900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0B5B67E1-6C1A-4399-893C-04E78FDF22B6}" type="slidenum">
              <a:rPr kumimoji="0" lang="en-US" sz="788"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49</a:t>
            </a:fld>
            <a:endParaRPr kumimoji="0" lang="en-US" sz="788"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BB2EA49-5604-8C47-9C2C-186CE0568E22}"/>
              </a:ext>
            </a:extLst>
          </p:cNvPr>
          <p:cNvSpPr>
            <a:spLocks noGrp="1"/>
          </p:cNvSpPr>
          <p:nvPr>
            <p:ph type="title" idx="4294967295"/>
          </p:nvPr>
        </p:nvSpPr>
        <p:spPr>
          <a:xfrm>
            <a:off x="0" y="361390"/>
            <a:ext cx="9144000" cy="685800"/>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600" b="1">
                <a:ea typeface="Times New Roman"/>
              </a:rPr>
              <a:t>Priority Area 1: Mental Health and Wellness</a:t>
            </a:r>
          </a:p>
        </p:txBody>
      </p:sp>
      <p:graphicFrame>
        <p:nvGraphicFramePr>
          <p:cNvPr id="11" name="Table 10">
            <a:extLst>
              <a:ext uri="{FF2B5EF4-FFF2-40B4-BE49-F238E27FC236}">
                <a16:creationId xmlns:a16="http://schemas.microsoft.com/office/drawing/2014/main" id="{31FBE84F-9FA1-0D01-2819-CD862CC01E72}"/>
              </a:ext>
            </a:extLst>
          </p:cNvPr>
          <p:cNvGraphicFramePr>
            <a:graphicFrameLocks noGrp="1"/>
          </p:cNvGraphicFramePr>
          <p:nvPr>
            <p:extLst>
              <p:ext uri="{D42A27DB-BD31-4B8C-83A1-F6EECF244321}">
                <p14:modId xmlns:p14="http://schemas.microsoft.com/office/powerpoint/2010/main" val="938448189"/>
              </p:ext>
            </p:extLst>
          </p:nvPr>
        </p:nvGraphicFramePr>
        <p:xfrm>
          <a:off x="739588" y="1336301"/>
          <a:ext cx="7610885" cy="3244139"/>
        </p:xfrm>
        <a:graphic>
          <a:graphicData uri="http://schemas.openxmlformats.org/drawingml/2006/table">
            <a:tbl>
              <a:tblPr firstRow="1" firstCol="1" bandRow="1">
                <a:tableStyleId>{5C22544A-7EE6-4342-B048-85BDC9FD1C3A}</a:tableStyleId>
              </a:tblPr>
              <a:tblGrid>
                <a:gridCol w="4394651">
                  <a:extLst>
                    <a:ext uri="{9D8B030D-6E8A-4147-A177-3AD203B41FA5}">
                      <a16:colId xmlns:a16="http://schemas.microsoft.com/office/drawing/2014/main" val="4091554486"/>
                    </a:ext>
                  </a:extLst>
                </a:gridCol>
                <a:gridCol w="1100753">
                  <a:extLst>
                    <a:ext uri="{9D8B030D-6E8A-4147-A177-3AD203B41FA5}">
                      <a16:colId xmlns:a16="http://schemas.microsoft.com/office/drawing/2014/main" val="241241881"/>
                    </a:ext>
                  </a:extLst>
                </a:gridCol>
                <a:gridCol w="2115481">
                  <a:extLst>
                    <a:ext uri="{9D8B030D-6E8A-4147-A177-3AD203B41FA5}">
                      <a16:colId xmlns:a16="http://schemas.microsoft.com/office/drawing/2014/main" val="3557403269"/>
                    </a:ext>
                  </a:extLst>
                </a:gridCol>
              </a:tblGrid>
              <a:tr h="388943">
                <a:tc gridSpan="3">
                  <a:txBody>
                    <a:bodyPr/>
                    <a:lstStyle/>
                    <a:p>
                      <a:pPr marL="0" marR="0" algn="ctr">
                        <a:lnSpc>
                          <a:spcPct val="115000"/>
                        </a:lnSpc>
                        <a:spcBef>
                          <a:spcPts val="0"/>
                        </a:spcBef>
                        <a:spcAft>
                          <a:spcPts val="0"/>
                        </a:spcAft>
                      </a:pPr>
                      <a:r>
                        <a:rPr lang="en-US" sz="1400" u="sng">
                          <a:effectLst/>
                        </a:rPr>
                        <a:t>Mental Health and Wellness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58094783"/>
                  </a:ext>
                </a:extLst>
              </a:tr>
              <a:tr h="654132">
                <a:tc>
                  <a:txBody>
                    <a:bodyPr/>
                    <a:lstStyle/>
                    <a:p>
                      <a:pPr marL="0" marR="0" algn="just">
                        <a:lnSpc>
                          <a:spcPct val="115000"/>
                        </a:lnSpc>
                        <a:spcBef>
                          <a:spcPts val="0"/>
                        </a:spcBef>
                        <a:spcAft>
                          <a:spcPts val="0"/>
                        </a:spcAft>
                      </a:pPr>
                      <a:r>
                        <a:rPr lang="en-US" sz="1400" u="sng">
                          <a:effectLst/>
                        </a:rPr>
                        <a:t>Organization Name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b="1" u="sng" strike="noStrike">
                          <a:effectLst/>
                        </a:rPr>
                        <a:t>Requested Amount </a:t>
                      </a:r>
                      <a:endParaRPr lang="en-US" sz="1200" b="1" u="sng">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b="1" u="sng">
                          <a:effectLst/>
                        </a:rPr>
                        <a:t>Grant Renewal</a:t>
                      </a:r>
                    </a:p>
                    <a:p>
                      <a:pPr marL="0" marR="0" algn="ctr">
                        <a:lnSpc>
                          <a:spcPct val="115000"/>
                        </a:lnSpc>
                        <a:spcBef>
                          <a:spcPts val="0"/>
                        </a:spcBef>
                        <a:spcAft>
                          <a:spcPts val="0"/>
                        </a:spcAft>
                      </a:pPr>
                      <a:r>
                        <a:rPr lang="en-US" sz="1400" b="1" u="sng">
                          <a:effectLst/>
                        </a:rPr>
                        <a:t>Recommendation</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509272858"/>
                  </a:ext>
                </a:extLst>
              </a:tr>
              <a:tr h="618773">
                <a:tc>
                  <a:txBody>
                    <a:bodyPr/>
                    <a:lstStyle/>
                    <a:p>
                      <a:pPr marL="0" marR="0" algn="just">
                        <a:lnSpc>
                          <a:spcPct val="115000"/>
                        </a:lnSpc>
                        <a:spcBef>
                          <a:spcPts val="0"/>
                        </a:spcBef>
                        <a:spcAft>
                          <a:spcPts val="0"/>
                        </a:spcAft>
                      </a:pPr>
                      <a:r>
                        <a:rPr lang="en-US" sz="1400" b="1" u="none">
                          <a:effectLst/>
                          <a:latin typeface="Calibri"/>
                          <a:ea typeface="Calibri"/>
                          <a:cs typeface="Times New Roman"/>
                        </a:rPr>
                        <a:t>West County Mandarin School PTA (Small and Emerging)</a:t>
                      </a:r>
                      <a:endParaRPr lang="en-US" sz="1200" b="1" u="none">
                        <a:effectLst/>
                        <a:latin typeface="Calibri"/>
                        <a:ea typeface="Calibri"/>
                        <a:cs typeface="Times New Roman"/>
                      </a:endParaRPr>
                    </a:p>
                  </a:txBody>
                  <a:tcPr marL="51435" marR="51435" marT="0" marB="0" anchor="ct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mn-lt"/>
                          <a:ea typeface="+mn-ea"/>
                          <a:cs typeface="+mn-cs"/>
                        </a:rPr>
                        <a:t>$81,750</a:t>
                      </a:r>
                      <a:endPar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07000"/>
                        </a:lnSpc>
                      </a:pPr>
                      <a:r>
                        <a:rPr lang="en-US" sz="1400">
                          <a:effectLst/>
                          <a:latin typeface="Calibri"/>
                          <a:cs typeface="Times New Roman"/>
                        </a:rPr>
                        <a:t>$41,000</a:t>
                      </a:r>
                    </a:p>
                  </a:txBody>
                  <a:tcPr marL="51435" marR="51435" marT="0" marB="0" anchor="ctr"/>
                </a:tc>
                <a:extLst>
                  <a:ext uri="{0D108BD9-81ED-4DB2-BD59-A6C34878D82A}">
                    <a16:rowId xmlns:a16="http://schemas.microsoft.com/office/drawing/2014/main" val="4070214478"/>
                  </a:ext>
                </a:extLst>
              </a:tr>
              <a:tr h="618773">
                <a:tc>
                  <a:txBody>
                    <a:bodyPr/>
                    <a:lstStyle/>
                    <a:p>
                      <a:pPr marL="0" marR="0" algn="just">
                        <a:lnSpc>
                          <a:spcPct val="115000"/>
                        </a:lnSpc>
                        <a:spcBef>
                          <a:spcPts val="0"/>
                        </a:spcBef>
                        <a:spcAft>
                          <a:spcPts val="0"/>
                        </a:spcAft>
                      </a:pPr>
                      <a:r>
                        <a:rPr lang="es-MX" sz="1400" err="1">
                          <a:effectLst/>
                        </a:rPr>
                        <a:t>Greater</a:t>
                      </a:r>
                      <a:r>
                        <a:rPr lang="es-MX" sz="1400">
                          <a:effectLst/>
                        </a:rPr>
                        <a:t> Richmond </a:t>
                      </a:r>
                      <a:r>
                        <a:rPr lang="es-MX" sz="1400" err="1">
                          <a:effectLst/>
                        </a:rPr>
                        <a:t>Interfaith</a:t>
                      </a:r>
                      <a:r>
                        <a:rPr lang="es-MX" sz="1400">
                          <a:effectLst/>
                        </a:rPr>
                        <a:t> </a:t>
                      </a:r>
                      <a:r>
                        <a:rPr lang="es-MX" sz="1400" err="1">
                          <a:effectLst/>
                        </a:rPr>
                        <a:t>Program</a:t>
                      </a:r>
                      <a:r>
                        <a:rPr lang="es-MX" sz="1400">
                          <a:effectLst/>
                        </a:rPr>
                        <a:t> (</a:t>
                      </a:r>
                      <a:r>
                        <a:rPr lang="es-MX" sz="1400" err="1">
                          <a:effectLst/>
                        </a:rPr>
                        <a:t>Collaboration</a:t>
                      </a:r>
                      <a:r>
                        <a:rPr lang="es-MX" sz="1400">
                          <a:effectLst/>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400">
                          <a:effectLst/>
                        </a:rPr>
                        <a:t>$170,000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$85,000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766958164"/>
                  </a:ext>
                </a:extLst>
              </a:tr>
              <a:tr h="318226">
                <a:tc>
                  <a:txBody>
                    <a:bodyPr/>
                    <a:lstStyle/>
                    <a:p>
                      <a:pPr marL="0" marR="0" algn="just">
                        <a:lnSpc>
                          <a:spcPct val="115000"/>
                        </a:lnSpc>
                        <a:spcBef>
                          <a:spcPts val="0"/>
                        </a:spcBef>
                        <a:spcAft>
                          <a:spcPts val="0"/>
                        </a:spcAft>
                      </a:pPr>
                      <a:r>
                        <a:rPr lang="en-US" sz="1400">
                          <a:effectLst/>
                        </a:rPr>
                        <a:t>Richmond Community Foundation (Single Agency)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 $125,335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$125,335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546361821"/>
                  </a:ext>
                </a:extLst>
              </a:tr>
              <a:tr h="318226">
                <a:tc>
                  <a:txBody>
                    <a:bodyPr/>
                    <a:lstStyle/>
                    <a:p>
                      <a:pPr marL="0" marR="0" algn="just">
                        <a:lnSpc>
                          <a:spcPct val="115000"/>
                        </a:lnSpc>
                        <a:spcBef>
                          <a:spcPts val="0"/>
                        </a:spcBef>
                        <a:spcAft>
                          <a:spcPts val="0"/>
                        </a:spcAft>
                      </a:pPr>
                      <a:r>
                        <a:rPr lang="en-US" sz="1400">
                          <a:effectLst/>
                        </a:rPr>
                        <a:t>Bay Area Community Resources (Single Agency)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 $150,000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$150,000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587827013"/>
                  </a:ext>
                </a:extLst>
              </a:tr>
              <a:tr h="327066">
                <a:tc>
                  <a:txBody>
                    <a:bodyPr/>
                    <a:lstStyle/>
                    <a:p>
                      <a:pPr marL="0" marR="0" algn="r">
                        <a:lnSpc>
                          <a:spcPct val="115000"/>
                        </a:lnSpc>
                        <a:spcBef>
                          <a:spcPts val="0"/>
                        </a:spcBef>
                        <a:spcAft>
                          <a:spcPts val="0"/>
                        </a:spcAft>
                      </a:pPr>
                      <a:r>
                        <a:rPr lang="en-US" sz="900">
                          <a:effectLst/>
                        </a:rPr>
                        <a:t> </a:t>
                      </a:r>
                      <a:r>
                        <a:rPr lang="en-US" sz="1400">
                          <a:effectLst/>
                        </a:rPr>
                        <a:t>TOTAL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400">
                          <a:effectLst/>
                        </a:rPr>
                        <a:t> $527,085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$401,335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459334015"/>
                  </a:ext>
                </a:extLst>
              </a:tr>
            </a:tbl>
          </a:graphicData>
        </a:graphic>
      </p:graphicFrame>
    </p:spTree>
    <p:extLst>
      <p:ext uri="{BB962C8B-B14F-4D97-AF65-F5344CB8AC3E}">
        <p14:creationId xmlns:p14="http://schemas.microsoft.com/office/powerpoint/2010/main" val="2261107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33" name="Arc 103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6473511" y="367870"/>
            <a:ext cx="2240924" cy="2240924"/>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p:cNvSpPr>
            <a:spLocks noGrp="1"/>
          </p:cNvSpPr>
          <p:nvPr>
            <p:ph type="title"/>
          </p:nvPr>
        </p:nvSpPr>
        <p:spPr>
          <a:xfrm>
            <a:off x="4325151" y="493596"/>
            <a:ext cx="4094129" cy="994173"/>
          </a:xfrm>
        </p:spPr>
        <p:txBody>
          <a:bodyPr>
            <a:normAutofit/>
          </a:bodyPr>
          <a:lstStyle/>
          <a:p>
            <a:pPr>
              <a:lnSpc>
                <a:spcPct val="90000"/>
              </a:lnSpc>
            </a:pPr>
            <a:r>
              <a:rPr lang="en-US" sz="2500" b="1">
                <a:latin typeface="Corbel" panose="020B0503020204020204" pitchFamily="34" charset="0"/>
              </a:rPr>
              <a:t>Richmond Kids First Initiative (Measures E &amp; K)</a:t>
            </a:r>
          </a:p>
        </p:txBody>
      </p:sp>
      <p:sp>
        <p:nvSpPr>
          <p:cNvPr id="1035" name="Freeform: Shape 103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114800"/>
            <a:ext cx="2004647" cy="10287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C:\Users\padilld\Downloads\33613834_1095935803881895_5177880570532724736_n.jp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40576" y="665938"/>
            <a:ext cx="3583036" cy="3583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 Placeholder 2"/>
          <p:cNvSpPr>
            <a:spLocks noGrp="1"/>
          </p:cNvSpPr>
          <p:nvPr>
            <p:ph type="body" idx="1"/>
          </p:nvPr>
        </p:nvSpPr>
        <p:spPr>
          <a:xfrm>
            <a:off x="4158765" y="1283267"/>
            <a:ext cx="4536089" cy="3144390"/>
          </a:xfrm>
        </p:spPr>
        <p:txBody>
          <a:bodyPr spcFirstLastPara="1" wrap="square" lIns="91425" tIns="45700" rIns="91425" bIns="45700" anchor="t" anchorCtr="0">
            <a:noAutofit/>
          </a:bodyPr>
          <a:lstStyle/>
          <a:p>
            <a:pPr marL="127000" lvl="0" indent="0">
              <a:lnSpc>
                <a:spcPct val="90000"/>
              </a:lnSpc>
              <a:spcAft>
                <a:spcPts val="600"/>
              </a:spcAft>
              <a:buNone/>
            </a:pPr>
            <a:r>
              <a:rPr lang="en-US" sz="1800"/>
              <a:t>Richmond voters approved Measures E and K, known as the Richmond Kids First Initiative, on June 5, 2018</a:t>
            </a:r>
          </a:p>
          <a:p>
            <a:pPr marL="127000" indent="0">
              <a:lnSpc>
                <a:spcPct val="90000"/>
              </a:lnSpc>
              <a:spcAft>
                <a:spcPts val="600"/>
              </a:spcAft>
              <a:buNone/>
            </a:pPr>
            <a:r>
              <a:rPr lang="en-US" sz="1800" b="1" u="sng"/>
              <a:t>Established:</a:t>
            </a:r>
          </a:p>
          <a:p>
            <a:pPr marL="469900" indent="-342900">
              <a:lnSpc>
                <a:spcPct val="90000"/>
              </a:lnSpc>
              <a:spcAft>
                <a:spcPts val="600"/>
              </a:spcAft>
              <a:buFont typeface="Wingdings"/>
              <a:buChar char="ü"/>
            </a:pPr>
            <a:r>
              <a:rPr lang="en-US" sz="1800"/>
              <a:t>Department of Children and Youth and the Richmond Fund for Children and Youth</a:t>
            </a:r>
          </a:p>
          <a:p>
            <a:pPr marL="469900" lvl="0" indent="-342900">
              <a:lnSpc>
                <a:spcPct val="90000"/>
              </a:lnSpc>
              <a:spcAft>
                <a:spcPts val="600"/>
              </a:spcAft>
              <a:buFont typeface="Wingdings"/>
              <a:buChar char="ü"/>
            </a:pPr>
            <a:r>
              <a:rPr lang="en-US" sz="1800"/>
              <a:t>15-member Oversight Board </a:t>
            </a:r>
          </a:p>
          <a:p>
            <a:pPr marL="469900" indent="-342900">
              <a:lnSpc>
                <a:spcPct val="90000"/>
              </a:lnSpc>
              <a:spcAft>
                <a:spcPts val="600"/>
              </a:spcAft>
              <a:buFont typeface="Wingdings"/>
              <a:buChar char="ü"/>
            </a:pPr>
            <a:r>
              <a:rPr lang="en-US" sz="1800"/>
              <a:t>Portion of General Fund revenue be set aside to fund youth programs and services</a:t>
            </a:r>
          </a:p>
          <a:p>
            <a:pPr marL="469900" indent="-342900">
              <a:lnSpc>
                <a:spcPct val="90000"/>
              </a:lnSpc>
              <a:spcAft>
                <a:spcPts val="600"/>
              </a:spcAft>
              <a:buFont typeface="Wingdings"/>
              <a:buChar char="ü"/>
            </a:pPr>
            <a:r>
              <a:rPr lang="en-US" sz="1800"/>
              <a:t>Measure K acts as the revision ordinance for Measure E</a:t>
            </a:r>
          </a:p>
          <a:p>
            <a:pPr marL="352425">
              <a:lnSpc>
                <a:spcPct val="90000"/>
              </a:lnSpc>
              <a:spcAft>
                <a:spcPts val="600"/>
              </a:spcAft>
            </a:pPr>
            <a:endParaRPr lang="en-US" sz="1300"/>
          </a:p>
          <a:p>
            <a:pPr marL="352425">
              <a:lnSpc>
                <a:spcPct val="90000"/>
              </a:lnSpc>
              <a:spcAft>
                <a:spcPts val="600"/>
              </a:spcAft>
            </a:pPr>
            <a:endParaRPr lang="en-US" sz="1300"/>
          </a:p>
        </p:txBody>
      </p:sp>
      <p:sp>
        <p:nvSpPr>
          <p:cNvPr id="8" name="Slide Number Placeholder 1"/>
          <p:cNvSpPr txBox="1">
            <a:spLocks/>
          </p:cNvSpPr>
          <p:nvPr/>
        </p:nvSpPr>
        <p:spPr>
          <a:xfrm>
            <a:off x="8338421" y="4722604"/>
            <a:ext cx="710046" cy="393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8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8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8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8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8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8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8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8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800" b="0" i="0" u="none" strike="noStrike" cap="none">
                <a:solidFill>
                  <a:schemeClr val="lt1"/>
                </a:solidFill>
                <a:latin typeface="Calibri"/>
                <a:ea typeface="Calibri"/>
                <a:cs typeface="Calibri"/>
                <a:sym typeface="Calibri"/>
              </a:defRPr>
            </a:lvl9pPr>
          </a:lstStyle>
          <a:p>
            <a:endParaRPr lang="en" b="1">
              <a:solidFill>
                <a:srgbClr val="C00000"/>
              </a:solidFill>
            </a:endParaRPr>
          </a:p>
        </p:txBody>
      </p:sp>
    </p:spTree>
    <p:extLst>
      <p:ext uri="{BB962C8B-B14F-4D97-AF65-F5344CB8AC3E}">
        <p14:creationId xmlns:p14="http://schemas.microsoft.com/office/powerpoint/2010/main" val="26068127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0B5B67E1-6C1A-4399-893C-04E78FDF22B6}" type="slidenum">
              <a:rPr kumimoji="0" lang="en-US" sz="788"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50</a:t>
            </a:fld>
            <a:endParaRPr kumimoji="0" lang="en-US" sz="788"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BB2EA49-5604-8C47-9C2C-186CE0568E22}"/>
              </a:ext>
            </a:extLst>
          </p:cNvPr>
          <p:cNvSpPr>
            <a:spLocks noGrp="1"/>
          </p:cNvSpPr>
          <p:nvPr>
            <p:ph type="title" idx="4294967295"/>
          </p:nvPr>
        </p:nvSpPr>
        <p:spPr>
          <a:xfrm>
            <a:off x="0" y="373755"/>
            <a:ext cx="9144000" cy="685800"/>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600" b="1">
                <a:ea typeface="Times New Roman"/>
              </a:rPr>
              <a:t>Priority Area 2: Education Support and Employment Training </a:t>
            </a:r>
          </a:p>
        </p:txBody>
      </p:sp>
      <p:graphicFrame>
        <p:nvGraphicFramePr>
          <p:cNvPr id="5" name="Table 4">
            <a:extLst>
              <a:ext uri="{FF2B5EF4-FFF2-40B4-BE49-F238E27FC236}">
                <a16:creationId xmlns:a16="http://schemas.microsoft.com/office/drawing/2014/main" id="{1252B7BD-E381-4F12-1D91-F418864EF9B4}"/>
              </a:ext>
            </a:extLst>
          </p:cNvPr>
          <p:cNvGraphicFramePr>
            <a:graphicFrameLocks noGrp="1"/>
          </p:cNvGraphicFramePr>
          <p:nvPr>
            <p:extLst>
              <p:ext uri="{D42A27DB-BD31-4B8C-83A1-F6EECF244321}">
                <p14:modId xmlns:p14="http://schemas.microsoft.com/office/powerpoint/2010/main" val="2315504370"/>
              </p:ext>
            </p:extLst>
          </p:nvPr>
        </p:nvGraphicFramePr>
        <p:xfrm>
          <a:off x="512669" y="1285875"/>
          <a:ext cx="8088749" cy="3353437"/>
        </p:xfrm>
        <a:graphic>
          <a:graphicData uri="http://schemas.openxmlformats.org/drawingml/2006/table">
            <a:tbl>
              <a:tblPr firstRow="1" firstCol="1" bandRow="1">
                <a:tableStyleId>{5C22544A-7EE6-4342-B048-85BDC9FD1C3A}</a:tableStyleId>
              </a:tblPr>
              <a:tblGrid>
                <a:gridCol w="4523015">
                  <a:extLst>
                    <a:ext uri="{9D8B030D-6E8A-4147-A177-3AD203B41FA5}">
                      <a16:colId xmlns:a16="http://schemas.microsoft.com/office/drawing/2014/main" val="1356022008"/>
                    </a:ext>
                  </a:extLst>
                </a:gridCol>
                <a:gridCol w="1552799">
                  <a:extLst>
                    <a:ext uri="{9D8B030D-6E8A-4147-A177-3AD203B41FA5}">
                      <a16:colId xmlns:a16="http://schemas.microsoft.com/office/drawing/2014/main" val="1023131952"/>
                    </a:ext>
                  </a:extLst>
                </a:gridCol>
                <a:gridCol w="2012935">
                  <a:extLst>
                    <a:ext uri="{9D8B030D-6E8A-4147-A177-3AD203B41FA5}">
                      <a16:colId xmlns:a16="http://schemas.microsoft.com/office/drawing/2014/main" val="3718124280"/>
                    </a:ext>
                  </a:extLst>
                </a:gridCol>
              </a:tblGrid>
              <a:tr h="399218">
                <a:tc gridSpan="3">
                  <a:txBody>
                    <a:bodyPr/>
                    <a:lstStyle/>
                    <a:p>
                      <a:pPr marL="0" marR="0" algn="ctr">
                        <a:lnSpc>
                          <a:spcPct val="115000"/>
                        </a:lnSpc>
                        <a:spcBef>
                          <a:spcPts val="0"/>
                        </a:spcBef>
                        <a:spcAft>
                          <a:spcPts val="0"/>
                        </a:spcAft>
                      </a:pPr>
                      <a:r>
                        <a:rPr lang="en-US" sz="1400" u="sng">
                          <a:effectLst/>
                        </a:rPr>
                        <a:t>Education Support and Employment Training/Support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66379783"/>
                  </a:ext>
                </a:extLst>
              </a:tr>
              <a:tr h="647622">
                <a:tc>
                  <a:txBody>
                    <a:bodyPr/>
                    <a:lstStyle/>
                    <a:p>
                      <a:pPr marL="0" marR="0" algn="just">
                        <a:lnSpc>
                          <a:spcPct val="115000"/>
                        </a:lnSpc>
                        <a:spcBef>
                          <a:spcPts val="0"/>
                        </a:spcBef>
                        <a:spcAft>
                          <a:spcPts val="0"/>
                        </a:spcAft>
                      </a:pPr>
                      <a:r>
                        <a:rPr lang="en-US" sz="1400" u="sng">
                          <a:effectLst/>
                        </a:rPr>
                        <a:t>Organization Name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b="1" u="sng" strike="noStrike">
                          <a:effectLst/>
                        </a:rPr>
                        <a:t> Requested Amount</a:t>
                      </a:r>
                      <a:endParaRPr lang="en-US" sz="1200" b="1" u="sng">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b="1" u="sng">
                          <a:effectLst/>
                        </a:rPr>
                        <a:t>Grant Renewal</a:t>
                      </a:r>
                    </a:p>
                    <a:p>
                      <a:pPr marL="0" marR="0" algn="ctr">
                        <a:lnSpc>
                          <a:spcPct val="115000"/>
                        </a:lnSpc>
                        <a:spcBef>
                          <a:spcPts val="0"/>
                        </a:spcBef>
                        <a:spcAft>
                          <a:spcPts val="0"/>
                        </a:spcAft>
                      </a:pPr>
                      <a:r>
                        <a:rPr lang="en-US" sz="1400" b="1" u="sng">
                          <a:effectLst/>
                        </a:rPr>
                        <a:t>Recommendation</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654413281"/>
                  </a:ext>
                </a:extLst>
              </a:tr>
              <a:tr h="319375">
                <a:tc>
                  <a:txBody>
                    <a:bodyPr/>
                    <a:lstStyle/>
                    <a:p>
                      <a:pPr marL="0" marR="0" algn="just">
                        <a:lnSpc>
                          <a:spcPct val="115000"/>
                        </a:lnSpc>
                        <a:spcBef>
                          <a:spcPts val="0"/>
                        </a:spcBef>
                        <a:spcAft>
                          <a:spcPts val="0"/>
                        </a:spcAft>
                      </a:pPr>
                      <a:r>
                        <a:rPr lang="en-US" sz="1400">
                          <a:effectLst/>
                        </a:rPr>
                        <a:t>Bridges from School to Work (Single Agency)</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700">
                          <a:effectLst/>
                        </a:rPr>
                        <a:t> </a:t>
                      </a:r>
                      <a:r>
                        <a:rPr lang="en-US" sz="1400">
                          <a:effectLst/>
                        </a:rPr>
                        <a:t>$75,000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07000"/>
                        </a:lnSpc>
                      </a:pPr>
                      <a:r>
                        <a:rPr lang="en-US" sz="1400">
                          <a:effectLst/>
                          <a:latin typeface="Calibri" panose="020F0502020204030204" pitchFamily="34" charset="0"/>
                          <a:cs typeface="Times New Roman" panose="02020603050405020304" pitchFamily="18" charset="0"/>
                        </a:rPr>
                        <a:t>$50,000</a:t>
                      </a:r>
                    </a:p>
                  </a:txBody>
                  <a:tcPr marL="51435" marR="51435" marT="0" marB="0" anchor="ctr"/>
                </a:tc>
                <a:extLst>
                  <a:ext uri="{0D108BD9-81ED-4DB2-BD59-A6C34878D82A}">
                    <a16:rowId xmlns:a16="http://schemas.microsoft.com/office/drawing/2014/main" val="2073820692"/>
                  </a:ext>
                </a:extLst>
              </a:tr>
              <a:tr h="319375">
                <a:tc>
                  <a:txBody>
                    <a:bodyPr/>
                    <a:lstStyle/>
                    <a:p>
                      <a:pPr marL="0" marR="0" algn="just">
                        <a:lnSpc>
                          <a:spcPct val="115000"/>
                        </a:lnSpc>
                        <a:spcBef>
                          <a:spcPts val="0"/>
                        </a:spcBef>
                        <a:spcAft>
                          <a:spcPts val="0"/>
                        </a:spcAft>
                      </a:pPr>
                      <a:r>
                        <a:rPr lang="en-US" sz="1400">
                          <a:effectLst/>
                        </a:rPr>
                        <a:t>Improve Your Tomorrow (Single Agency)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$150,000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$75,000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802819332"/>
                  </a:ext>
                </a:extLst>
              </a:tr>
              <a:tr h="319375">
                <a:tc>
                  <a:txBody>
                    <a:bodyPr/>
                    <a:lstStyle/>
                    <a:p>
                      <a:pPr marL="0" marR="0" algn="just">
                        <a:lnSpc>
                          <a:spcPct val="115000"/>
                        </a:lnSpc>
                        <a:spcBef>
                          <a:spcPts val="0"/>
                        </a:spcBef>
                        <a:spcAft>
                          <a:spcPts val="0"/>
                        </a:spcAft>
                      </a:pPr>
                      <a:r>
                        <a:rPr lang="en-US" sz="1400">
                          <a:effectLst/>
                        </a:rPr>
                        <a:t>Healthy Contra Costa (Collaborative)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 $192,288.31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$96,000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529293706"/>
                  </a:ext>
                </a:extLst>
              </a:tr>
              <a:tr h="665365">
                <a:tc>
                  <a:txBody>
                    <a:bodyPr/>
                    <a:lstStyle/>
                    <a:p>
                      <a:pPr marL="0" marR="0" algn="just">
                        <a:lnSpc>
                          <a:spcPct val="115000"/>
                        </a:lnSpc>
                        <a:spcBef>
                          <a:spcPts val="0"/>
                        </a:spcBef>
                        <a:spcAft>
                          <a:spcPts val="0"/>
                        </a:spcAft>
                      </a:pPr>
                      <a:r>
                        <a:rPr lang="en-US" sz="1400">
                          <a:effectLst/>
                        </a:rPr>
                        <a:t>City of Richmond, Employment and Training Department (Single Agency)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 $150,000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$150,000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270752623"/>
                  </a:ext>
                </a:extLst>
              </a:tr>
              <a:tr h="354861">
                <a:tc>
                  <a:txBody>
                    <a:bodyPr/>
                    <a:lstStyle/>
                    <a:p>
                      <a:pPr marL="0" marR="0" algn="just">
                        <a:lnSpc>
                          <a:spcPct val="115000"/>
                        </a:lnSpc>
                        <a:spcBef>
                          <a:spcPts val="0"/>
                        </a:spcBef>
                        <a:spcAft>
                          <a:spcPts val="0"/>
                        </a:spcAft>
                      </a:pPr>
                      <a:r>
                        <a:rPr lang="en-US" sz="1400">
                          <a:effectLst/>
                        </a:rPr>
                        <a:t>Richmond Public Library (Single Agency)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$150,000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$150,000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894965529"/>
                  </a:ext>
                </a:extLst>
              </a:tr>
              <a:tr h="328246">
                <a:tc>
                  <a:txBody>
                    <a:bodyPr/>
                    <a:lstStyle/>
                    <a:p>
                      <a:pPr marL="0" marR="0" algn="r">
                        <a:lnSpc>
                          <a:spcPct val="115000"/>
                        </a:lnSpc>
                        <a:spcBef>
                          <a:spcPts val="0"/>
                        </a:spcBef>
                        <a:spcAft>
                          <a:spcPts val="0"/>
                        </a:spcAft>
                      </a:pPr>
                      <a:r>
                        <a:rPr lang="en-US" sz="900">
                          <a:effectLst/>
                        </a:rPr>
                        <a:t> </a:t>
                      </a:r>
                      <a:r>
                        <a:rPr lang="en-US" sz="1400">
                          <a:effectLst/>
                        </a:rPr>
                        <a:t>TOTAL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400">
                          <a:effectLst/>
                        </a:rPr>
                        <a:t> $717,288.31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$521,000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968231435"/>
                  </a:ext>
                </a:extLst>
              </a:tr>
            </a:tbl>
          </a:graphicData>
        </a:graphic>
      </p:graphicFrame>
    </p:spTree>
    <p:extLst>
      <p:ext uri="{BB962C8B-B14F-4D97-AF65-F5344CB8AC3E}">
        <p14:creationId xmlns:p14="http://schemas.microsoft.com/office/powerpoint/2010/main" val="30412991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0B5B67E1-6C1A-4399-893C-04E78FDF22B6}" type="slidenum">
              <a:rPr kumimoji="0" lang="en-US" sz="788"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51</a:t>
            </a:fld>
            <a:endParaRPr kumimoji="0" lang="en-US" sz="788"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BB2EA49-5604-8C47-9C2C-186CE0568E22}"/>
              </a:ext>
            </a:extLst>
          </p:cNvPr>
          <p:cNvSpPr>
            <a:spLocks noGrp="1"/>
          </p:cNvSpPr>
          <p:nvPr>
            <p:ph type="title" idx="4294967295"/>
          </p:nvPr>
        </p:nvSpPr>
        <p:spPr>
          <a:xfrm>
            <a:off x="621925" y="785570"/>
            <a:ext cx="7967385" cy="189942"/>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600" b="1">
                <a:ea typeface="Times New Roman"/>
              </a:rPr>
              <a:t>Priority Area 3: Out of School time, Afterschool Sports, and Enrichment Programming</a:t>
            </a:r>
            <a:r>
              <a:rPr lang="en-US" sz="3600" b="1">
                <a:solidFill>
                  <a:srgbClr val="E06666"/>
                </a:solidFill>
                <a:ea typeface="Times New Roman"/>
              </a:rPr>
              <a:t> </a:t>
            </a:r>
            <a:endParaRPr lang="en-US" sz="3600" b="1">
              <a:solidFill>
                <a:srgbClr val="000000"/>
              </a:solidFill>
              <a:ea typeface="Times New Roman"/>
            </a:endParaRPr>
          </a:p>
        </p:txBody>
      </p:sp>
      <p:graphicFrame>
        <p:nvGraphicFramePr>
          <p:cNvPr id="6" name="Table 5">
            <a:extLst>
              <a:ext uri="{FF2B5EF4-FFF2-40B4-BE49-F238E27FC236}">
                <a16:creationId xmlns:a16="http://schemas.microsoft.com/office/drawing/2014/main" id="{B05AE959-E825-C7B9-30F7-E706FA940B20}"/>
              </a:ext>
            </a:extLst>
          </p:cNvPr>
          <p:cNvGraphicFramePr>
            <a:graphicFrameLocks noGrp="1"/>
          </p:cNvGraphicFramePr>
          <p:nvPr>
            <p:extLst>
              <p:ext uri="{D42A27DB-BD31-4B8C-83A1-F6EECF244321}">
                <p14:modId xmlns:p14="http://schemas.microsoft.com/office/powerpoint/2010/main" val="2519250300"/>
              </p:ext>
            </p:extLst>
          </p:nvPr>
        </p:nvGraphicFramePr>
        <p:xfrm>
          <a:off x="626112" y="1585417"/>
          <a:ext cx="7891777" cy="3124028"/>
        </p:xfrm>
        <a:graphic>
          <a:graphicData uri="http://schemas.openxmlformats.org/drawingml/2006/table">
            <a:tbl>
              <a:tblPr firstRow="1" firstCol="1" bandRow="1">
                <a:tableStyleId>{5C22544A-7EE6-4342-B048-85BDC9FD1C3A}</a:tableStyleId>
              </a:tblPr>
              <a:tblGrid>
                <a:gridCol w="4727971">
                  <a:extLst>
                    <a:ext uri="{9D8B030D-6E8A-4147-A177-3AD203B41FA5}">
                      <a16:colId xmlns:a16="http://schemas.microsoft.com/office/drawing/2014/main" val="3970677894"/>
                    </a:ext>
                  </a:extLst>
                </a:gridCol>
                <a:gridCol w="1392471">
                  <a:extLst>
                    <a:ext uri="{9D8B030D-6E8A-4147-A177-3AD203B41FA5}">
                      <a16:colId xmlns:a16="http://schemas.microsoft.com/office/drawing/2014/main" val="705562862"/>
                    </a:ext>
                  </a:extLst>
                </a:gridCol>
                <a:gridCol w="1771335">
                  <a:extLst>
                    <a:ext uri="{9D8B030D-6E8A-4147-A177-3AD203B41FA5}">
                      <a16:colId xmlns:a16="http://schemas.microsoft.com/office/drawing/2014/main" val="664230223"/>
                    </a:ext>
                  </a:extLst>
                </a:gridCol>
              </a:tblGrid>
              <a:tr h="242003">
                <a:tc gridSpan="3">
                  <a:txBody>
                    <a:bodyPr/>
                    <a:lstStyle/>
                    <a:p>
                      <a:pPr marL="0" marR="0" algn="ctr">
                        <a:lnSpc>
                          <a:spcPct val="115000"/>
                        </a:lnSpc>
                        <a:spcBef>
                          <a:spcPts val="0"/>
                        </a:spcBef>
                        <a:spcAft>
                          <a:spcPts val="0"/>
                        </a:spcAft>
                      </a:pPr>
                      <a:r>
                        <a:rPr lang="en-US" sz="1400" u="sng">
                          <a:effectLst/>
                        </a:rPr>
                        <a:t>Out of School Time, Afterschool Sports, and Enrichment Programming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28117873"/>
                  </a:ext>
                </a:extLst>
              </a:tr>
              <a:tr h="473007">
                <a:tc>
                  <a:txBody>
                    <a:bodyPr/>
                    <a:lstStyle/>
                    <a:p>
                      <a:pPr marL="0" marR="0" algn="just">
                        <a:lnSpc>
                          <a:spcPct val="115000"/>
                        </a:lnSpc>
                        <a:spcBef>
                          <a:spcPts val="0"/>
                        </a:spcBef>
                        <a:spcAft>
                          <a:spcPts val="0"/>
                        </a:spcAft>
                      </a:pPr>
                      <a:r>
                        <a:rPr lang="en-US" sz="1400" u="sng">
                          <a:effectLst/>
                        </a:rPr>
                        <a:t>Organization Name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b="1" u="sng" strike="noStrike">
                          <a:effectLst/>
                        </a:rPr>
                        <a:t>Requested Amount </a:t>
                      </a:r>
                      <a:endParaRPr lang="en-US" sz="1200" b="1" u="sng">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b="1" u="none">
                          <a:effectLst/>
                        </a:rPr>
                        <a:t>Grant Renewal</a:t>
                      </a:r>
                    </a:p>
                    <a:p>
                      <a:pPr marL="0" marR="0" algn="ctr">
                        <a:lnSpc>
                          <a:spcPct val="115000"/>
                        </a:lnSpc>
                        <a:spcBef>
                          <a:spcPts val="0"/>
                        </a:spcBef>
                        <a:spcAft>
                          <a:spcPts val="0"/>
                        </a:spcAft>
                      </a:pPr>
                      <a:r>
                        <a:rPr lang="en-US" sz="1400" b="1" u="none">
                          <a:effectLst/>
                        </a:rPr>
                        <a:t>Recommendation</a:t>
                      </a:r>
                      <a:endParaRPr lang="en-US" sz="1200" b="1" u="none">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154384199"/>
                  </a:ext>
                </a:extLst>
              </a:tr>
              <a:tr h="231004">
                <a:tc>
                  <a:txBody>
                    <a:bodyPr/>
                    <a:lstStyle/>
                    <a:p>
                      <a:pPr marL="0" marR="0" algn="just">
                        <a:lnSpc>
                          <a:spcPct val="115000"/>
                        </a:lnSpc>
                        <a:spcBef>
                          <a:spcPts val="0"/>
                        </a:spcBef>
                        <a:spcAft>
                          <a:spcPts val="0"/>
                        </a:spcAft>
                      </a:pPr>
                      <a:r>
                        <a:rPr lang="en-US" sz="700">
                          <a:effectLst/>
                        </a:rPr>
                        <a:t> </a:t>
                      </a:r>
                      <a:r>
                        <a:rPr lang="en-US" sz="1400" u="none">
                          <a:effectLst/>
                        </a:rPr>
                        <a:t>Social Progress Inc. (Small and Emerging)</a:t>
                      </a:r>
                      <a:endParaRPr lang="en-US" sz="1200" u="none">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 $30,000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pPr>
                      <a:r>
                        <a:rPr lang="en-US" sz="1200">
                          <a:effectLst/>
                          <a:latin typeface="Calibri"/>
                          <a:cs typeface="Times New Roman"/>
                        </a:rPr>
                        <a:t>$15,000</a:t>
                      </a:r>
                    </a:p>
                  </a:txBody>
                  <a:tcPr marL="51435" marR="51435" marT="0" marB="0" anchor="ctr"/>
                </a:tc>
                <a:extLst>
                  <a:ext uri="{0D108BD9-81ED-4DB2-BD59-A6C34878D82A}">
                    <a16:rowId xmlns:a16="http://schemas.microsoft.com/office/drawing/2014/main" val="759254683"/>
                  </a:ext>
                </a:extLst>
              </a:tr>
              <a:tr h="231004">
                <a:tc>
                  <a:txBody>
                    <a:bodyPr/>
                    <a:lstStyle/>
                    <a:p>
                      <a:pPr marL="0" marR="0" algn="just">
                        <a:lnSpc>
                          <a:spcPct val="115000"/>
                        </a:lnSpc>
                        <a:spcBef>
                          <a:spcPts val="0"/>
                        </a:spcBef>
                        <a:spcAft>
                          <a:spcPts val="0"/>
                        </a:spcAft>
                      </a:pPr>
                      <a:r>
                        <a:rPr lang="en-US" sz="1400">
                          <a:effectLst/>
                        </a:rPr>
                        <a:t>Easter Hill United Methodist Church (Small and Emerging)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$39,000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$20,000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581305502"/>
                  </a:ext>
                </a:extLst>
              </a:tr>
              <a:tr h="231004">
                <a:tc>
                  <a:txBody>
                    <a:bodyPr/>
                    <a:lstStyle/>
                    <a:p>
                      <a:pPr marL="0" marR="0" algn="just">
                        <a:lnSpc>
                          <a:spcPct val="115000"/>
                        </a:lnSpc>
                        <a:spcBef>
                          <a:spcPts val="0"/>
                        </a:spcBef>
                        <a:spcAft>
                          <a:spcPts val="0"/>
                        </a:spcAft>
                      </a:pPr>
                      <a:r>
                        <a:rPr lang="en-US" sz="1400">
                          <a:effectLst/>
                        </a:rPr>
                        <a:t>ABLE Community Development Foundation (Small and Emerging)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400">
                          <a:effectLst/>
                        </a:rPr>
                        <a:t>$45,707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$45,707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751091596"/>
                  </a:ext>
                </a:extLst>
              </a:tr>
              <a:tr h="471540">
                <a:tc>
                  <a:txBody>
                    <a:bodyPr/>
                    <a:lstStyle/>
                    <a:p>
                      <a:pPr marL="0" marR="0" algn="just">
                        <a:lnSpc>
                          <a:spcPct val="115000"/>
                        </a:lnSpc>
                        <a:spcBef>
                          <a:spcPts val="0"/>
                        </a:spcBef>
                        <a:spcAft>
                          <a:spcPts val="0"/>
                        </a:spcAft>
                      </a:pPr>
                      <a:r>
                        <a:rPr lang="en-US" sz="1400">
                          <a:effectLst/>
                        </a:rPr>
                        <a:t>City of Richmond, Community Services – Recreation (Single Agency)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$61,500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$61,500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829356446"/>
                  </a:ext>
                </a:extLst>
              </a:tr>
              <a:tr h="471540">
                <a:tc>
                  <a:txBody>
                    <a:bodyPr/>
                    <a:lstStyle/>
                    <a:p>
                      <a:pPr marL="0" marR="0" algn="just">
                        <a:lnSpc>
                          <a:spcPct val="115000"/>
                        </a:lnSpc>
                        <a:spcBef>
                          <a:spcPts val="0"/>
                        </a:spcBef>
                        <a:spcAft>
                          <a:spcPts val="0"/>
                        </a:spcAft>
                      </a:pPr>
                      <a:r>
                        <a:rPr lang="en-US" sz="1400">
                          <a:effectLst/>
                        </a:rPr>
                        <a:t>Envisioneers Inc. (Single Agency)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 $80,000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$80,000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974659955"/>
                  </a:ext>
                </a:extLst>
              </a:tr>
              <a:tr h="231004">
                <a:tc>
                  <a:txBody>
                    <a:bodyPr/>
                    <a:lstStyle/>
                    <a:p>
                      <a:pPr marL="0" marR="0" algn="just">
                        <a:lnSpc>
                          <a:spcPct val="115000"/>
                        </a:lnSpc>
                        <a:spcBef>
                          <a:spcPts val="0"/>
                        </a:spcBef>
                        <a:spcAft>
                          <a:spcPts val="0"/>
                        </a:spcAft>
                      </a:pPr>
                      <a:r>
                        <a:rPr lang="en-US" sz="1400">
                          <a:effectLst/>
                        </a:rPr>
                        <a:t>Community Education Partnerships (Single Agency)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 $134,700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$134,707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058733760"/>
                  </a:ext>
                </a:extLst>
              </a:tr>
              <a:tr h="231004">
                <a:tc>
                  <a:txBody>
                    <a:bodyPr/>
                    <a:lstStyle/>
                    <a:p>
                      <a:pPr marL="0" marR="0" algn="r">
                        <a:lnSpc>
                          <a:spcPct val="115000"/>
                        </a:lnSpc>
                        <a:spcBef>
                          <a:spcPts val="0"/>
                        </a:spcBef>
                        <a:spcAft>
                          <a:spcPts val="0"/>
                        </a:spcAft>
                      </a:pPr>
                      <a:r>
                        <a:rPr lang="en-US" sz="1400">
                          <a:effectLst/>
                        </a:rPr>
                        <a:t>TOTAL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 $390,907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$356,907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735441612"/>
                  </a:ext>
                </a:extLst>
              </a:tr>
            </a:tbl>
          </a:graphicData>
        </a:graphic>
      </p:graphicFrame>
    </p:spTree>
    <p:extLst>
      <p:ext uri="{BB962C8B-B14F-4D97-AF65-F5344CB8AC3E}">
        <p14:creationId xmlns:p14="http://schemas.microsoft.com/office/powerpoint/2010/main" val="10025916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0B5B67E1-6C1A-4399-893C-04E78FDF22B6}" type="slidenum">
              <a:rPr kumimoji="0" lang="en-US" sz="788"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52</a:t>
            </a:fld>
            <a:endParaRPr kumimoji="0" lang="en-US" sz="788"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BB2EA49-5604-8C47-9C2C-186CE0568E22}"/>
              </a:ext>
            </a:extLst>
          </p:cNvPr>
          <p:cNvSpPr>
            <a:spLocks noGrp="1"/>
          </p:cNvSpPr>
          <p:nvPr>
            <p:ph type="title" idx="4294967295"/>
          </p:nvPr>
        </p:nvSpPr>
        <p:spPr>
          <a:xfrm>
            <a:off x="0" y="600675"/>
            <a:ext cx="9144000" cy="685800"/>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600" b="1">
                <a:ea typeface="Times New Roman"/>
              </a:rPr>
              <a:t>Priority Area 4: Violence Prevention</a:t>
            </a:r>
          </a:p>
        </p:txBody>
      </p:sp>
      <p:graphicFrame>
        <p:nvGraphicFramePr>
          <p:cNvPr id="5" name="Table 4">
            <a:extLst>
              <a:ext uri="{FF2B5EF4-FFF2-40B4-BE49-F238E27FC236}">
                <a16:creationId xmlns:a16="http://schemas.microsoft.com/office/drawing/2014/main" id="{FCF366D1-239C-47AA-F1A0-0EC9BC273F1F}"/>
              </a:ext>
            </a:extLst>
          </p:cNvPr>
          <p:cNvGraphicFramePr>
            <a:graphicFrameLocks noGrp="1"/>
          </p:cNvGraphicFramePr>
          <p:nvPr>
            <p:extLst>
              <p:ext uri="{D42A27DB-BD31-4B8C-83A1-F6EECF244321}">
                <p14:modId xmlns:p14="http://schemas.microsoft.com/office/powerpoint/2010/main" val="485955429"/>
              </p:ext>
            </p:extLst>
          </p:nvPr>
        </p:nvGraphicFramePr>
        <p:xfrm>
          <a:off x="714375" y="1731308"/>
          <a:ext cx="7891958" cy="2579619"/>
        </p:xfrm>
        <a:graphic>
          <a:graphicData uri="http://schemas.openxmlformats.org/drawingml/2006/table">
            <a:tbl>
              <a:tblPr firstRow="1" firstCol="1" bandRow="1">
                <a:tableStyleId>{5C22544A-7EE6-4342-B048-85BDC9FD1C3A}</a:tableStyleId>
              </a:tblPr>
              <a:tblGrid>
                <a:gridCol w="4606383">
                  <a:extLst>
                    <a:ext uri="{9D8B030D-6E8A-4147-A177-3AD203B41FA5}">
                      <a16:colId xmlns:a16="http://schemas.microsoft.com/office/drawing/2014/main" val="2909715864"/>
                    </a:ext>
                  </a:extLst>
                </a:gridCol>
                <a:gridCol w="1447231">
                  <a:extLst>
                    <a:ext uri="{9D8B030D-6E8A-4147-A177-3AD203B41FA5}">
                      <a16:colId xmlns:a16="http://schemas.microsoft.com/office/drawing/2014/main" val="683388324"/>
                    </a:ext>
                  </a:extLst>
                </a:gridCol>
                <a:gridCol w="1838344">
                  <a:extLst>
                    <a:ext uri="{9D8B030D-6E8A-4147-A177-3AD203B41FA5}">
                      <a16:colId xmlns:a16="http://schemas.microsoft.com/office/drawing/2014/main" val="1069920781"/>
                    </a:ext>
                  </a:extLst>
                </a:gridCol>
              </a:tblGrid>
              <a:tr h="624539">
                <a:tc gridSpan="3">
                  <a:txBody>
                    <a:bodyPr/>
                    <a:lstStyle/>
                    <a:p>
                      <a:pPr marL="0" marR="0" algn="ctr">
                        <a:lnSpc>
                          <a:spcPct val="115000"/>
                        </a:lnSpc>
                        <a:spcBef>
                          <a:spcPts val="0"/>
                        </a:spcBef>
                        <a:spcAft>
                          <a:spcPts val="0"/>
                        </a:spcAft>
                      </a:pPr>
                      <a:r>
                        <a:rPr lang="en-US" sz="1400" u="sng">
                          <a:effectLst/>
                        </a:rPr>
                        <a:t>Violence Prevention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62698531"/>
                  </a:ext>
                </a:extLst>
              </a:tr>
              <a:tr h="977542">
                <a:tc>
                  <a:txBody>
                    <a:bodyPr/>
                    <a:lstStyle/>
                    <a:p>
                      <a:pPr marL="0" marR="0" algn="just">
                        <a:lnSpc>
                          <a:spcPct val="115000"/>
                        </a:lnSpc>
                        <a:spcBef>
                          <a:spcPts val="0"/>
                        </a:spcBef>
                        <a:spcAft>
                          <a:spcPts val="0"/>
                        </a:spcAft>
                      </a:pPr>
                      <a:r>
                        <a:rPr lang="en-US" sz="1400" u="sng">
                          <a:effectLst/>
                        </a:rPr>
                        <a:t>Organization Name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u="none" strike="noStrike">
                          <a:effectLst/>
                        </a:rPr>
                        <a:t> </a:t>
                      </a:r>
                      <a:r>
                        <a:rPr lang="en-US" sz="1400" b="1" u="sng" strike="noStrike">
                          <a:effectLst/>
                        </a:rPr>
                        <a:t>Requested Amount</a:t>
                      </a:r>
                      <a:endParaRPr lang="en-US" sz="1200" b="1" u="sng">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b="1" u="sng">
                          <a:effectLst/>
                        </a:rPr>
                        <a:t>Grant Renewal</a:t>
                      </a:r>
                    </a:p>
                    <a:p>
                      <a:pPr marL="0" marR="0" algn="ctr">
                        <a:lnSpc>
                          <a:spcPct val="115000"/>
                        </a:lnSpc>
                        <a:spcBef>
                          <a:spcPts val="0"/>
                        </a:spcBef>
                        <a:spcAft>
                          <a:spcPts val="0"/>
                        </a:spcAft>
                      </a:pPr>
                      <a:r>
                        <a:rPr lang="en-US" sz="1400" b="1" u="sng">
                          <a:effectLst/>
                        </a:rPr>
                        <a:t>Recommendation</a:t>
                      </a:r>
                      <a:endParaRPr lang="en-US" sz="1200" b="1" u="sng">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851832493"/>
                  </a:ext>
                </a:extLst>
              </a:tr>
              <a:tr h="488769">
                <a:tc>
                  <a:txBody>
                    <a:bodyPr/>
                    <a:lstStyle/>
                    <a:p>
                      <a:pPr marL="0" marR="0" algn="just">
                        <a:lnSpc>
                          <a:spcPct val="115000"/>
                        </a:lnSpc>
                        <a:spcBef>
                          <a:spcPts val="0"/>
                        </a:spcBef>
                        <a:spcAft>
                          <a:spcPts val="0"/>
                        </a:spcAft>
                      </a:pPr>
                      <a:r>
                        <a:rPr lang="en-US" sz="700">
                          <a:effectLst/>
                        </a:rPr>
                        <a:t> </a:t>
                      </a:r>
                      <a:r>
                        <a:rPr lang="en-US" sz="1400" b="0" u="none">
                          <a:effectLst/>
                        </a:rPr>
                        <a:t>Richmond Police Activities League (Single Agency)</a:t>
                      </a:r>
                      <a:endParaRPr lang="en-US" sz="1200" b="0" u="none">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$74,050 </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200">
                          <a:effectLst/>
                        </a:rPr>
                        <a:t>$74,050 </a:t>
                      </a:r>
                      <a:endParaRPr lang="en-US" sz="2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822881740"/>
                  </a:ext>
                </a:extLst>
              </a:tr>
              <a:tr h="488769">
                <a:tc>
                  <a:txBody>
                    <a:bodyPr/>
                    <a:lstStyle/>
                    <a:p>
                      <a:pPr marL="0" marR="0" algn="r">
                        <a:lnSpc>
                          <a:spcPct val="115000"/>
                        </a:lnSpc>
                        <a:spcBef>
                          <a:spcPts val="0"/>
                        </a:spcBef>
                        <a:spcAft>
                          <a:spcPts val="0"/>
                        </a:spcAft>
                      </a:pPr>
                      <a:r>
                        <a:rPr lang="en-US" sz="1400">
                          <a:effectLst/>
                        </a:rPr>
                        <a:t>TOTAL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 $74,050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$74,050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615891826"/>
                  </a:ext>
                </a:extLst>
              </a:tr>
            </a:tbl>
          </a:graphicData>
        </a:graphic>
      </p:graphicFrame>
    </p:spTree>
    <p:extLst>
      <p:ext uri="{BB962C8B-B14F-4D97-AF65-F5344CB8AC3E}">
        <p14:creationId xmlns:p14="http://schemas.microsoft.com/office/powerpoint/2010/main" val="33380006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0B5B67E1-6C1A-4399-893C-04E78FDF22B6}" type="slidenum">
              <a:rPr kumimoji="0" lang="en-US" sz="788"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53</a:t>
            </a:fld>
            <a:endParaRPr kumimoji="0" lang="en-US" sz="788"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BB2EA49-5604-8C47-9C2C-186CE0568E22}"/>
              </a:ext>
            </a:extLst>
          </p:cNvPr>
          <p:cNvSpPr>
            <a:spLocks noGrp="1"/>
          </p:cNvSpPr>
          <p:nvPr>
            <p:ph type="title" idx="4294967295"/>
          </p:nvPr>
        </p:nvSpPr>
        <p:spPr>
          <a:xfrm>
            <a:off x="0" y="596499"/>
            <a:ext cx="9144000" cy="685800"/>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600" b="1">
                <a:ea typeface="Times New Roman"/>
              </a:rPr>
              <a:t>Priority Area 6: Information Guidance and Case Management</a:t>
            </a:r>
          </a:p>
        </p:txBody>
      </p:sp>
      <p:graphicFrame>
        <p:nvGraphicFramePr>
          <p:cNvPr id="5" name="Table 4">
            <a:extLst>
              <a:ext uri="{FF2B5EF4-FFF2-40B4-BE49-F238E27FC236}">
                <a16:creationId xmlns:a16="http://schemas.microsoft.com/office/drawing/2014/main" id="{254E0786-0339-5C8E-FEE6-B122D84FC23A}"/>
              </a:ext>
            </a:extLst>
          </p:cNvPr>
          <p:cNvGraphicFramePr>
            <a:graphicFrameLocks noGrp="1"/>
          </p:cNvGraphicFramePr>
          <p:nvPr>
            <p:extLst>
              <p:ext uri="{D42A27DB-BD31-4B8C-83A1-F6EECF244321}">
                <p14:modId xmlns:p14="http://schemas.microsoft.com/office/powerpoint/2010/main" val="1662000774"/>
              </p:ext>
            </p:extLst>
          </p:nvPr>
        </p:nvGraphicFramePr>
        <p:xfrm>
          <a:off x="672352" y="1588434"/>
          <a:ext cx="7917519" cy="3073955"/>
        </p:xfrm>
        <a:graphic>
          <a:graphicData uri="http://schemas.openxmlformats.org/drawingml/2006/table">
            <a:tbl>
              <a:tblPr firstRow="1" firstCol="1" bandRow="1">
                <a:tableStyleId>{5C22544A-7EE6-4342-B048-85BDC9FD1C3A}</a:tableStyleId>
              </a:tblPr>
              <a:tblGrid>
                <a:gridCol w="4419550">
                  <a:extLst>
                    <a:ext uri="{9D8B030D-6E8A-4147-A177-3AD203B41FA5}">
                      <a16:colId xmlns:a16="http://schemas.microsoft.com/office/drawing/2014/main" val="1620971770"/>
                    </a:ext>
                  </a:extLst>
                </a:gridCol>
                <a:gridCol w="1297258">
                  <a:extLst>
                    <a:ext uri="{9D8B030D-6E8A-4147-A177-3AD203B41FA5}">
                      <a16:colId xmlns:a16="http://schemas.microsoft.com/office/drawing/2014/main" val="17623423"/>
                    </a:ext>
                  </a:extLst>
                </a:gridCol>
                <a:gridCol w="2200711">
                  <a:extLst>
                    <a:ext uri="{9D8B030D-6E8A-4147-A177-3AD203B41FA5}">
                      <a16:colId xmlns:a16="http://schemas.microsoft.com/office/drawing/2014/main" val="2025109847"/>
                    </a:ext>
                  </a:extLst>
                </a:gridCol>
              </a:tblGrid>
              <a:tr h="476993">
                <a:tc gridSpan="3">
                  <a:txBody>
                    <a:bodyPr/>
                    <a:lstStyle/>
                    <a:p>
                      <a:pPr marL="0" marR="0" algn="ctr">
                        <a:lnSpc>
                          <a:spcPct val="115000"/>
                        </a:lnSpc>
                        <a:spcBef>
                          <a:spcPts val="0"/>
                        </a:spcBef>
                        <a:spcAft>
                          <a:spcPts val="0"/>
                        </a:spcAft>
                      </a:pPr>
                      <a:r>
                        <a:rPr lang="en-US" sz="1400" u="sng">
                          <a:effectLst/>
                        </a:rPr>
                        <a:t>Information, Guidance, and Case Management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0765665"/>
                  </a:ext>
                </a:extLst>
              </a:tr>
              <a:tr h="741989">
                <a:tc>
                  <a:txBody>
                    <a:bodyPr/>
                    <a:lstStyle/>
                    <a:p>
                      <a:pPr marL="0" marR="0" algn="just">
                        <a:lnSpc>
                          <a:spcPct val="115000"/>
                        </a:lnSpc>
                        <a:spcBef>
                          <a:spcPts val="0"/>
                        </a:spcBef>
                        <a:spcAft>
                          <a:spcPts val="0"/>
                        </a:spcAft>
                      </a:pPr>
                      <a:r>
                        <a:rPr lang="en-US" sz="1400" u="sng">
                          <a:effectLst/>
                        </a:rPr>
                        <a:t>Organization Name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b="1" u="sng" strike="noStrike">
                          <a:effectLst/>
                        </a:rPr>
                        <a:t>Requested Amount </a:t>
                      </a:r>
                      <a:endParaRPr lang="en-US" sz="1200" b="1" u="sng">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b="1" u="sng">
                          <a:effectLst/>
                        </a:rPr>
                        <a:t>Grant Renewal</a:t>
                      </a:r>
                    </a:p>
                    <a:p>
                      <a:pPr marL="0" marR="0" algn="ctr">
                        <a:lnSpc>
                          <a:spcPct val="115000"/>
                        </a:lnSpc>
                        <a:spcBef>
                          <a:spcPts val="0"/>
                        </a:spcBef>
                        <a:spcAft>
                          <a:spcPts val="0"/>
                        </a:spcAft>
                      </a:pPr>
                      <a:r>
                        <a:rPr lang="en-US" sz="1400" b="1" u="sng">
                          <a:effectLst/>
                        </a:rPr>
                        <a:t>Recommendation</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510771273"/>
                  </a:ext>
                </a:extLst>
              </a:tr>
              <a:tr h="741989">
                <a:tc>
                  <a:txBody>
                    <a:bodyPr/>
                    <a:lstStyle/>
                    <a:p>
                      <a:pPr marL="0" marR="0" algn="just">
                        <a:lnSpc>
                          <a:spcPct val="115000"/>
                        </a:lnSpc>
                        <a:spcBef>
                          <a:spcPts val="0"/>
                        </a:spcBef>
                        <a:spcAft>
                          <a:spcPts val="0"/>
                        </a:spcAft>
                      </a:pPr>
                      <a:r>
                        <a:rPr lang="en-US" sz="1400" u="none">
                          <a:effectLst/>
                        </a:rPr>
                        <a:t>Youth Finance Institute of America (Small and Emerging)</a:t>
                      </a:r>
                      <a:endParaRPr lang="en-US" sz="1200" u="none">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 $30,000</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07000"/>
                        </a:lnSpc>
                      </a:pPr>
                      <a:r>
                        <a:rPr lang="en-US" sz="1200">
                          <a:effectLst/>
                          <a:latin typeface="Calibri"/>
                          <a:cs typeface="Times New Roman"/>
                        </a:rPr>
                        <a:t>$30,000</a:t>
                      </a:r>
                    </a:p>
                  </a:txBody>
                  <a:tcPr marL="51435" marR="51435" marT="0" marB="0" anchor="ctr"/>
                </a:tc>
                <a:extLst>
                  <a:ext uri="{0D108BD9-81ED-4DB2-BD59-A6C34878D82A}">
                    <a16:rowId xmlns:a16="http://schemas.microsoft.com/office/drawing/2014/main" val="374238785"/>
                  </a:ext>
                </a:extLst>
              </a:tr>
              <a:tr h="741989">
                <a:tc>
                  <a:txBody>
                    <a:bodyPr/>
                    <a:lstStyle/>
                    <a:p>
                      <a:pPr marL="0" marR="0" algn="just">
                        <a:lnSpc>
                          <a:spcPct val="115000"/>
                        </a:lnSpc>
                        <a:spcBef>
                          <a:spcPts val="0"/>
                        </a:spcBef>
                        <a:spcAft>
                          <a:spcPts val="0"/>
                        </a:spcAft>
                      </a:pPr>
                      <a:r>
                        <a:rPr lang="en-US" sz="1400">
                          <a:effectLst/>
                        </a:rPr>
                        <a:t>Richmond Neighborhood Housing Services (Collaborative)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 $127,429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$60,000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647253838"/>
                  </a:ext>
                </a:extLst>
              </a:tr>
              <a:tr h="370995">
                <a:tc>
                  <a:txBody>
                    <a:bodyPr/>
                    <a:lstStyle/>
                    <a:p>
                      <a:pPr marL="0" marR="0" algn="r">
                        <a:lnSpc>
                          <a:spcPct val="115000"/>
                        </a:lnSpc>
                        <a:spcBef>
                          <a:spcPts val="0"/>
                        </a:spcBef>
                        <a:spcAft>
                          <a:spcPts val="0"/>
                        </a:spcAft>
                      </a:pPr>
                      <a:r>
                        <a:rPr lang="en-US" sz="1400">
                          <a:effectLst/>
                        </a:rPr>
                        <a:t>TOTAL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 $157,429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a:effectLst/>
                        </a:rPr>
                        <a:t>$90,000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176396824"/>
                  </a:ext>
                </a:extLst>
              </a:tr>
            </a:tbl>
          </a:graphicData>
        </a:graphic>
      </p:graphicFrame>
    </p:spTree>
    <p:extLst>
      <p:ext uri="{BB962C8B-B14F-4D97-AF65-F5344CB8AC3E}">
        <p14:creationId xmlns:p14="http://schemas.microsoft.com/office/powerpoint/2010/main" val="34366462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6C17D-59FB-D01C-CCCF-7F9E2B0246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C1A445-EBBF-CE32-0B4B-9D1A25C9E212}"/>
              </a:ext>
            </a:extLst>
          </p:cNvPr>
          <p:cNvSpPr>
            <a:spLocks noGrp="1"/>
          </p:cNvSpPr>
          <p:nvPr>
            <p:ph type="title"/>
          </p:nvPr>
        </p:nvSpPr>
        <p:spPr/>
        <p:txBody>
          <a:bodyPr/>
          <a:lstStyle/>
          <a:p>
            <a:r>
              <a:rPr lang="en-US"/>
              <a:t>What We plan to Do</a:t>
            </a:r>
          </a:p>
        </p:txBody>
      </p:sp>
    </p:spTree>
    <p:extLst>
      <p:ext uri="{BB962C8B-B14F-4D97-AF65-F5344CB8AC3E}">
        <p14:creationId xmlns:p14="http://schemas.microsoft.com/office/powerpoint/2010/main" val="28582951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7E5BF-4803-B489-B4A7-3811C7720E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F19E90-40A7-85C6-67CF-4CE30A9034B9}"/>
              </a:ext>
            </a:extLst>
          </p:cNvPr>
          <p:cNvSpPr>
            <a:spLocks noGrp="1"/>
          </p:cNvSpPr>
          <p:nvPr>
            <p:ph type="title"/>
          </p:nvPr>
        </p:nvSpPr>
        <p:spPr/>
        <p:txBody>
          <a:bodyPr/>
          <a:lstStyle/>
          <a:p>
            <a:r>
              <a:rPr lang="en-US"/>
              <a:t>FY 25-28 Grant awards</a:t>
            </a:r>
          </a:p>
        </p:txBody>
      </p:sp>
    </p:spTree>
    <p:extLst>
      <p:ext uri="{BB962C8B-B14F-4D97-AF65-F5344CB8AC3E}">
        <p14:creationId xmlns:p14="http://schemas.microsoft.com/office/powerpoint/2010/main" val="16552731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378" y="673557"/>
            <a:ext cx="2523284" cy="725401"/>
          </a:xfrm>
        </p:spPr>
        <p:txBody>
          <a:bodyPr>
            <a:normAutofit/>
          </a:bodyPr>
          <a:lstStyle/>
          <a:p>
            <a:r>
              <a:rPr lang="en-US" sz="3600"/>
              <a:t>RFP Process</a:t>
            </a:r>
          </a:p>
        </p:txBody>
      </p:sp>
      <p:graphicFrame>
        <p:nvGraphicFramePr>
          <p:cNvPr id="458" name="Content Placeholder 455">
            <a:extLst>
              <a:ext uri="{FF2B5EF4-FFF2-40B4-BE49-F238E27FC236}">
                <a16:creationId xmlns:a16="http://schemas.microsoft.com/office/drawing/2014/main" id="{9BCE43A7-6C2A-4432-89B2-8CA0B7692F9C}"/>
              </a:ext>
            </a:extLst>
          </p:cNvPr>
          <p:cNvGraphicFramePr>
            <a:graphicFrameLocks noGrp="1"/>
          </p:cNvGraphicFramePr>
          <p:nvPr>
            <p:ph idx="1"/>
          </p:nvPr>
        </p:nvGraphicFramePr>
        <p:xfrm>
          <a:off x="2524811" y="1398958"/>
          <a:ext cx="4838957" cy="33509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10" name="Arrow: Down 509">
            <a:extLst>
              <a:ext uri="{FF2B5EF4-FFF2-40B4-BE49-F238E27FC236}">
                <a16:creationId xmlns:a16="http://schemas.microsoft.com/office/drawing/2014/main" id="{3EE96632-DF25-4839-9300-5F30D2B6097B}"/>
              </a:ext>
            </a:extLst>
          </p:cNvPr>
          <p:cNvSpPr/>
          <p:nvPr/>
        </p:nvSpPr>
        <p:spPr>
          <a:xfrm>
            <a:off x="1952072" y="1495614"/>
            <a:ext cx="255896" cy="29001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Tree>
    <p:extLst>
      <p:ext uri="{BB962C8B-B14F-4D97-AF65-F5344CB8AC3E}">
        <p14:creationId xmlns:p14="http://schemas.microsoft.com/office/powerpoint/2010/main" val="32013477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685800">
              <a:buClrTx/>
              <a:defRPr/>
            </a:pPr>
            <a:fld id="{0B5B67E1-6C1A-4399-893C-04E78FDF22B6}" type="slidenum">
              <a:rPr lang="en-US" sz="788" kern="1200">
                <a:solidFill>
                  <a:prstClr val="black">
                    <a:tint val="75000"/>
                  </a:prstClr>
                </a:solidFill>
                <a:latin typeface="Calibri" panose="020F0502020204030204"/>
                <a:ea typeface="+mn-ea"/>
                <a:cs typeface="+mn-cs"/>
              </a:rPr>
              <a:pPr defTabSz="685800">
                <a:buClrTx/>
                <a:defRPr/>
              </a:pPr>
              <a:t>57</a:t>
            </a:fld>
            <a:endParaRPr lang="en-US" sz="788" kern="1200">
              <a:solidFill>
                <a:prstClr val="black">
                  <a:tint val="75000"/>
                </a:prstClr>
              </a:solidFill>
              <a:latin typeface="Calibri" panose="020F0502020204030204"/>
              <a:ea typeface="+mn-ea"/>
              <a:cs typeface="+mn-cs"/>
            </a:endParaRPr>
          </a:p>
        </p:txBody>
      </p:sp>
      <p:sp>
        <p:nvSpPr>
          <p:cNvPr id="2" name="Title 1">
            <a:extLst>
              <a:ext uri="{FF2B5EF4-FFF2-40B4-BE49-F238E27FC236}">
                <a16:creationId xmlns:a16="http://schemas.microsoft.com/office/drawing/2014/main" id="{DBB2EA49-5604-8C47-9C2C-186CE0568E22}"/>
              </a:ext>
            </a:extLst>
          </p:cNvPr>
          <p:cNvSpPr>
            <a:spLocks noGrp="1"/>
          </p:cNvSpPr>
          <p:nvPr>
            <p:ph type="title" idx="4294967295"/>
          </p:nvPr>
        </p:nvSpPr>
        <p:spPr>
          <a:xfrm>
            <a:off x="0" y="126066"/>
            <a:ext cx="9144000" cy="685800"/>
          </a:xfrm>
        </p:spPr>
        <p:txBody>
          <a:bodyPr>
            <a:normAutofit/>
          </a:bodyPr>
          <a:lstStyle/>
          <a:p>
            <a:pPr algn="ctr"/>
            <a:r>
              <a:rPr lang="en-US" sz="3600" b="1">
                <a:ea typeface="Times New Roman"/>
              </a:rPr>
              <a:t>Core Need 1: Mental Health &amp; Wellness</a:t>
            </a:r>
          </a:p>
        </p:txBody>
      </p:sp>
      <p:graphicFrame>
        <p:nvGraphicFramePr>
          <p:cNvPr id="11" name="Table 10">
            <a:extLst>
              <a:ext uri="{FF2B5EF4-FFF2-40B4-BE49-F238E27FC236}">
                <a16:creationId xmlns:a16="http://schemas.microsoft.com/office/drawing/2014/main" id="{31FBE84F-9FA1-0D01-2819-CD862CC01E72}"/>
              </a:ext>
            </a:extLst>
          </p:cNvPr>
          <p:cNvGraphicFramePr>
            <a:graphicFrameLocks noGrp="1"/>
          </p:cNvGraphicFramePr>
          <p:nvPr>
            <p:extLst>
              <p:ext uri="{D42A27DB-BD31-4B8C-83A1-F6EECF244321}">
                <p14:modId xmlns:p14="http://schemas.microsoft.com/office/powerpoint/2010/main" val="3647661499"/>
              </p:ext>
            </p:extLst>
          </p:nvPr>
        </p:nvGraphicFramePr>
        <p:xfrm>
          <a:off x="997682" y="811867"/>
          <a:ext cx="7144478" cy="3998815"/>
        </p:xfrm>
        <a:graphic>
          <a:graphicData uri="http://schemas.openxmlformats.org/drawingml/2006/table">
            <a:tbl>
              <a:tblPr firstRow="1" firstCol="1" bandRow="1">
                <a:tableStyleId>{5C22544A-7EE6-4342-B048-85BDC9FD1C3A}</a:tableStyleId>
              </a:tblPr>
              <a:tblGrid>
                <a:gridCol w="4374833">
                  <a:extLst>
                    <a:ext uri="{9D8B030D-6E8A-4147-A177-3AD203B41FA5}">
                      <a16:colId xmlns:a16="http://schemas.microsoft.com/office/drawing/2014/main" val="4091554486"/>
                    </a:ext>
                  </a:extLst>
                </a:gridCol>
                <a:gridCol w="1207008">
                  <a:extLst>
                    <a:ext uri="{9D8B030D-6E8A-4147-A177-3AD203B41FA5}">
                      <a16:colId xmlns:a16="http://schemas.microsoft.com/office/drawing/2014/main" val="241241881"/>
                    </a:ext>
                  </a:extLst>
                </a:gridCol>
                <a:gridCol w="1562637">
                  <a:extLst>
                    <a:ext uri="{9D8B030D-6E8A-4147-A177-3AD203B41FA5}">
                      <a16:colId xmlns:a16="http://schemas.microsoft.com/office/drawing/2014/main" val="3557403269"/>
                    </a:ext>
                  </a:extLst>
                </a:gridCol>
              </a:tblGrid>
              <a:tr h="264601">
                <a:tc gridSpan="3">
                  <a:txBody>
                    <a:bodyPr/>
                    <a:lstStyle/>
                    <a:p>
                      <a:pPr marL="0" marR="0" algn="ctr">
                        <a:lnSpc>
                          <a:spcPct val="115000"/>
                        </a:lnSpc>
                        <a:spcBef>
                          <a:spcPts val="0"/>
                        </a:spcBef>
                        <a:spcAft>
                          <a:spcPts val="0"/>
                        </a:spcAft>
                      </a:pPr>
                      <a:r>
                        <a:rPr lang="en-US" sz="1400" u="sng">
                          <a:effectLst/>
                        </a:rPr>
                        <a:t>Mental Health &amp; Wellness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58094783"/>
                  </a:ext>
                </a:extLst>
              </a:tr>
              <a:tr h="517173">
                <a:tc>
                  <a:txBody>
                    <a:bodyPr/>
                    <a:lstStyle/>
                    <a:p>
                      <a:pPr marL="0" marR="0" algn="just">
                        <a:lnSpc>
                          <a:spcPct val="115000"/>
                        </a:lnSpc>
                        <a:spcBef>
                          <a:spcPts val="0"/>
                        </a:spcBef>
                        <a:spcAft>
                          <a:spcPts val="0"/>
                        </a:spcAft>
                      </a:pPr>
                      <a:r>
                        <a:rPr lang="en-US" sz="1800" u="sng">
                          <a:effectLst/>
                        </a:rPr>
                        <a:t>Organization Name</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b="1" u="sng" strike="noStrike">
                          <a:effectLst/>
                        </a:rPr>
                        <a:t>Requested Amount </a:t>
                      </a:r>
                      <a:endParaRPr lang="en-US" sz="1200" b="1" u="sng">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b="1" u="sng">
                          <a:effectLst/>
                        </a:rPr>
                        <a:t>Grant Renewal</a:t>
                      </a:r>
                    </a:p>
                    <a:p>
                      <a:pPr marL="0" marR="0" algn="ctr">
                        <a:lnSpc>
                          <a:spcPct val="115000"/>
                        </a:lnSpc>
                        <a:spcBef>
                          <a:spcPts val="0"/>
                        </a:spcBef>
                        <a:spcAft>
                          <a:spcPts val="0"/>
                        </a:spcAft>
                      </a:pPr>
                      <a:r>
                        <a:rPr lang="en-US" sz="1400" b="1" u="sng">
                          <a:effectLst/>
                        </a:rPr>
                        <a:t>Recommendation</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509272858"/>
                  </a:ext>
                </a:extLst>
              </a:tr>
              <a:tr h="252572">
                <a:tc>
                  <a:txBody>
                    <a:bodyPr/>
                    <a:lstStyle/>
                    <a:p>
                      <a:pPr marL="0" marR="0"/>
                      <a:r>
                        <a:rPr lang="en-US" sz="1400">
                          <a:effectLst/>
                          <a:latin typeface="Arial" panose="020B0604020202020204" pitchFamily="34" charset="0"/>
                          <a:ea typeface="Times New Roman" panose="02020603050405020304" pitchFamily="18" charset="0"/>
                        </a:rPr>
                        <a:t>Bay Area Community Resources S</a:t>
                      </a:r>
                      <a:endParaRPr lang="en-US" sz="14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400">
                          <a:effectLst/>
                          <a:latin typeface="Arial" panose="020B0604020202020204" pitchFamily="34" charset="0"/>
                          <a:ea typeface="Times New Roman" panose="02020603050405020304" pitchFamily="18" charset="0"/>
                        </a:rPr>
                        <a:t>$200,000</a:t>
                      </a:r>
                      <a:endParaRPr lang="en-US" sz="9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400">
                          <a:effectLst/>
                          <a:latin typeface="Arial" panose="020B0604020202020204" pitchFamily="34" charset="0"/>
                          <a:ea typeface="Times New Roman" panose="02020603050405020304" pitchFamily="18" charset="0"/>
                        </a:rPr>
                        <a:t>$200,000</a:t>
                      </a:r>
                      <a:endParaRPr lang="en-US" sz="9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a16="http://schemas.microsoft.com/office/drawing/2014/main" val="2056240158"/>
                  </a:ext>
                </a:extLst>
              </a:tr>
              <a:tr h="252572">
                <a:tc>
                  <a:txBody>
                    <a:bodyPr/>
                    <a:lstStyle/>
                    <a:p>
                      <a:pPr marL="0" marR="0"/>
                      <a:r>
                        <a:rPr lang="en-US" sz="1400">
                          <a:effectLst/>
                          <a:latin typeface="Arial" panose="020B0604020202020204" pitchFamily="34" charset="0"/>
                          <a:ea typeface="Times New Roman" panose="02020603050405020304" pitchFamily="18" charset="0"/>
                        </a:rPr>
                        <a:t>Bay Area Girls Club* E</a:t>
                      </a:r>
                      <a:endParaRPr lang="en-US" sz="1400" b="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400">
                          <a:effectLst/>
                          <a:latin typeface="Arial" panose="020B0604020202020204" pitchFamily="34" charset="0"/>
                          <a:ea typeface="Times New Roman" panose="02020603050405020304" pitchFamily="18" charset="0"/>
                        </a:rPr>
                        <a:t>$50,000</a:t>
                      </a:r>
                      <a:endParaRPr lang="en-US" sz="9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400">
                          <a:effectLst/>
                          <a:latin typeface="Arial" panose="020B0604020202020204" pitchFamily="34" charset="0"/>
                          <a:ea typeface="Times New Roman" panose="02020603050405020304" pitchFamily="18" charset="0"/>
                        </a:rPr>
                        <a:t>$50,000</a:t>
                      </a:r>
                      <a:endParaRPr lang="en-US" sz="9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a16="http://schemas.microsoft.com/office/drawing/2014/main" val="1328460179"/>
                  </a:ext>
                </a:extLst>
              </a:tr>
              <a:tr h="252572">
                <a:tc>
                  <a:txBody>
                    <a:bodyPr/>
                    <a:lstStyle/>
                    <a:p>
                      <a:pPr marL="0" marR="0"/>
                      <a:r>
                        <a:rPr lang="en-US" sz="1400">
                          <a:effectLst/>
                          <a:latin typeface="Arial" panose="020B0604020202020204" pitchFamily="34" charset="0"/>
                          <a:ea typeface="Times New Roman" panose="02020603050405020304" pitchFamily="18" charset="0"/>
                        </a:rPr>
                        <a:t>Black Neighborhood* E</a:t>
                      </a:r>
                      <a:endParaRPr lang="en-US" sz="9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400">
                          <a:effectLst/>
                          <a:latin typeface="Arial" panose="020B0604020202020204" pitchFamily="34" charset="0"/>
                          <a:ea typeface="Times New Roman" panose="02020603050405020304" pitchFamily="18" charset="0"/>
                        </a:rPr>
                        <a:t>$60,000</a:t>
                      </a:r>
                      <a:endParaRPr lang="en-US" sz="9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400">
                          <a:effectLst/>
                          <a:latin typeface="Arial" panose="020B0604020202020204" pitchFamily="34" charset="0"/>
                          <a:ea typeface="Times New Roman" panose="02020603050405020304" pitchFamily="18" charset="0"/>
                        </a:rPr>
                        <a:t>$60,000</a:t>
                      </a:r>
                      <a:endParaRPr lang="en-US" sz="9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a16="http://schemas.microsoft.com/office/drawing/2014/main" val="918012988"/>
                  </a:ext>
                </a:extLst>
              </a:tr>
              <a:tr h="252572">
                <a:tc>
                  <a:txBody>
                    <a:bodyPr/>
                    <a:lstStyle/>
                    <a:p>
                      <a:pPr marL="0" marR="0"/>
                      <a:r>
                        <a:rPr lang="en-US" sz="1400">
                          <a:effectLst/>
                          <a:latin typeface="Arial" panose="020B0604020202020204" pitchFamily="34" charset="0"/>
                          <a:ea typeface="Times New Roman" panose="02020603050405020304" pitchFamily="18" charset="0"/>
                        </a:rPr>
                        <a:t>Child Abuse Prevention Council S</a:t>
                      </a:r>
                      <a:endParaRPr lang="en-US" sz="9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400">
                          <a:effectLst/>
                          <a:latin typeface="Arial" panose="020B0604020202020204" pitchFamily="34" charset="0"/>
                          <a:ea typeface="Times New Roman" panose="02020603050405020304" pitchFamily="18" charset="0"/>
                        </a:rPr>
                        <a:t>$51,200</a:t>
                      </a:r>
                      <a:endParaRPr lang="en-US" sz="9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400">
                          <a:effectLst/>
                          <a:latin typeface="Arial" panose="020B0604020202020204" pitchFamily="34" charset="0"/>
                          <a:ea typeface="Times New Roman" panose="02020603050405020304" pitchFamily="18" charset="0"/>
                        </a:rPr>
                        <a:t>$51,200</a:t>
                      </a:r>
                      <a:endParaRPr lang="en-US" sz="9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a16="http://schemas.microsoft.com/office/drawing/2014/main" val="1947466534"/>
                  </a:ext>
                </a:extLst>
              </a:tr>
              <a:tr h="252572">
                <a:tc>
                  <a:txBody>
                    <a:bodyPr/>
                    <a:lstStyle/>
                    <a:p>
                      <a:pPr marL="0" marR="0"/>
                      <a:r>
                        <a:rPr lang="en-US" sz="1400">
                          <a:effectLst/>
                          <a:latin typeface="Arial" panose="020B0604020202020204" pitchFamily="34" charset="0"/>
                          <a:ea typeface="Times New Roman" panose="02020603050405020304" pitchFamily="18" charset="0"/>
                        </a:rPr>
                        <a:t>City of Richmond, Office of Neighborhood Safety* C</a:t>
                      </a:r>
                      <a:endParaRPr lang="en-US" sz="9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400">
                          <a:effectLst/>
                          <a:latin typeface="Arial" panose="020B0604020202020204" pitchFamily="34" charset="0"/>
                          <a:ea typeface="Times New Roman" panose="02020603050405020304" pitchFamily="18" charset="0"/>
                        </a:rPr>
                        <a:t>$300,000</a:t>
                      </a:r>
                      <a:endParaRPr lang="en-US" sz="9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400">
                          <a:effectLst/>
                          <a:latin typeface="Arial" panose="020B0604020202020204" pitchFamily="34" charset="0"/>
                          <a:ea typeface="Times New Roman" panose="02020603050405020304" pitchFamily="18" charset="0"/>
                        </a:rPr>
                        <a:t>$300,000</a:t>
                      </a:r>
                      <a:endParaRPr lang="en-US" sz="9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a16="http://schemas.microsoft.com/office/drawing/2014/main" val="1914437279"/>
                  </a:ext>
                </a:extLst>
              </a:tr>
              <a:tr h="252572">
                <a:tc>
                  <a:txBody>
                    <a:bodyPr/>
                    <a:lstStyle/>
                    <a:p>
                      <a:pPr marL="0" marR="0"/>
                      <a:r>
                        <a:rPr lang="en-US" sz="1400">
                          <a:effectLst/>
                          <a:latin typeface="Arial" panose="020B0604020202020204" pitchFamily="34" charset="0"/>
                          <a:ea typeface="Times New Roman" panose="02020603050405020304" pitchFamily="18" charset="0"/>
                        </a:rPr>
                        <a:t>Contra Costa Family Justice Alliance* S</a:t>
                      </a:r>
                      <a:endParaRPr lang="en-US" sz="9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400">
                          <a:effectLst/>
                          <a:latin typeface="Arial" panose="020B0604020202020204" pitchFamily="34" charset="0"/>
                          <a:ea typeface="Times New Roman" panose="02020603050405020304" pitchFamily="18" charset="0"/>
                        </a:rPr>
                        <a:t>$200,000</a:t>
                      </a:r>
                      <a:endParaRPr lang="en-US" sz="9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400">
                          <a:effectLst/>
                          <a:latin typeface="Arial" panose="020B0604020202020204" pitchFamily="34" charset="0"/>
                          <a:ea typeface="Times New Roman" panose="02020603050405020304" pitchFamily="18" charset="0"/>
                        </a:rPr>
                        <a:t>$200,000</a:t>
                      </a:r>
                      <a:endParaRPr lang="en-US" sz="9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a16="http://schemas.microsoft.com/office/drawing/2014/main" val="2033880239"/>
                  </a:ext>
                </a:extLst>
              </a:tr>
              <a:tr h="252572">
                <a:tc>
                  <a:txBody>
                    <a:bodyPr/>
                    <a:lstStyle/>
                    <a:p>
                      <a:pPr marL="0" marR="0" algn="just"/>
                      <a:r>
                        <a:rPr lang="en-US" sz="1400">
                          <a:effectLst/>
                          <a:latin typeface="Arial" panose="020B0604020202020204" pitchFamily="34" charset="0"/>
                          <a:ea typeface="Times New Roman" panose="02020603050405020304" pitchFamily="18" charset="0"/>
                        </a:rPr>
                        <a:t>Desarrollo Familiar* S</a:t>
                      </a:r>
                      <a:endParaRPr lang="en-US" sz="9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400">
                          <a:effectLst/>
                          <a:latin typeface="Arial" panose="020B0604020202020204" pitchFamily="34" charset="0"/>
                          <a:ea typeface="Times New Roman" panose="02020603050405020304" pitchFamily="18" charset="0"/>
                        </a:rPr>
                        <a:t>$200,000</a:t>
                      </a:r>
                      <a:endParaRPr lang="en-US" sz="9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400">
                          <a:effectLst/>
                          <a:latin typeface="Arial" panose="020B0604020202020204" pitchFamily="34" charset="0"/>
                          <a:ea typeface="Times New Roman" panose="02020603050405020304" pitchFamily="18" charset="0"/>
                        </a:rPr>
                        <a:t>$200,000</a:t>
                      </a:r>
                      <a:endParaRPr lang="en-US" sz="9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a16="http://schemas.microsoft.com/office/drawing/2014/main" val="3560704968"/>
                  </a:ext>
                </a:extLst>
              </a:tr>
              <a:tr h="252572">
                <a:tc>
                  <a:txBody>
                    <a:bodyPr/>
                    <a:lstStyle/>
                    <a:p>
                      <a:pPr marL="0" marR="0"/>
                      <a:r>
                        <a:rPr lang="en-US" sz="1400">
                          <a:effectLst/>
                          <a:latin typeface="Arial" panose="020B0604020202020204" pitchFamily="34" charset="0"/>
                          <a:ea typeface="Times New Roman" panose="02020603050405020304" pitchFamily="18" charset="0"/>
                        </a:rPr>
                        <a:t>Greater Richmond Interfaith Program* C</a:t>
                      </a:r>
                      <a:endParaRPr lang="en-US" sz="9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400">
                          <a:effectLst/>
                          <a:latin typeface="Arial" panose="020B0604020202020204" pitchFamily="34" charset="0"/>
                          <a:ea typeface="Times New Roman" panose="02020603050405020304" pitchFamily="18" charset="0"/>
                        </a:rPr>
                        <a:t>$300,000</a:t>
                      </a:r>
                      <a:endParaRPr lang="en-US" sz="9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400">
                          <a:effectLst/>
                          <a:latin typeface="Arial" panose="020B0604020202020204" pitchFamily="34" charset="0"/>
                          <a:ea typeface="Times New Roman" panose="02020603050405020304" pitchFamily="18" charset="0"/>
                        </a:rPr>
                        <a:t>$300,000</a:t>
                      </a:r>
                      <a:endParaRPr lang="en-US" sz="9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a16="http://schemas.microsoft.com/office/drawing/2014/main" val="872559837"/>
                  </a:ext>
                </a:extLst>
              </a:tr>
              <a:tr h="252572">
                <a:tc>
                  <a:txBody>
                    <a:bodyPr/>
                    <a:lstStyle/>
                    <a:p>
                      <a:pPr marL="0" marR="0"/>
                      <a:r>
                        <a:rPr lang="en-US" sz="1400">
                          <a:effectLst/>
                          <a:latin typeface="Arial" panose="020B0604020202020204" pitchFamily="34" charset="0"/>
                          <a:ea typeface="Times New Roman" panose="02020603050405020304" pitchFamily="18" charset="0"/>
                        </a:rPr>
                        <a:t>Latina Center* C</a:t>
                      </a:r>
                      <a:endParaRPr lang="en-US" sz="9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400">
                          <a:effectLst/>
                          <a:latin typeface="Arial" panose="020B0604020202020204" pitchFamily="34" charset="0"/>
                          <a:ea typeface="Times New Roman" panose="02020603050405020304" pitchFamily="18" charset="0"/>
                        </a:rPr>
                        <a:t>$200,000</a:t>
                      </a:r>
                      <a:endParaRPr lang="en-US" sz="9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400">
                          <a:effectLst/>
                          <a:latin typeface="Arial" panose="020B0604020202020204" pitchFamily="34" charset="0"/>
                          <a:ea typeface="Times New Roman" panose="02020603050405020304" pitchFamily="18" charset="0"/>
                        </a:rPr>
                        <a:t>$200,000</a:t>
                      </a:r>
                      <a:endParaRPr lang="en-US" sz="9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a16="http://schemas.microsoft.com/office/drawing/2014/main" val="2348419876"/>
                  </a:ext>
                </a:extLst>
              </a:tr>
              <a:tr h="252572">
                <a:tc>
                  <a:txBody>
                    <a:bodyPr/>
                    <a:lstStyle/>
                    <a:p>
                      <a:pPr marL="0" marR="0"/>
                      <a:r>
                        <a:rPr lang="en-US" sz="1400">
                          <a:effectLst/>
                          <a:latin typeface="Arial" panose="020B0604020202020204" pitchFamily="34" charset="0"/>
                          <a:ea typeface="Times New Roman" panose="02020603050405020304" pitchFamily="18" charset="0"/>
                        </a:rPr>
                        <a:t>Mindful Life Project* S</a:t>
                      </a:r>
                      <a:endParaRPr lang="en-US" sz="9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400">
                          <a:effectLst/>
                          <a:latin typeface="Arial" panose="020B0604020202020204" pitchFamily="34" charset="0"/>
                          <a:ea typeface="Times New Roman" panose="02020603050405020304" pitchFamily="18" charset="0"/>
                        </a:rPr>
                        <a:t>$150,000</a:t>
                      </a:r>
                      <a:endParaRPr lang="en-US" sz="9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400">
                          <a:effectLst/>
                          <a:latin typeface="Arial" panose="020B0604020202020204" pitchFamily="34" charset="0"/>
                          <a:ea typeface="Times New Roman" panose="02020603050405020304" pitchFamily="18" charset="0"/>
                        </a:rPr>
                        <a:t>$150,000</a:t>
                      </a:r>
                      <a:endParaRPr lang="en-US" sz="9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a16="http://schemas.microsoft.com/office/drawing/2014/main" val="1496245643"/>
                  </a:ext>
                </a:extLst>
              </a:tr>
              <a:tr h="252572">
                <a:tc>
                  <a:txBody>
                    <a:bodyPr/>
                    <a:lstStyle/>
                    <a:p>
                      <a:pPr marL="0" marR="0"/>
                      <a:r>
                        <a:rPr lang="en-US" sz="1400">
                          <a:effectLst/>
                          <a:latin typeface="Arial" panose="020B0604020202020204" pitchFamily="34" charset="0"/>
                          <a:ea typeface="Times New Roman" panose="02020603050405020304" pitchFamily="18" charset="0"/>
                        </a:rPr>
                        <a:t>West Contra Costa Unified School District* C</a:t>
                      </a:r>
                      <a:endParaRPr lang="en-US" sz="9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400">
                          <a:effectLst/>
                          <a:latin typeface="Arial" panose="020B0604020202020204" pitchFamily="34" charset="0"/>
                          <a:ea typeface="Times New Roman" panose="02020603050405020304" pitchFamily="18" charset="0"/>
                        </a:rPr>
                        <a:t>$300,000</a:t>
                      </a:r>
                      <a:endParaRPr lang="en-US" sz="9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400">
                          <a:effectLst/>
                          <a:latin typeface="Arial" panose="020B0604020202020204" pitchFamily="34" charset="0"/>
                          <a:ea typeface="Times New Roman" panose="02020603050405020304" pitchFamily="18" charset="0"/>
                        </a:rPr>
                        <a:t>$300,000</a:t>
                      </a:r>
                      <a:endParaRPr lang="en-US" sz="9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a16="http://schemas.microsoft.com/office/drawing/2014/main" val="1302905844"/>
                  </a:ext>
                </a:extLst>
              </a:tr>
              <a:tr h="264601">
                <a:tc>
                  <a:txBody>
                    <a:bodyPr/>
                    <a:lstStyle/>
                    <a:p>
                      <a:pPr marL="0" marR="0" algn="r"/>
                      <a:r>
                        <a:rPr lang="en-US" sz="900">
                          <a:effectLst/>
                          <a:latin typeface="Times New Roman" panose="02020603050405020304" pitchFamily="18" charset="0"/>
                          <a:ea typeface="Times New Roman" panose="02020603050405020304" pitchFamily="18" charset="0"/>
                        </a:rPr>
                        <a:t>  </a:t>
                      </a:r>
                      <a:r>
                        <a:rPr lang="en-US" sz="1400" b="1">
                          <a:effectLst/>
                          <a:latin typeface="Arial" panose="020B0604020202020204" pitchFamily="34" charset="0"/>
                          <a:ea typeface="Times New Roman" panose="02020603050405020304" pitchFamily="18" charset="0"/>
                        </a:rPr>
                        <a:t>TOTAL for 11 Organizations</a:t>
                      </a:r>
                      <a:endParaRPr lang="en-US" sz="90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lgn="ctr"/>
                      <a:r>
                        <a:rPr lang="en-US" sz="1400" b="1">
                          <a:effectLst/>
                          <a:latin typeface="Arial" panose="020B0604020202020204" pitchFamily="34" charset="0"/>
                          <a:ea typeface="Times New Roman" panose="02020603050405020304" pitchFamily="18" charset="0"/>
                        </a:rPr>
                        <a:t>$2,011,200 </a:t>
                      </a:r>
                    </a:p>
                  </a:txBody>
                  <a:tcPr marL="51435" marR="51435" marT="0" marB="0" anchor="ctr"/>
                </a:tc>
                <a:tc>
                  <a:txBody>
                    <a:bodyPr/>
                    <a:lstStyle/>
                    <a:p>
                      <a:pPr marL="0" marR="0" algn="ctr"/>
                      <a:r>
                        <a:rPr lang="en-US" sz="1400" b="1">
                          <a:effectLst/>
                          <a:latin typeface="Arial" panose="020B0604020202020204" pitchFamily="34" charset="0"/>
                          <a:ea typeface="Times New Roman" panose="02020603050405020304" pitchFamily="18" charset="0"/>
                        </a:rPr>
                        <a:t>$2,011,200</a:t>
                      </a:r>
                    </a:p>
                  </a:txBody>
                  <a:tcPr marL="51435" marR="51435" marT="0" marB="0" anchor="ctr"/>
                </a:tc>
                <a:extLst>
                  <a:ext uri="{0D108BD9-81ED-4DB2-BD59-A6C34878D82A}">
                    <a16:rowId xmlns:a16="http://schemas.microsoft.com/office/drawing/2014/main" val="3459334015"/>
                  </a:ext>
                </a:extLst>
              </a:tr>
            </a:tbl>
          </a:graphicData>
        </a:graphic>
      </p:graphicFrame>
    </p:spTree>
    <p:extLst>
      <p:ext uri="{BB962C8B-B14F-4D97-AF65-F5344CB8AC3E}">
        <p14:creationId xmlns:p14="http://schemas.microsoft.com/office/powerpoint/2010/main" val="25314559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685800">
              <a:buClrTx/>
              <a:defRPr/>
            </a:pPr>
            <a:fld id="{0B5B67E1-6C1A-4399-893C-04E78FDF22B6}" type="slidenum">
              <a:rPr lang="en-US" sz="788" kern="1200">
                <a:solidFill>
                  <a:prstClr val="black">
                    <a:tint val="75000"/>
                  </a:prstClr>
                </a:solidFill>
                <a:latin typeface="Calibri" panose="020F0502020204030204"/>
                <a:ea typeface="+mn-ea"/>
                <a:cs typeface="+mn-cs"/>
              </a:rPr>
              <a:pPr defTabSz="685800">
                <a:buClrTx/>
                <a:defRPr/>
              </a:pPr>
              <a:t>58</a:t>
            </a:fld>
            <a:endParaRPr lang="en-US" sz="788" kern="1200">
              <a:solidFill>
                <a:prstClr val="black">
                  <a:tint val="75000"/>
                </a:prstClr>
              </a:solidFill>
              <a:latin typeface="Calibri" panose="020F0502020204030204"/>
              <a:ea typeface="+mn-ea"/>
              <a:cs typeface="+mn-cs"/>
            </a:endParaRPr>
          </a:p>
        </p:txBody>
      </p:sp>
      <p:sp>
        <p:nvSpPr>
          <p:cNvPr id="2" name="Title 1">
            <a:extLst>
              <a:ext uri="{FF2B5EF4-FFF2-40B4-BE49-F238E27FC236}">
                <a16:creationId xmlns:a16="http://schemas.microsoft.com/office/drawing/2014/main" id="{DBB2EA49-5604-8C47-9C2C-186CE0568E22}"/>
              </a:ext>
            </a:extLst>
          </p:cNvPr>
          <p:cNvSpPr>
            <a:spLocks noGrp="1"/>
          </p:cNvSpPr>
          <p:nvPr>
            <p:ph type="title" idx="4294967295"/>
          </p:nvPr>
        </p:nvSpPr>
        <p:spPr>
          <a:xfrm>
            <a:off x="0" y="365351"/>
            <a:ext cx="9144000" cy="685800"/>
          </a:xfrm>
        </p:spPr>
        <p:txBody>
          <a:bodyPr>
            <a:normAutofit/>
          </a:bodyPr>
          <a:lstStyle/>
          <a:p>
            <a:pPr algn="ctr"/>
            <a:r>
              <a:rPr lang="en-US" sz="3600" b="1">
                <a:ea typeface="Times New Roman"/>
              </a:rPr>
              <a:t>Core Need 2: Physical Health &amp; Acce</a:t>
            </a:r>
            <a:r>
              <a:rPr lang="en-US" sz="3600" b="1">
                <a:solidFill>
                  <a:srgbClr val="E06666"/>
                </a:solidFill>
                <a:ea typeface="Times New Roman"/>
              </a:rPr>
              <a:t>ss</a:t>
            </a:r>
            <a:endParaRPr lang="en-US" sz="3600" b="1">
              <a:solidFill>
                <a:srgbClr val="000000"/>
              </a:solidFill>
              <a:ea typeface="Times New Roman"/>
            </a:endParaRPr>
          </a:p>
        </p:txBody>
      </p:sp>
      <p:graphicFrame>
        <p:nvGraphicFramePr>
          <p:cNvPr id="5" name="Table 4">
            <a:extLst>
              <a:ext uri="{FF2B5EF4-FFF2-40B4-BE49-F238E27FC236}">
                <a16:creationId xmlns:a16="http://schemas.microsoft.com/office/drawing/2014/main" id="{1252B7BD-E381-4F12-1D91-F418864EF9B4}"/>
              </a:ext>
            </a:extLst>
          </p:cNvPr>
          <p:cNvGraphicFramePr>
            <a:graphicFrameLocks noGrp="1"/>
          </p:cNvGraphicFramePr>
          <p:nvPr>
            <p:extLst>
              <p:ext uri="{D42A27DB-BD31-4B8C-83A1-F6EECF244321}">
                <p14:modId xmlns:p14="http://schemas.microsoft.com/office/powerpoint/2010/main" val="955412132"/>
              </p:ext>
            </p:extLst>
          </p:nvPr>
        </p:nvGraphicFramePr>
        <p:xfrm>
          <a:off x="682866" y="1200101"/>
          <a:ext cx="7777790" cy="3242275"/>
        </p:xfrm>
        <a:graphic>
          <a:graphicData uri="http://schemas.openxmlformats.org/drawingml/2006/table">
            <a:tbl>
              <a:tblPr firstRow="1" firstCol="1" bandRow="1">
                <a:tableStyleId>{5C22544A-7EE6-4342-B048-85BDC9FD1C3A}</a:tableStyleId>
              </a:tblPr>
              <a:tblGrid>
                <a:gridCol w="4349134">
                  <a:extLst>
                    <a:ext uri="{9D8B030D-6E8A-4147-A177-3AD203B41FA5}">
                      <a16:colId xmlns:a16="http://schemas.microsoft.com/office/drawing/2014/main" val="1356022008"/>
                    </a:ext>
                  </a:extLst>
                </a:gridCol>
                <a:gridCol w="1493105">
                  <a:extLst>
                    <a:ext uri="{9D8B030D-6E8A-4147-A177-3AD203B41FA5}">
                      <a16:colId xmlns:a16="http://schemas.microsoft.com/office/drawing/2014/main" val="1023131952"/>
                    </a:ext>
                  </a:extLst>
                </a:gridCol>
                <a:gridCol w="1935551">
                  <a:extLst>
                    <a:ext uri="{9D8B030D-6E8A-4147-A177-3AD203B41FA5}">
                      <a16:colId xmlns:a16="http://schemas.microsoft.com/office/drawing/2014/main" val="3718124280"/>
                    </a:ext>
                  </a:extLst>
                </a:gridCol>
              </a:tblGrid>
              <a:tr h="257933">
                <a:tc gridSpan="3">
                  <a:txBody>
                    <a:bodyPr/>
                    <a:lstStyle/>
                    <a:p>
                      <a:pPr marL="0" marR="0" algn="ctr">
                        <a:lnSpc>
                          <a:spcPct val="115000"/>
                        </a:lnSpc>
                        <a:spcBef>
                          <a:spcPts val="0"/>
                        </a:spcBef>
                        <a:spcAft>
                          <a:spcPts val="0"/>
                        </a:spcAft>
                      </a:pPr>
                      <a:r>
                        <a:rPr lang="en-US" sz="1400" u="sng">
                          <a:effectLst/>
                        </a:rPr>
                        <a:t>Physical Health &amp; Access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66379783"/>
                  </a:ext>
                </a:extLst>
              </a:tr>
              <a:tr h="511625">
                <a:tc>
                  <a:txBody>
                    <a:bodyPr/>
                    <a:lstStyle/>
                    <a:p>
                      <a:pPr marL="0" marR="0" algn="just">
                        <a:lnSpc>
                          <a:spcPct val="115000"/>
                        </a:lnSpc>
                        <a:spcBef>
                          <a:spcPts val="0"/>
                        </a:spcBef>
                        <a:spcAft>
                          <a:spcPts val="0"/>
                        </a:spcAft>
                      </a:pPr>
                      <a:r>
                        <a:rPr lang="en-US" sz="2100" u="sng">
                          <a:effectLst/>
                        </a:rPr>
                        <a:t>Organization Name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b="1" u="sng" strike="noStrike">
                          <a:effectLst/>
                        </a:rPr>
                        <a:t> Requested Amount</a:t>
                      </a:r>
                      <a:endParaRPr lang="en-US" sz="1200" b="1" u="sng">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b="1" u="sng">
                          <a:effectLst/>
                        </a:rPr>
                        <a:t>Grant Renewal</a:t>
                      </a:r>
                    </a:p>
                    <a:p>
                      <a:pPr marL="0" marR="0" algn="ctr">
                        <a:lnSpc>
                          <a:spcPct val="115000"/>
                        </a:lnSpc>
                        <a:spcBef>
                          <a:spcPts val="0"/>
                        </a:spcBef>
                        <a:spcAft>
                          <a:spcPts val="0"/>
                        </a:spcAft>
                      </a:pPr>
                      <a:r>
                        <a:rPr lang="en-US" sz="1400" b="1" u="sng">
                          <a:effectLst/>
                        </a:rPr>
                        <a:t>Recommendation</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654413281"/>
                  </a:ext>
                </a:extLst>
              </a:tr>
              <a:tr h="276848">
                <a:tc>
                  <a:txBody>
                    <a:bodyPr/>
                    <a:lstStyle/>
                    <a:p>
                      <a:pPr marL="0" marR="0" algn="just"/>
                      <a:r>
                        <a:rPr lang="en-US" sz="1500">
                          <a:effectLst/>
                          <a:latin typeface="Arial" panose="020B0604020202020204" pitchFamily="34" charset="0"/>
                          <a:ea typeface="Times New Roman" panose="02020603050405020304" pitchFamily="18" charset="0"/>
                        </a:rPr>
                        <a:t>18 Reasons S</a:t>
                      </a:r>
                      <a:endParaRPr lang="en-US" sz="11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500">
                          <a:effectLst/>
                          <a:latin typeface="Arial" panose="020B0604020202020204" pitchFamily="34" charset="0"/>
                          <a:ea typeface="Times New Roman" panose="02020603050405020304" pitchFamily="18" charset="0"/>
                        </a:rPr>
                        <a:t>$200,000</a:t>
                      </a:r>
                      <a:endParaRPr lang="en-US" sz="11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500">
                          <a:effectLst/>
                          <a:latin typeface="Arial" panose="020B0604020202020204" pitchFamily="34" charset="0"/>
                          <a:ea typeface="Times New Roman" panose="02020603050405020304" pitchFamily="18" charset="0"/>
                        </a:rPr>
                        <a:t>$200,000</a:t>
                      </a:r>
                      <a:endParaRPr lang="en-US" sz="11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a16="http://schemas.microsoft.com/office/drawing/2014/main" val="2243973379"/>
                  </a:ext>
                </a:extLst>
              </a:tr>
              <a:tr h="276848">
                <a:tc>
                  <a:txBody>
                    <a:bodyPr/>
                    <a:lstStyle/>
                    <a:p>
                      <a:pPr marL="0" marR="0" algn="just"/>
                      <a:r>
                        <a:rPr lang="en-US" sz="1500">
                          <a:effectLst/>
                          <a:latin typeface="Arial" panose="020B0604020202020204" pitchFamily="34" charset="0"/>
                          <a:ea typeface="Times New Roman" panose="02020603050405020304" pitchFamily="18" charset="0"/>
                        </a:rPr>
                        <a:t>Growing Together, Bay Area S</a:t>
                      </a:r>
                      <a:endParaRPr lang="en-US" sz="11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500">
                          <a:effectLst/>
                          <a:latin typeface="Arial" panose="020B0604020202020204" pitchFamily="34" charset="0"/>
                          <a:ea typeface="Times New Roman" panose="02020603050405020304" pitchFamily="18" charset="0"/>
                        </a:rPr>
                        <a:t>$190,840</a:t>
                      </a:r>
                      <a:endParaRPr lang="en-US" sz="11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500">
                          <a:effectLst/>
                          <a:latin typeface="Arial" panose="020B0604020202020204" pitchFamily="34" charset="0"/>
                          <a:ea typeface="Times New Roman" panose="02020603050405020304" pitchFamily="18" charset="0"/>
                        </a:rPr>
                        <a:t>$190,840</a:t>
                      </a:r>
                      <a:endParaRPr lang="en-US" sz="11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a16="http://schemas.microsoft.com/office/drawing/2014/main" val="3941994487"/>
                  </a:ext>
                </a:extLst>
              </a:tr>
              <a:tr h="276848">
                <a:tc>
                  <a:txBody>
                    <a:bodyPr/>
                    <a:lstStyle/>
                    <a:p>
                      <a:pPr marL="0" marR="0" algn="just"/>
                      <a:r>
                        <a:rPr lang="en-US" sz="1500">
                          <a:effectLst/>
                          <a:latin typeface="Arial" panose="020B0604020202020204" pitchFamily="34" charset="0"/>
                          <a:ea typeface="Times New Roman" panose="02020603050405020304" pitchFamily="18" charset="0"/>
                        </a:rPr>
                        <a:t>Pogo Park* S</a:t>
                      </a:r>
                      <a:endParaRPr lang="en-US" sz="11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500">
                          <a:effectLst/>
                          <a:latin typeface="Arial" panose="020B0604020202020204" pitchFamily="34" charset="0"/>
                          <a:ea typeface="Times New Roman" panose="02020603050405020304" pitchFamily="18" charset="0"/>
                        </a:rPr>
                        <a:t>$200,000</a:t>
                      </a:r>
                      <a:endParaRPr lang="en-US" sz="11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500">
                          <a:effectLst/>
                          <a:latin typeface="Arial" panose="020B0604020202020204" pitchFamily="34" charset="0"/>
                          <a:ea typeface="Times New Roman" panose="02020603050405020304" pitchFamily="18" charset="0"/>
                        </a:rPr>
                        <a:t>$200,000</a:t>
                      </a:r>
                      <a:endParaRPr lang="en-US" sz="11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a16="http://schemas.microsoft.com/office/drawing/2014/main" val="1596233334"/>
                  </a:ext>
                </a:extLst>
              </a:tr>
              <a:tr h="276848">
                <a:tc>
                  <a:txBody>
                    <a:bodyPr/>
                    <a:lstStyle/>
                    <a:p>
                      <a:pPr marL="0" marR="0" algn="just"/>
                      <a:r>
                        <a:rPr lang="en-US" sz="1500">
                          <a:effectLst/>
                          <a:latin typeface="Arial" panose="020B0604020202020204" pitchFamily="34" charset="0"/>
                          <a:ea typeface="Times New Roman" panose="02020603050405020304" pitchFamily="18" charset="0"/>
                        </a:rPr>
                        <a:t>Project Avary S</a:t>
                      </a:r>
                      <a:endParaRPr lang="en-US" sz="11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500">
                          <a:effectLst/>
                          <a:latin typeface="Arial" panose="020B0604020202020204" pitchFamily="34" charset="0"/>
                          <a:ea typeface="Times New Roman" panose="02020603050405020304" pitchFamily="18" charset="0"/>
                        </a:rPr>
                        <a:t>$200,000</a:t>
                      </a:r>
                      <a:endParaRPr lang="en-US" sz="11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500">
                          <a:effectLst/>
                          <a:latin typeface="Arial" panose="020B0604020202020204" pitchFamily="34" charset="0"/>
                          <a:ea typeface="Times New Roman" panose="02020603050405020304" pitchFamily="18" charset="0"/>
                        </a:rPr>
                        <a:t>$200,000</a:t>
                      </a:r>
                      <a:endParaRPr lang="en-US" sz="11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a16="http://schemas.microsoft.com/office/drawing/2014/main" val="3266279011"/>
                  </a:ext>
                </a:extLst>
              </a:tr>
              <a:tr h="276848">
                <a:tc>
                  <a:txBody>
                    <a:bodyPr/>
                    <a:lstStyle/>
                    <a:p>
                      <a:pPr marL="0" marR="0" algn="just"/>
                      <a:r>
                        <a:rPr lang="en-US" sz="1500">
                          <a:effectLst/>
                          <a:latin typeface="Arial" panose="020B0604020202020204" pitchFamily="34" charset="0"/>
                          <a:ea typeface="Times New Roman" panose="02020603050405020304" pitchFamily="18" charset="0"/>
                        </a:rPr>
                        <a:t>Richmond Outdoors Coalition* C</a:t>
                      </a:r>
                      <a:endParaRPr lang="en-US" sz="11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500">
                          <a:effectLst/>
                          <a:latin typeface="Arial" panose="020B0604020202020204" pitchFamily="34" charset="0"/>
                          <a:ea typeface="Times New Roman" panose="02020603050405020304" pitchFamily="18" charset="0"/>
                        </a:rPr>
                        <a:t>$300,000</a:t>
                      </a:r>
                      <a:endParaRPr lang="en-US" sz="11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500">
                          <a:effectLst/>
                          <a:latin typeface="Arial" panose="020B0604020202020204" pitchFamily="34" charset="0"/>
                          <a:ea typeface="Times New Roman" panose="02020603050405020304" pitchFamily="18" charset="0"/>
                        </a:rPr>
                        <a:t>$300,000</a:t>
                      </a:r>
                      <a:endParaRPr lang="en-US" sz="11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a16="http://schemas.microsoft.com/office/drawing/2014/main" val="938873006"/>
                  </a:ext>
                </a:extLst>
              </a:tr>
              <a:tr h="276848">
                <a:tc>
                  <a:txBody>
                    <a:bodyPr/>
                    <a:lstStyle/>
                    <a:p>
                      <a:pPr marL="0" marR="0" algn="just"/>
                      <a:r>
                        <a:rPr lang="en-US" sz="1500">
                          <a:effectLst/>
                          <a:latin typeface="Arial" panose="020B0604020202020204" pitchFamily="34" charset="0"/>
                          <a:ea typeface="Times New Roman" panose="02020603050405020304" pitchFamily="18" charset="0"/>
                        </a:rPr>
                        <a:t>Richmond Steelers* E</a:t>
                      </a:r>
                      <a:endParaRPr lang="en-US" sz="11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500">
                          <a:effectLst/>
                          <a:latin typeface="Arial" panose="020B0604020202020204" pitchFamily="34" charset="0"/>
                          <a:ea typeface="Times New Roman" panose="02020603050405020304" pitchFamily="18" charset="0"/>
                        </a:rPr>
                        <a:t>$80,000</a:t>
                      </a:r>
                      <a:endParaRPr lang="en-US" sz="11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500">
                          <a:effectLst/>
                          <a:latin typeface="Arial" panose="020B0604020202020204" pitchFamily="34" charset="0"/>
                          <a:ea typeface="Times New Roman" panose="02020603050405020304" pitchFamily="18" charset="0"/>
                        </a:rPr>
                        <a:t>$80,000</a:t>
                      </a:r>
                      <a:endParaRPr lang="en-US" sz="11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a16="http://schemas.microsoft.com/office/drawing/2014/main" val="172957123"/>
                  </a:ext>
                </a:extLst>
              </a:tr>
              <a:tr h="276848">
                <a:tc>
                  <a:txBody>
                    <a:bodyPr/>
                    <a:lstStyle/>
                    <a:p>
                      <a:pPr marL="0" marR="0" algn="just"/>
                      <a:r>
                        <a:rPr lang="en-US" sz="1500">
                          <a:effectLst/>
                          <a:latin typeface="Arial" panose="020B0604020202020204" pitchFamily="34" charset="0"/>
                          <a:ea typeface="Times New Roman" panose="02020603050405020304" pitchFamily="18" charset="0"/>
                        </a:rPr>
                        <a:t>Summer Search* S</a:t>
                      </a:r>
                      <a:endParaRPr lang="en-US" sz="11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500">
                          <a:effectLst/>
                          <a:latin typeface="Arial" panose="020B0604020202020204" pitchFamily="34" charset="0"/>
                          <a:ea typeface="Times New Roman" panose="02020603050405020304" pitchFamily="18" charset="0"/>
                        </a:rPr>
                        <a:t>$50,000</a:t>
                      </a:r>
                      <a:endParaRPr lang="en-US" sz="11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500">
                          <a:effectLst/>
                          <a:latin typeface="Arial" panose="020B0604020202020204" pitchFamily="34" charset="0"/>
                          <a:ea typeface="Times New Roman" panose="02020603050405020304" pitchFamily="18" charset="0"/>
                        </a:rPr>
                        <a:t>$50,000</a:t>
                      </a:r>
                      <a:endParaRPr lang="en-US" sz="11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a16="http://schemas.microsoft.com/office/drawing/2014/main" val="545042628"/>
                  </a:ext>
                </a:extLst>
              </a:tr>
              <a:tr h="276848">
                <a:tc>
                  <a:txBody>
                    <a:bodyPr/>
                    <a:lstStyle/>
                    <a:p>
                      <a:pPr marL="0" marR="0" algn="just"/>
                      <a:r>
                        <a:rPr lang="en-US" sz="800">
                          <a:effectLst/>
                          <a:latin typeface="Arial" panose="020B0604020202020204" pitchFamily="34" charset="0"/>
                          <a:ea typeface="Times New Roman" panose="02020603050405020304" pitchFamily="18" charset="0"/>
                        </a:rPr>
                        <a:t> </a:t>
                      </a:r>
                      <a:r>
                        <a:rPr lang="en-US" sz="1500">
                          <a:effectLst/>
                          <a:latin typeface="Arial" panose="020B0604020202020204" pitchFamily="34" charset="0"/>
                          <a:ea typeface="Times New Roman" panose="02020603050405020304" pitchFamily="18" charset="0"/>
                        </a:rPr>
                        <a:t>YES Nature to Neighborhoods* S</a:t>
                      </a:r>
                      <a:endParaRPr lang="en-US" sz="11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500">
                          <a:effectLst/>
                          <a:latin typeface="Arial" panose="020B0604020202020204" pitchFamily="34" charset="0"/>
                          <a:ea typeface="Times New Roman" panose="02020603050405020304" pitchFamily="18" charset="0"/>
                        </a:rPr>
                        <a:t>$199,974</a:t>
                      </a:r>
                      <a:endParaRPr lang="en-US" sz="11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500">
                          <a:effectLst/>
                          <a:latin typeface="Arial" panose="020B0604020202020204" pitchFamily="34" charset="0"/>
                          <a:ea typeface="Times New Roman" panose="02020603050405020304" pitchFamily="18" charset="0"/>
                        </a:rPr>
                        <a:t>$199,974</a:t>
                      </a:r>
                      <a:endParaRPr lang="en-US" sz="11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a16="http://schemas.microsoft.com/office/drawing/2014/main" val="1554935714"/>
                  </a:ext>
                </a:extLst>
              </a:tr>
              <a:tr h="257933">
                <a:tc>
                  <a:txBody>
                    <a:bodyPr/>
                    <a:lstStyle/>
                    <a:p>
                      <a:pPr marL="0" marR="0" algn="r"/>
                      <a:r>
                        <a:rPr lang="en-US" sz="1100">
                          <a:effectLst/>
                          <a:latin typeface="Times New Roman" panose="02020603050405020304" pitchFamily="18" charset="0"/>
                          <a:ea typeface="Times New Roman" panose="02020603050405020304" pitchFamily="18" charset="0"/>
                        </a:rPr>
                        <a:t> </a:t>
                      </a:r>
                      <a:r>
                        <a:rPr lang="en-US" sz="1500" b="1">
                          <a:effectLst/>
                          <a:latin typeface="Arial" panose="020B0604020202020204" pitchFamily="34" charset="0"/>
                          <a:ea typeface="Times New Roman" panose="02020603050405020304" pitchFamily="18" charset="0"/>
                        </a:rPr>
                        <a:t>TOTAL for 8 Organizations</a:t>
                      </a:r>
                      <a:endParaRPr lang="en-US" sz="110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lgn="ctr"/>
                      <a:r>
                        <a:rPr lang="en-US" sz="1500" b="1">
                          <a:effectLst/>
                          <a:latin typeface="Arial" panose="020B0604020202020204" pitchFamily="34" charset="0"/>
                          <a:ea typeface="Times New Roman" panose="02020603050405020304" pitchFamily="18" charset="0"/>
                        </a:rPr>
                        <a:t>$1,420,814 </a:t>
                      </a:r>
                    </a:p>
                  </a:txBody>
                  <a:tcPr marL="51435" marR="51435" marT="0" marB="0" anchor="ctr"/>
                </a:tc>
                <a:tc>
                  <a:txBody>
                    <a:bodyPr/>
                    <a:lstStyle/>
                    <a:p>
                      <a:pPr marL="0" marR="0" algn="ctr"/>
                      <a:r>
                        <a:rPr lang="en-US" sz="1500" b="1">
                          <a:effectLst/>
                          <a:latin typeface="Arial" panose="020B0604020202020204" pitchFamily="34" charset="0"/>
                          <a:ea typeface="Times New Roman" panose="02020603050405020304" pitchFamily="18" charset="0"/>
                        </a:rPr>
                        <a:t>$1,420,814 </a:t>
                      </a:r>
                    </a:p>
                  </a:txBody>
                  <a:tcPr marL="51435" marR="51435" marT="0" marB="0" anchor="ctr"/>
                </a:tc>
                <a:extLst>
                  <a:ext uri="{0D108BD9-81ED-4DB2-BD59-A6C34878D82A}">
                    <a16:rowId xmlns:a16="http://schemas.microsoft.com/office/drawing/2014/main" val="2968231435"/>
                  </a:ext>
                </a:extLst>
              </a:tr>
            </a:tbl>
          </a:graphicData>
        </a:graphic>
      </p:graphicFrame>
    </p:spTree>
    <p:extLst>
      <p:ext uri="{BB962C8B-B14F-4D97-AF65-F5344CB8AC3E}">
        <p14:creationId xmlns:p14="http://schemas.microsoft.com/office/powerpoint/2010/main" val="26989067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685800">
              <a:buClrTx/>
              <a:defRPr/>
            </a:pPr>
            <a:fld id="{0B5B67E1-6C1A-4399-893C-04E78FDF22B6}" type="slidenum">
              <a:rPr lang="en-US" sz="788" kern="1200">
                <a:solidFill>
                  <a:prstClr val="black">
                    <a:tint val="75000"/>
                  </a:prstClr>
                </a:solidFill>
                <a:latin typeface="Calibri" panose="020F0502020204030204"/>
                <a:ea typeface="+mn-ea"/>
                <a:cs typeface="+mn-cs"/>
              </a:rPr>
              <a:pPr defTabSz="685800">
                <a:buClrTx/>
                <a:defRPr/>
              </a:pPr>
              <a:t>59</a:t>
            </a:fld>
            <a:endParaRPr lang="en-US" sz="788" kern="1200">
              <a:solidFill>
                <a:prstClr val="black">
                  <a:tint val="75000"/>
                </a:prstClr>
              </a:solidFill>
              <a:latin typeface="Calibri" panose="020F0502020204030204"/>
              <a:ea typeface="+mn-ea"/>
              <a:cs typeface="+mn-cs"/>
            </a:endParaRPr>
          </a:p>
        </p:txBody>
      </p:sp>
      <p:sp>
        <p:nvSpPr>
          <p:cNvPr id="2" name="Title 1">
            <a:extLst>
              <a:ext uri="{FF2B5EF4-FFF2-40B4-BE49-F238E27FC236}">
                <a16:creationId xmlns:a16="http://schemas.microsoft.com/office/drawing/2014/main" id="{DBB2EA49-5604-8C47-9C2C-186CE0568E22}"/>
              </a:ext>
            </a:extLst>
          </p:cNvPr>
          <p:cNvSpPr>
            <a:spLocks noGrp="1"/>
          </p:cNvSpPr>
          <p:nvPr>
            <p:ph type="title" idx="4294967295"/>
          </p:nvPr>
        </p:nvSpPr>
        <p:spPr>
          <a:xfrm>
            <a:off x="-1" y="204330"/>
            <a:ext cx="9144000" cy="685800"/>
          </a:xfrm>
        </p:spPr>
        <p:txBody>
          <a:bodyPr>
            <a:normAutofit/>
          </a:bodyPr>
          <a:lstStyle/>
          <a:p>
            <a:pPr algn="ctr"/>
            <a:r>
              <a:rPr lang="en-US" sz="3600" b="1">
                <a:ea typeface="Times New Roman"/>
              </a:rPr>
              <a:t>Core Need 3: Learning Need</a:t>
            </a:r>
            <a:r>
              <a:rPr lang="en-US" sz="3600" b="1">
                <a:solidFill>
                  <a:srgbClr val="E06666"/>
                </a:solidFill>
                <a:ea typeface="Times New Roman"/>
              </a:rPr>
              <a:t>s</a:t>
            </a:r>
            <a:endParaRPr lang="en-US" sz="3600" b="1">
              <a:solidFill>
                <a:srgbClr val="000000"/>
              </a:solidFill>
              <a:ea typeface="Times New Roman"/>
            </a:endParaRPr>
          </a:p>
        </p:txBody>
      </p:sp>
      <p:graphicFrame>
        <p:nvGraphicFramePr>
          <p:cNvPr id="6" name="Table 5">
            <a:extLst>
              <a:ext uri="{FF2B5EF4-FFF2-40B4-BE49-F238E27FC236}">
                <a16:creationId xmlns:a16="http://schemas.microsoft.com/office/drawing/2014/main" id="{B05AE959-E825-C7B9-30F7-E706FA940B20}"/>
              </a:ext>
            </a:extLst>
          </p:cNvPr>
          <p:cNvGraphicFramePr>
            <a:graphicFrameLocks noGrp="1"/>
          </p:cNvGraphicFramePr>
          <p:nvPr>
            <p:extLst>
              <p:ext uri="{D42A27DB-BD31-4B8C-83A1-F6EECF244321}">
                <p14:modId xmlns:p14="http://schemas.microsoft.com/office/powerpoint/2010/main" val="2647680127"/>
              </p:ext>
            </p:extLst>
          </p:nvPr>
        </p:nvGraphicFramePr>
        <p:xfrm>
          <a:off x="626111" y="982578"/>
          <a:ext cx="7891777" cy="3524401"/>
        </p:xfrm>
        <a:graphic>
          <a:graphicData uri="http://schemas.openxmlformats.org/drawingml/2006/table">
            <a:tbl>
              <a:tblPr firstRow="1" firstCol="1" bandRow="1">
                <a:tableStyleId>{5C22544A-7EE6-4342-B048-85BDC9FD1C3A}</a:tableStyleId>
              </a:tblPr>
              <a:tblGrid>
                <a:gridCol w="4727971">
                  <a:extLst>
                    <a:ext uri="{9D8B030D-6E8A-4147-A177-3AD203B41FA5}">
                      <a16:colId xmlns:a16="http://schemas.microsoft.com/office/drawing/2014/main" val="3970677894"/>
                    </a:ext>
                  </a:extLst>
                </a:gridCol>
                <a:gridCol w="1392471">
                  <a:extLst>
                    <a:ext uri="{9D8B030D-6E8A-4147-A177-3AD203B41FA5}">
                      <a16:colId xmlns:a16="http://schemas.microsoft.com/office/drawing/2014/main" val="705562862"/>
                    </a:ext>
                  </a:extLst>
                </a:gridCol>
                <a:gridCol w="1771335">
                  <a:extLst>
                    <a:ext uri="{9D8B030D-6E8A-4147-A177-3AD203B41FA5}">
                      <a16:colId xmlns:a16="http://schemas.microsoft.com/office/drawing/2014/main" val="664230223"/>
                    </a:ext>
                  </a:extLst>
                </a:gridCol>
              </a:tblGrid>
              <a:tr h="242003">
                <a:tc gridSpan="3">
                  <a:txBody>
                    <a:bodyPr/>
                    <a:lstStyle/>
                    <a:p>
                      <a:pPr marL="0" marR="0" algn="ctr">
                        <a:lnSpc>
                          <a:spcPct val="115000"/>
                        </a:lnSpc>
                        <a:spcBef>
                          <a:spcPts val="0"/>
                        </a:spcBef>
                        <a:spcAft>
                          <a:spcPts val="0"/>
                        </a:spcAft>
                      </a:pPr>
                      <a:r>
                        <a:rPr lang="en-US" sz="1400" u="sng">
                          <a:effectLst/>
                        </a:rPr>
                        <a:t>Learning Needs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28117873"/>
                  </a:ext>
                </a:extLst>
              </a:tr>
              <a:tr h="510350">
                <a:tc>
                  <a:txBody>
                    <a:bodyPr/>
                    <a:lstStyle/>
                    <a:p>
                      <a:pPr marL="0" marR="0" algn="just">
                        <a:lnSpc>
                          <a:spcPct val="115000"/>
                        </a:lnSpc>
                        <a:spcBef>
                          <a:spcPts val="0"/>
                        </a:spcBef>
                        <a:spcAft>
                          <a:spcPts val="0"/>
                        </a:spcAft>
                      </a:pPr>
                      <a:r>
                        <a:rPr lang="en-US" sz="2400" u="sng">
                          <a:effectLst/>
                        </a:rPr>
                        <a:t>Organization Name</a:t>
                      </a:r>
                      <a:endParaRPr lang="en-US" sz="2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500" b="1" u="sng" strike="noStrike">
                          <a:effectLst/>
                        </a:rPr>
                        <a:t>Requested Amount </a:t>
                      </a:r>
                      <a:endParaRPr lang="en-US" sz="1400" b="1" u="sng">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500" b="1" u="sng">
                          <a:effectLst/>
                        </a:rPr>
                        <a:t>Grant Renewal</a:t>
                      </a:r>
                    </a:p>
                    <a:p>
                      <a:pPr marL="0" marR="0" algn="ctr">
                        <a:lnSpc>
                          <a:spcPct val="115000"/>
                        </a:lnSpc>
                        <a:spcBef>
                          <a:spcPts val="0"/>
                        </a:spcBef>
                        <a:spcAft>
                          <a:spcPts val="0"/>
                        </a:spcAft>
                      </a:pPr>
                      <a:r>
                        <a:rPr lang="en-US" sz="1500" b="1" u="sng">
                          <a:effectLst/>
                        </a:rPr>
                        <a:t>Recommendation</a:t>
                      </a:r>
                      <a:endParaRPr lang="en-US" sz="1400" b="1" u="sng">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154384199"/>
                  </a:ext>
                </a:extLst>
              </a:tr>
              <a:tr h="231004">
                <a:tc>
                  <a:txBody>
                    <a:bodyPr/>
                    <a:lstStyle/>
                    <a:p>
                      <a:pPr marL="0" marR="0"/>
                      <a:r>
                        <a:rPr lang="en-US" sz="1500">
                          <a:effectLst/>
                          <a:latin typeface="Arial" panose="020B0604020202020204" pitchFamily="34" charset="0"/>
                          <a:ea typeface="Times New Roman" panose="02020603050405020304" pitchFamily="18" charset="0"/>
                        </a:rPr>
                        <a:t>City of Richmond, Employment &amp; Training * C</a:t>
                      </a:r>
                      <a:endParaRPr lang="en-US" sz="110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lgn="ctr"/>
                      <a:r>
                        <a:rPr lang="en-US" sz="1500">
                          <a:effectLst/>
                          <a:latin typeface="Arial" panose="020B0604020202020204" pitchFamily="34" charset="0"/>
                          <a:ea typeface="Times New Roman" panose="02020603050405020304" pitchFamily="18" charset="0"/>
                        </a:rPr>
                        <a:t>$300,000</a:t>
                      </a:r>
                      <a:endParaRPr lang="en-US" sz="110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lgn="ctr"/>
                      <a:r>
                        <a:rPr lang="en-US" sz="1500">
                          <a:effectLst/>
                          <a:latin typeface="Arial" panose="020B0604020202020204" pitchFamily="34" charset="0"/>
                          <a:ea typeface="Times New Roman" panose="02020603050405020304" pitchFamily="18" charset="0"/>
                        </a:rPr>
                        <a:t>$300,000</a:t>
                      </a:r>
                      <a:endParaRPr lang="en-US" sz="110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475067432"/>
                  </a:ext>
                </a:extLst>
              </a:tr>
              <a:tr h="231004">
                <a:tc>
                  <a:txBody>
                    <a:bodyPr/>
                    <a:lstStyle/>
                    <a:p>
                      <a:pPr marL="0" marR="0"/>
                      <a:r>
                        <a:rPr lang="en-US" sz="1500">
                          <a:effectLst/>
                          <a:latin typeface="Arial" panose="020B0604020202020204" pitchFamily="34" charset="0"/>
                          <a:ea typeface="Times New Roman" panose="02020603050405020304" pitchFamily="18" charset="0"/>
                        </a:rPr>
                        <a:t>City of Richmond, Recreation Dept * C</a:t>
                      </a:r>
                      <a:endParaRPr lang="en-US" sz="110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lgn="ctr"/>
                      <a:r>
                        <a:rPr lang="en-US" sz="1500">
                          <a:effectLst/>
                          <a:latin typeface="Arial" panose="020B0604020202020204" pitchFamily="34" charset="0"/>
                          <a:ea typeface="Times New Roman" panose="02020603050405020304" pitchFamily="18" charset="0"/>
                        </a:rPr>
                        <a:t>$300,000</a:t>
                      </a:r>
                      <a:endParaRPr lang="en-US" sz="110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lgn="ctr"/>
                      <a:r>
                        <a:rPr lang="en-US" sz="1500">
                          <a:effectLst/>
                          <a:latin typeface="Arial" panose="020B0604020202020204" pitchFamily="34" charset="0"/>
                          <a:ea typeface="Times New Roman" panose="02020603050405020304" pitchFamily="18" charset="0"/>
                        </a:rPr>
                        <a:t>$300,000</a:t>
                      </a:r>
                      <a:endParaRPr lang="en-US" sz="110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1063895616"/>
                  </a:ext>
                </a:extLst>
              </a:tr>
              <a:tr h="231004">
                <a:tc>
                  <a:txBody>
                    <a:bodyPr/>
                    <a:lstStyle/>
                    <a:p>
                      <a:pPr marL="0" marR="0"/>
                      <a:r>
                        <a:rPr lang="en-US" sz="1500">
                          <a:effectLst/>
                          <a:latin typeface="Arial" panose="020B0604020202020204" pitchFamily="34" charset="0"/>
                          <a:ea typeface="Times New Roman" panose="02020603050405020304" pitchFamily="18" charset="0"/>
                        </a:rPr>
                        <a:t>Fresh Approach S</a:t>
                      </a:r>
                      <a:endParaRPr lang="en-US" sz="110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lgn="ctr"/>
                      <a:r>
                        <a:rPr lang="en-US" sz="1500">
                          <a:effectLst/>
                          <a:latin typeface="Arial" panose="020B0604020202020204" pitchFamily="34" charset="0"/>
                          <a:ea typeface="Times New Roman" panose="02020603050405020304" pitchFamily="18" charset="0"/>
                        </a:rPr>
                        <a:t>$200,000</a:t>
                      </a:r>
                      <a:endParaRPr lang="en-US" sz="110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lgn="ctr"/>
                      <a:r>
                        <a:rPr lang="en-US" sz="1500">
                          <a:effectLst/>
                          <a:latin typeface="Arial" panose="020B0604020202020204" pitchFamily="34" charset="0"/>
                          <a:ea typeface="Times New Roman" panose="02020603050405020304" pitchFamily="18" charset="0"/>
                        </a:rPr>
                        <a:t>$200,000</a:t>
                      </a:r>
                      <a:endParaRPr lang="en-US" sz="110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3915906521"/>
                  </a:ext>
                </a:extLst>
              </a:tr>
              <a:tr h="231004">
                <a:tc>
                  <a:txBody>
                    <a:bodyPr/>
                    <a:lstStyle/>
                    <a:p>
                      <a:pPr marL="0" marR="0" algn="just"/>
                      <a:r>
                        <a:rPr lang="en-US" sz="1500">
                          <a:effectLst/>
                          <a:latin typeface="Arial" panose="020B0604020202020204" pitchFamily="34" charset="0"/>
                          <a:ea typeface="Times New Roman" panose="02020603050405020304" pitchFamily="18" charset="0"/>
                        </a:rPr>
                        <a:t>Hidden Genius Project * S</a:t>
                      </a:r>
                      <a:endParaRPr lang="en-US" sz="110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lgn="ctr"/>
                      <a:r>
                        <a:rPr lang="en-US" sz="1500">
                          <a:effectLst/>
                          <a:latin typeface="Arial" panose="020B0604020202020204" pitchFamily="34" charset="0"/>
                          <a:ea typeface="Times New Roman" panose="02020603050405020304" pitchFamily="18" charset="0"/>
                        </a:rPr>
                        <a:t>$200,000</a:t>
                      </a:r>
                      <a:endParaRPr lang="en-US" sz="110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lgn="ctr"/>
                      <a:r>
                        <a:rPr lang="en-US" sz="1500">
                          <a:effectLst/>
                          <a:latin typeface="Arial" panose="020B0604020202020204" pitchFamily="34" charset="0"/>
                          <a:ea typeface="Times New Roman" panose="02020603050405020304" pitchFamily="18" charset="0"/>
                        </a:rPr>
                        <a:t>$200,000</a:t>
                      </a:r>
                      <a:endParaRPr lang="en-US" sz="110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386695944"/>
                  </a:ext>
                </a:extLst>
              </a:tr>
              <a:tr h="231004">
                <a:tc>
                  <a:txBody>
                    <a:bodyPr/>
                    <a:lstStyle/>
                    <a:p>
                      <a:pPr marL="0" marR="0"/>
                      <a:r>
                        <a:rPr lang="en-US" sz="1500">
                          <a:effectLst/>
                          <a:latin typeface="Arial" panose="020B0604020202020204" pitchFamily="34" charset="0"/>
                          <a:ea typeface="Times New Roman" panose="02020603050405020304" pitchFamily="18" charset="0"/>
                        </a:rPr>
                        <a:t>Practice Space * S</a:t>
                      </a:r>
                      <a:endParaRPr lang="en-US" sz="110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lgn="ctr"/>
                      <a:r>
                        <a:rPr lang="en-US" sz="1500">
                          <a:effectLst/>
                          <a:latin typeface="Arial" panose="020B0604020202020204" pitchFamily="34" charset="0"/>
                          <a:ea typeface="Times New Roman" panose="02020603050405020304" pitchFamily="18" charset="0"/>
                        </a:rPr>
                        <a:t>$200,000</a:t>
                      </a:r>
                      <a:endParaRPr lang="en-US" sz="110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lgn="ctr"/>
                      <a:r>
                        <a:rPr lang="en-US" sz="1500">
                          <a:effectLst/>
                          <a:latin typeface="Arial" panose="020B0604020202020204" pitchFamily="34" charset="0"/>
                          <a:ea typeface="Times New Roman" panose="02020603050405020304" pitchFamily="18" charset="0"/>
                        </a:rPr>
                        <a:t>$200,000</a:t>
                      </a:r>
                      <a:endParaRPr lang="en-US" sz="110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4175140252"/>
                  </a:ext>
                </a:extLst>
              </a:tr>
              <a:tr h="231004">
                <a:tc>
                  <a:txBody>
                    <a:bodyPr/>
                    <a:lstStyle/>
                    <a:p>
                      <a:pPr marL="0" marR="0"/>
                      <a:r>
                        <a:rPr lang="en-US" sz="1500">
                          <a:effectLst/>
                          <a:latin typeface="Arial" panose="020B0604020202020204" pitchFamily="34" charset="0"/>
                          <a:ea typeface="Times New Roman" panose="02020603050405020304" pitchFamily="18" charset="0"/>
                          <a:cs typeface="Arial" panose="020B0604020202020204" pitchFamily="34" charset="0"/>
                        </a:rPr>
                        <a:t>Richmond Freedom School  (Ed Fund)* S</a:t>
                      </a:r>
                    </a:p>
                  </a:txBody>
                  <a:tcPr marL="51435" marR="51435" marT="0" marB="0"/>
                </a:tc>
                <a:tc>
                  <a:txBody>
                    <a:bodyPr/>
                    <a:lstStyle/>
                    <a:p>
                      <a:pPr marL="0" marR="0" algn="ctr"/>
                      <a:r>
                        <a:rPr lang="en-US" sz="1500">
                          <a:effectLst/>
                          <a:latin typeface="Arial" panose="020B0604020202020204" pitchFamily="34" charset="0"/>
                          <a:ea typeface="Times New Roman" panose="02020603050405020304" pitchFamily="18" charset="0"/>
                        </a:rPr>
                        <a:t>$200,000</a:t>
                      </a:r>
                      <a:endParaRPr lang="en-US" sz="110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lgn="ctr"/>
                      <a:r>
                        <a:rPr lang="en-US" sz="1500">
                          <a:effectLst/>
                          <a:latin typeface="Arial" panose="020B0604020202020204" pitchFamily="34" charset="0"/>
                          <a:ea typeface="Times New Roman" panose="02020603050405020304" pitchFamily="18" charset="0"/>
                        </a:rPr>
                        <a:t>$200,000</a:t>
                      </a:r>
                      <a:endParaRPr lang="en-US" sz="110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2517338413"/>
                  </a:ext>
                </a:extLst>
              </a:tr>
              <a:tr h="231004">
                <a:tc>
                  <a:txBody>
                    <a:bodyPr/>
                    <a:lstStyle/>
                    <a:p>
                      <a:pPr marL="0" marR="0"/>
                      <a:r>
                        <a:rPr lang="en-US" sz="1500">
                          <a:effectLst/>
                          <a:latin typeface="Arial" panose="020B0604020202020204" pitchFamily="34" charset="0"/>
                          <a:ea typeface="Times New Roman" panose="02020603050405020304" pitchFamily="18" charset="0"/>
                          <a:cs typeface="Arial" panose="020B0604020202020204" pitchFamily="34" charset="0"/>
                        </a:rPr>
                        <a:t>Richmond Promise * C</a:t>
                      </a:r>
                    </a:p>
                  </a:txBody>
                  <a:tcPr marL="51435" marR="51435" marT="0" marB="0"/>
                </a:tc>
                <a:tc>
                  <a:txBody>
                    <a:bodyPr/>
                    <a:lstStyle/>
                    <a:p>
                      <a:pPr marL="0" marR="0" algn="ctr"/>
                      <a:r>
                        <a:rPr lang="en-US" sz="1500">
                          <a:effectLst/>
                          <a:latin typeface="Arial" panose="020B0604020202020204" pitchFamily="34" charset="0"/>
                          <a:ea typeface="Times New Roman" panose="02020603050405020304" pitchFamily="18" charset="0"/>
                        </a:rPr>
                        <a:t>$218,475</a:t>
                      </a:r>
                      <a:endParaRPr lang="en-US" sz="110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lgn="ctr"/>
                      <a:r>
                        <a:rPr lang="en-US" sz="1500">
                          <a:effectLst/>
                          <a:latin typeface="Arial" panose="020B0604020202020204" pitchFamily="34" charset="0"/>
                          <a:ea typeface="Times New Roman" panose="02020603050405020304" pitchFamily="18" charset="0"/>
                        </a:rPr>
                        <a:t>$218,475</a:t>
                      </a:r>
                      <a:endParaRPr lang="en-US" sz="110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1159272799"/>
                  </a:ext>
                </a:extLst>
              </a:tr>
              <a:tr h="231004">
                <a:tc>
                  <a:txBody>
                    <a:bodyPr/>
                    <a:lstStyle/>
                    <a:p>
                      <a:pPr marL="0" marR="0"/>
                      <a:r>
                        <a:rPr lang="en-US" sz="1500">
                          <a:effectLst/>
                          <a:latin typeface="Arial" panose="020B0604020202020204" pitchFamily="34" charset="0"/>
                          <a:ea typeface="Times New Roman" panose="02020603050405020304" pitchFamily="18" charset="0"/>
                          <a:cs typeface="Arial" panose="020B0604020202020204" pitchFamily="34" charset="0"/>
                        </a:rPr>
                        <a:t>Richmond Public Library</a:t>
                      </a:r>
                    </a:p>
                  </a:txBody>
                  <a:tcPr marL="51435" marR="51435" marT="0" marB="0"/>
                </a:tc>
                <a:tc>
                  <a:txBody>
                    <a:bodyPr/>
                    <a:lstStyle/>
                    <a:p>
                      <a:pPr marL="0" marR="0" algn="ctr"/>
                      <a:r>
                        <a:rPr lang="en-US" sz="1500">
                          <a:effectLst/>
                          <a:latin typeface="Arial" panose="020B0604020202020204" pitchFamily="34" charset="0"/>
                          <a:ea typeface="Times New Roman" panose="02020603050405020304" pitchFamily="18" charset="0"/>
                        </a:rPr>
                        <a:t>$200,000</a:t>
                      </a:r>
                      <a:endParaRPr lang="en-US" sz="110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lgn="ctr"/>
                      <a:r>
                        <a:rPr lang="en-US" sz="1500">
                          <a:effectLst/>
                          <a:latin typeface="Arial" panose="020B0604020202020204" pitchFamily="34" charset="0"/>
                          <a:ea typeface="Times New Roman" panose="02020603050405020304" pitchFamily="18" charset="0"/>
                        </a:rPr>
                        <a:t>$200,000</a:t>
                      </a:r>
                      <a:endParaRPr lang="en-US" sz="110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2544559741"/>
                  </a:ext>
                </a:extLst>
              </a:tr>
              <a:tr h="231004">
                <a:tc>
                  <a:txBody>
                    <a:bodyPr/>
                    <a:lstStyle/>
                    <a:p>
                      <a:pPr marL="0" marR="0"/>
                      <a:r>
                        <a:rPr lang="en-US" sz="1500">
                          <a:effectLst/>
                          <a:latin typeface="Arial" panose="020B0604020202020204" pitchFamily="34" charset="0"/>
                          <a:ea typeface="Times New Roman" panose="02020603050405020304" pitchFamily="18" charset="0"/>
                          <a:cs typeface="Arial" panose="020B0604020202020204" pitchFamily="34" charset="0"/>
                        </a:rPr>
                        <a:t>RYSE * S</a:t>
                      </a:r>
                    </a:p>
                  </a:txBody>
                  <a:tcPr marL="51435" marR="51435" marT="0" marB="0"/>
                </a:tc>
                <a:tc>
                  <a:txBody>
                    <a:bodyPr/>
                    <a:lstStyle/>
                    <a:p>
                      <a:pPr marL="0" marR="0" algn="ctr"/>
                      <a:r>
                        <a:rPr lang="en-US" sz="1500">
                          <a:effectLst/>
                          <a:latin typeface="Arial" panose="020B0604020202020204" pitchFamily="34" charset="0"/>
                          <a:ea typeface="Times New Roman" panose="02020603050405020304" pitchFamily="18" charset="0"/>
                        </a:rPr>
                        <a:t>$200,000</a:t>
                      </a:r>
                      <a:endParaRPr lang="en-US" sz="110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lgn="ctr"/>
                      <a:r>
                        <a:rPr lang="en-US" sz="1500">
                          <a:effectLst/>
                          <a:latin typeface="Arial" panose="020B0604020202020204" pitchFamily="34" charset="0"/>
                          <a:ea typeface="Times New Roman" panose="02020603050405020304" pitchFamily="18" charset="0"/>
                        </a:rPr>
                        <a:t>$200,000</a:t>
                      </a:r>
                      <a:endParaRPr lang="en-US" sz="110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817398713"/>
                  </a:ext>
                </a:extLst>
              </a:tr>
              <a:tr h="231004">
                <a:tc>
                  <a:txBody>
                    <a:bodyPr/>
                    <a:lstStyle/>
                    <a:p>
                      <a:pPr marL="0" marR="0"/>
                      <a:r>
                        <a:rPr lang="en-US" sz="1500">
                          <a:effectLst/>
                          <a:latin typeface="Arial" panose="020B0604020202020204" pitchFamily="34" charset="0"/>
                          <a:ea typeface="Times New Roman" panose="02020603050405020304" pitchFamily="18" charset="0"/>
                          <a:cs typeface="Arial" panose="020B0604020202020204" pitchFamily="34" charset="0"/>
                        </a:rPr>
                        <a:t>Things That Creep * E</a:t>
                      </a:r>
                    </a:p>
                  </a:txBody>
                  <a:tcPr marL="51435" marR="51435" marT="0" marB="0"/>
                </a:tc>
                <a:tc>
                  <a:txBody>
                    <a:bodyPr/>
                    <a:lstStyle/>
                    <a:p>
                      <a:pPr marL="0" marR="0" algn="ctr"/>
                      <a:r>
                        <a:rPr lang="en-US" sz="1500">
                          <a:effectLst/>
                          <a:latin typeface="Arial" panose="020B0604020202020204" pitchFamily="34" charset="0"/>
                          <a:ea typeface="Times New Roman" panose="02020603050405020304" pitchFamily="18" charset="0"/>
                        </a:rPr>
                        <a:t>$100,000</a:t>
                      </a:r>
                      <a:endParaRPr lang="en-US" sz="110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lgn="ctr"/>
                      <a:r>
                        <a:rPr lang="en-US" sz="1500">
                          <a:effectLst/>
                          <a:latin typeface="Arial" panose="020B0604020202020204" pitchFamily="34" charset="0"/>
                          <a:ea typeface="Times New Roman" panose="02020603050405020304" pitchFamily="18" charset="0"/>
                        </a:rPr>
                        <a:t>$100,000</a:t>
                      </a:r>
                      <a:endParaRPr lang="en-US" sz="110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752718640"/>
                  </a:ext>
                </a:extLst>
              </a:tr>
              <a:tr h="231004">
                <a:tc>
                  <a:txBody>
                    <a:bodyPr/>
                    <a:lstStyle/>
                    <a:p>
                      <a:pPr marL="0" marR="0"/>
                      <a:r>
                        <a:rPr lang="en-US" sz="1500">
                          <a:effectLst/>
                          <a:latin typeface="Arial" panose="020B0604020202020204" pitchFamily="34" charset="0"/>
                          <a:ea typeface="Times New Roman" panose="02020603050405020304" pitchFamily="18" charset="0"/>
                        </a:rPr>
                        <a:t>Watershed Project * S</a:t>
                      </a:r>
                      <a:endParaRPr lang="en-US" sz="110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lgn="ctr"/>
                      <a:r>
                        <a:rPr lang="en-US" sz="1500">
                          <a:effectLst/>
                          <a:latin typeface="Arial" panose="020B0604020202020204" pitchFamily="34" charset="0"/>
                          <a:ea typeface="Times New Roman" panose="02020603050405020304" pitchFamily="18" charset="0"/>
                        </a:rPr>
                        <a:t>$125,000</a:t>
                      </a:r>
                      <a:endParaRPr lang="en-US" sz="110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lgn="ctr"/>
                      <a:r>
                        <a:rPr lang="en-US" sz="1500">
                          <a:effectLst/>
                          <a:latin typeface="Arial" panose="020B0604020202020204" pitchFamily="34" charset="0"/>
                          <a:ea typeface="Times New Roman" panose="02020603050405020304" pitchFamily="18" charset="0"/>
                        </a:rPr>
                        <a:t>$125,000</a:t>
                      </a:r>
                      <a:endParaRPr lang="en-US" sz="110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748009437"/>
                  </a:ext>
                </a:extLst>
              </a:tr>
              <a:tr h="231004">
                <a:tc>
                  <a:txBody>
                    <a:bodyPr/>
                    <a:lstStyle/>
                    <a:p>
                      <a:pPr marL="0" marR="0" algn="r"/>
                      <a:r>
                        <a:rPr lang="en-US" sz="1500" b="1">
                          <a:effectLst/>
                          <a:latin typeface="Arial" panose="020B0604020202020204" pitchFamily="34" charset="0"/>
                          <a:ea typeface="Times New Roman" panose="02020603050405020304" pitchFamily="18" charset="0"/>
                        </a:rPr>
                        <a:t>TOTAL for 11 Organizations</a:t>
                      </a:r>
                      <a:endParaRPr lang="en-US" sz="11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500" b="1">
                          <a:effectLst/>
                          <a:latin typeface="Arial" panose="020B0604020202020204" pitchFamily="34" charset="0"/>
                          <a:ea typeface="Times New Roman" panose="02020603050405020304" pitchFamily="18" charset="0"/>
                        </a:rPr>
                        <a:t>$2,243,475</a:t>
                      </a:r>
                      <a:endParaRPr lang="en-US" sz="11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500" b="1">
                          <a:effectLst/>
                          <a:latin typeface="Arial" panose="020B0604020202020204" pitchFamily="34" charset="0"/>
                          <a:ea typeface="Times New Roman" panose="02020603050405020304" pitchFamily="18" charset="0"/>
                        </a:rPr>
                        <a:t>$2,243,475</a:t>
                      </a:r>
                      <a:endParaRPr lang="en-US" sz="11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a16="http://schemas.microsoft.com/office/drawing/2014/main" val="2735441612"/>
                  </a:ext>
                </a:extLst>
              </a:tr>
            </a:tbl>
          </a:graphicData>
        </a:graphic>
      </p:graphicFrame>
    </p:spTree>
    <p:extLst>
      <p:ext uri="{BB962C8B-B14F-4D97-AF65-F5344CB8AC3E}">
        <p14:creationId xmlns:p14="http://schemas.microsoft.com/office/powerpoint/2010/main" val="2212738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1" name="Google Shape;101;p20"/>
          <p:cNvSpPr txBox="1"/>
          <p:nvPr/>
        </p:nvSpPr>
        <p:spPr>
          <a:xfrm>
            <a:off x="1314550" y="3316889"/>
            <a:ext cx="704749" cy="235354"/>
          </a:xfrm>
          <a:prstGeom prst="rect">
            <a:avLst/>
          </a:prstGeom>
          <a:noFill/>
          <a:ln>
            <a:noFill/>
          </a:ln>
        </p:spPr>
        <p:txBody>
          <a:bodyPr spcFirstLastPara="1" wrap="square" lIns="91425" tIns="91425" rIns="91425" bIns="91425" anchor="t" anchorCtr="0">
            <a:noAutofit/>
          </a:bodyPr>
          <a:lstStyle/>
          <a:p>
            <a:r>
              <a:rPr lang="en" sz="1000">
                <a:latin typeface="Calibri"/>
                <a:ea typeface="Calibri"/>
                <a:cs typeface="Calibri"/>
                <a:sym typeface="Calibri"/>
              </a:rPr>
              <a:t>$250,000</a:t>
            </a:r>
            <a:endParaRPr sz="1000">
              <a:latin typeface="Calibri"/>
              <a:ea typeface="Calibri"/>
              <a:cs typeface="Calibri"/>
              <a:sym typeface="Calibri"/>
            </a:endParaRPr>
          </a:p>
        </p:txBody>
      </p:sp>
      <p:sp>
        <p:nvSpPr>
          <p:cNvPr id="102" name="Google Shape;102;p20"/>
          <p:cNvSpPr txBox="1"/>
          <p:nvPr/>
        </p:nvSpPr>
        <p:spPr>
          <a:xfrm>
            <a:off x="1981198" y="3139632"/>
            <a:ext cx="723901" cy="294933"/>
          </a:xfrm>
          <a:prstGeom prst="rect">
            <a:avLst/>
          </a:prstGeom>
          <a:noFill/>
          <a:ln>
            <a:noFill/>
          </a:ln>
        </p:spPr>
        <p:txBody>
          <a:bodyPr spcFirstLastPara="1" wrap="square" lIns="91425" tIns="91425" rIns="91425" bIns="91425" anchor="t" anchorCtr="0">
            <a:noAutofit/>
          </a:bodyPr>
          <a:lstStyle/>
          <a:p>
            <a:r>
              <a:rPr lang="en" sz="1000">
                <a:latin typeface="Calibri"/>
                <a:ea typeface="Calibri"/>
                <a:cs typeface="Calibri"/>
                <a:sym typeface="Calibri"/>
              </a:rPr>
              <a:t>$700,000</a:t>
            </a:r>
            <a:endParaRPr sz="1000">
              <a:latin typeface="Calibri"/>
              <a:ea typeface="Calibri"/>
              <a:cs typeface="Calibri"/>
              <a:sym typeface="Calibri"/>
            </a:endParaRPr>
          </a:p>
        </p:txBody>
      </p:sp>
      <p:sp>
        <p:nvSpPr>
          <p:cNvPr id="103" name="Google Shape;103;p20"/>
          <p:cNvSpPr txBox="1"/>
          <p:nvPr/>
        </p:nvSpPr>
        <p:spPr>
          <a:xfrm>
            <a:off x="3451451" y="2817543"/>
            <a:ext cx="478199" cy="235354"/>
          </a:xfrm>
          <a:prstGeom prst="rect">
            <a:avLst/>
          </a:prstGeom>
          <a:noFill/>
          <a:ln>
            <a:noFill/>
          </a:ln>
        </p:spPr>
        <p:txBody>
          <a:bodyPr spcFirstLastPara="1" wrap="square" lIns="91425" tIns="91425" rIns="91425" bIns="91425" anchor="t" anchorCtr="0">
            <a:noAutofit/>
          </a:bodyPr>
          <a:lstStyle/>
          <a:p>
            <a:r>
              <a:rPr lang="en" sz="1000">
                <a:latin typeface="Calibri"/>
                <a:ea typeface="Calibri"/>
                <a:cs typeface="Calibri"/>
                <a:sym typeface="Calibri"/>
              </a:rPr>
              <a:t>1%</a:t>
            </a:r>
            <a:endParaRPr sz="1000">
              <a:latin typeface="Calibri"/>
              <a:ea typeface="Calibri"/>
              <a:cs typeface="Calibri"/>
              <a:sym typeface="Calibri"/>
            </a:endParaRPr>
          </a:p>
        </p:txBody>
      </p:sp>
      <p:sp>
        <p:nvSpPr>
          <p:cNvPr id="104" name="Google Shape;104;p20"/>
          <p:cNvSpPr txBox="1"/>
          <p:nvPr/>
        </p:nvSpPr>
        <p:spPr>
          <a:xfrm>
            <a:off x="4102451" y="2201420"/>
            <a:ext cx="482249" cy="235354"/>
          </a:xfrm>
          <a:prstGeom prst="rect">
            <a:avLst/>
          </a:prstGeom>
          <a:noFill/>
          <a:ln>
            <a:noFill/>
          </a:ln>
        </p:spPr>
        <p:txBody>
          <a:bodyPr spcFirstLastPara="1" wrap="square" lIns="91425" tIns="91425" rIns="91425" bIns="91425" anchor="t" anchorCtr="0">
            <a:noAutofit/>
          </a:bodyPr>
          <a:lstStyle/>
          <a:p>
            <a:r>
              <a:rPr lang="en" sz="1000">
                <a:latin typeface="Calibri"/>
                <a:ea typeface="Calibri"/>
                <a:cs typeface="Calibri"/>
                <a:sym typeface="Calibri"/>
              </a:rPr>
              <a:t>2%</a:t>
            </a:r>
            <a:endParaRPr sz="1000">
              <a:latin typeface="Calibri"/>
              <a:ea typeface="Calibri"/>
              <a:cs typeface="Calibri"/>
              <a:sym typeface="Calibri"/>
            </a:endParaRPr>
          </a:p>
        </p:txBody>
      </p:sp>
      <p:sp>
        <p:nvSpPr>
          <p:cNvPr id="105" name="Google Shape;105;p20"/>
          <p:cNvSpPr txBox="1"/>
          <p:nvPr/>
        </p:nvSpPr>
        <p:spPr>
          <a:xfrm>
            <a:off x="4776201" y="1541756"/>
            <a:ext cx="486949" cy="235354"/>
          </a:xfrm>
          <a:prstGeom prst="rect">
            <a:avLst/>
          </a:prstGeom>
          <a:noFill/>
          <a:ln>
            <a:noFill/>
          </a:ln>
        </p:spPr>
        <p:txBody>
          <a:bodyPr spcFirstLastPara="1" wrap="square" lIns="91425" tIns="91425" rIns="91425" bIns="91425" anchor="t" anchorCtr="0">
            <a:noAutofit/>
          </a:bodyPr>
          <a:lstStyle/>
          <a:p>
            <a:r>
              <a:rPr lang="en" sz="1000">
                <a:latin typeface="Calibri"/>
                <a:ea typeface="Calibri"/>
                <a:cs typeface="Calibri"/>
                <a:sym typeface="Calibri"/>
              </a:rPr>
              <a:t>3%</a:t>
            </a:r>
            <a:endParaRPr sz="1000">
              <a:latin typeface="Calibri"/>
              <a:ea typeface="Calibri"/>
              <a:cs typeface="Calibri"/>
              <a:sym typeface="Calibri"/>
            </a:endParaRPr>
          </a:p>
        </p:txBody>
      </p:sp>
      <p:sp>
        <p:nvSpPr>
          <p:cNvPr id="106" name="Google Shape;106;p20"/>
          <p:cNvSpPr txBox="1">
            <a:spLocks noGrp="1"/>
          </p:cNvSpPr>
          <p:nvPr>
            <p:ph type="title"/>
          </p:nvPr>
        </p:nvSpPr>
        <p:spPr>
          <a:xfrm>
            <a:off x="222150" y="206559"/>
            <a:ext cx="8699700" cy="723942"/>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r>
              <a:rPr lang="en" sz="3600" b="1">
                <a:solidFill>
                  <a:schemeClr val="tx1"/>
                </a:solidFill>
                <a:latin typeface="Corbel Light"/>
              </a:rPr>
              <a:t>Richmond Fund for Children and Youth</a:t>
            </a:r>
            <a:br>
              <a:rPr lang="en" sz="3600" b="1">
                <a:latin typeface="Corbel Light" panose="020B0303020204020204" pitchFamily="34" charset="0"/>
              </a:rPr>
            </a:br>
            <a:endParaRPr lang="en" sz="2000" b="1">
              <a:solidFill>
                <a:schemeClr val="tx1"/>
              </a:solidFill>
              <a:latin typeface="Corbel Light" panose="020B0303020204020204" pitchFamily="34" charset="0"/>
            </a:endParaRPr>
          </a:p>
        </p:txBody>
      </p:sp>
      <p:sp>
        <p:nvSpPr>
          <p:cNvPr id="2" name="Rectangle 1"/>
          <p:cNvSpPr/>
          <p:nvPr/>
        </p:nvSpPr>
        <p:spPr>
          <a:xfrm>
            <a:off x="5264485" y="1066557"/>
            <a:ext cx="3695700" cy="3496342"/>
          </a:xfrm>
          <a:prstGeom prst="rect">
            <a:avLst/>
          </a:prstGeom>
        </p:spPr>
        <p:txBody>
          <a:bodyPr wrap="square">
            <a:spAutoFit/>
          </a:bodyPr>
          <a:lstStyle/>
          <a:p>
            <a:pPr lvl="0">
              <a:buSzPct val="88000"/>
            </a:pPr>
            <a:r>
              <a:rPr lang="en-US" sz="1580" b="1"/>
              <a:t>Eligible Uses for the Fund:</a:t>
            </a:r>
          </a:p>
          <a:p>
            <a:pPr marL="342900" lvl="0" indent="-342900">
              <a:buSzPct val="88000"/>
              <a:buChar char="•"/>
            </a:pPr>
            <a:r>
              <a:rPr lang="en-US" sz="1580"/>
              <a:t>Violence Prevention and Response</a:t>
            </a:r>
          </a:p>
          <a:p>
            <a:pPr marL="342900" lvl="0" indent="-342900">
              <a:buSzPct val="88000"/>
              <a:buChar char="•"/>
            </a:pPr>
            <a:r>
              <a:rPr lang="en-US" sz="1580"/>
              <a:t>Education and Job Training</a:t>
            </a:r>
          </a:p>
          <a:p>
            <a:pPr marL="342900" lvl="0" indent="-342900">
              <a:buSzPct val="88000"/>
              <a:buChar char="•"/>
            </a:pPr>
            <a:r>
              <a:rPr lang="en-US" sz="1580"/>
              <a:t>Parent / Guardian Support</a:t>
            </a:r>
          </a:p>
          <a:p>
            <a:pPr marL="342900" lvl="0" indent="-342900">
              <a:buSzPct val="88000"/>
              <a:buChar char="•"/>
            </a:pPr>
            <a:r>
              <a:rPr lang="en-US" sz="1580"/>
              <a:t>Media, Arts, Culture and Technology</a:t>
            </a:r>
          </a:p>
          <a:p>
            <a:pPr marL="342900" lvl="0" indent="-342900">
              <a:buSzPct val="88000"/>
              <a:buChar char="•"/>
            </a:pPr>
            <a:r>
              <a:rPr lang="en-US" sz="1580"/>
              <a:t>Youth and Family Leadership, Organizing and Civic Engagement</a:t>
            </a:r>
          </a:p>
          <a:p>
            <a:pPr marL="342900" lvl="0" indent="-342900">
              <a:buSzPct val="88000"/>
              <a:buChar char="•"/>
            </a:pPr>
            <a:r>
              <a:rPr lang="en-US" sz="1580"/>
              <a:t>Health and Well-Being</a:t>
            </a:r>
          </a:p>
          <a:p>
            <a:pPr marL="342900" lvl="0" indent="-342900">
              <a:buSzPct val="88000"/>
              <a:buChar char="•"/>
            </a:pPr>
            <a:r>
              <a:rPr lang="en-US" sz="1580"/>
              <a:t>Environmental Health and Justice</a:t>
            </a:r>
          </a:p>
          <a:p>
            <a:pPr marL="342900" lvl="0" indent="-342900">
              <a:buSzPct val="88000"/>
              <a:buChar char="•"/>
            </a:pPr>
            <a:r>
              <a:rPr lang="en-US" sz="1580"/>
              <a:t>Outdoor Education and Recreation</a:t>
            </a:r>
          </a:p>
          <a:p>
            <a:pPr marL="342900" lvl="0" indent="-342900">
              <a:buSzPct val="88000"/>
              <a:buChar char="•"/>
            </a:pPr>
            <a:r>
              <a:rPr lang="en-US" sz="1580"/>
              <a:t>Deportation Support </a:t>
            </a:r>
          </a:p>
          <a:p>
            <a:pPr marL="558800">
              <a:buSzPct val="88000"/>
            </a:pPr>
            <a:r>
              <a:rPr lang="en-US" sz="1580"/>
              <a:t>For those experiencing or being threatened with deportation</a:t>
            </a:r>
          </a:p>
        </p:txBody>
      </p:sp>
      <p:graphicFrame>
        <p:nvGraphicFramePr>
          <p:cNvPr id="4" name="Object 3">
            <a:extLst>
              <a:ext uri="{FF2B5EF4-FFF2-40B4-BE49-F238E27FC236}">
                <a16:creationId xmlns:a16="http://schemas.microsoft.com/office/drawing/2014/main" id="{AA9B953D-AF4F-F9D3-96C6-CCF4E367702C}"/>
              </a:ext>
            </a:extLst>
          </p:cNvPr>
          <p:cNvGraphicFramePr>
            <a:graphicFrameLocks/>
          </p:cNvGraphicFramePr>
          <p:nvPr>
            <p:extLst>
              <p:ext uri="{D42A27DB-BD31-4B8C-83A1-F6EECF244321}">
                <p14:modId xmlns:p14="http://schemas.microsoft.com/office/powerpoint/2010/main" val="3761882449"/>
              </p:ext>
            </p:extLst>
          </p:nvPr>
        </p:nvGraphicFramePr>
        <p:xfrm>
          <a:off x="284655" y="1251454"/>
          <a:ext cx="4840888" cy="3245279"/>
        </p:xfrm>
        <a:graphic>
          <a:graphicData uri="http://schemas.openxmlformats.org/presentationml/2006/ole">
            <mc:AlternateContent xmlns:mc="http://schemas.openxmlformats.org/markup-compatibility/2006">
              <mc:Choice xmlns:v="urn:schemas-microsoft-com:vml" Requires="v">
                <p:oleObj name="Chart" r:id="rId3" imgW="6059949" imgH="3383573" progId="Excel.Chart.8">
                  <p:embed/>
                </p:oleObj>
              </mc:Choice>
              <mc:Fallback>
                <p:oleObj name="Chart" r:id="rId3" imgW="6059949" imgH="3383573" progId="Excel.Chart.8">
                  <p:embed/>
                  <p:pic>
                    <p:nvPicPr>
                      <p:cNvPr id="4" name="Object 3">
                        <a:extLst>
                          <a:ext uri="{FF2B5EF4-FFF2-40B4-BE49-F238E27FC236}">
                            <a16:creationId xmlns:a16="http://schemas.microsoft.com/office/drawing/2014/main" id="{AA9B953D-AF4F-F9D3-96C6-CCF4E367702C}"/>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655" y="1251454"/>
                        <a:ext cx="4840888" cy="3245279"/>
                      </a:xfrm>
                      <a:prstGeom prst="rect">
                        <a:avLst/>
                      </a:prstGeom>
                      <a:noFill/>
                    </p:spPr>
                  </p:pic>
                </p:oleObj>
              </mc:Fallback>
            </mc:AlternateContent>
          </a:graphicData>
        </a:graphic>
      </p:graphicFrame>
      <p:sp>
        <p:nvSpPr>
          <p:cNvPr id="5" name="TextBox 4">
            <a:extLst>
              <a:ext uri="{FF2B5EF4-FFF2-40B4-BE49-F238E27FC236}">
                <a16:creationId xmlns:a16="http://schemas.microsoft.com/office/drawing/2014/main" id="{AC7778A5-FA5A-EAAC-5C1A-C7897755DE40}"/>
              </a:ext>
            </a:extLst>
          </p:cNvPr>
          <p:cNvSpPr txBox="1"/>
          <p:nvPr/>
        </p:nvSpPr>
        <p:spPr>
          <a:xfrm>
            <a:off x="4344448" y="1598646"/>
            <a:ext cx="579120" cy="300082"/>
          </a:xfrm>
          <a:prstGeom prst="rect">
            <a:avLst/>
          </a:prstGeom>
          <a:noFill/>
        </p:spPr>
        <p:txBody>
          <a:bodyPr wrap="square" lIns="91440" tIns="45720" rIns="91440" bIns="45720" rtlCol="0" anchor="t">
            <a:spAutoFit/>
          </a:bodyPr>
          <a:lstStyle/>
          <a:p>
            <a:pPr defTabSz="685800">
              <a:buClrTx/>
              <a:defRPr/>
            </a:pPr>
            <a:r>
              <a:rPr lang="en-US" sz="1350" kern="1200">
                <a:solidFill>
                  <a:prstClr val="black"/>
                </a:solidFill>
                <a:latin typeface="Calibri" panose="020F0502020204030204"/>
                <a:ea typeface="+mn-ea"/>
              </a:rPr>
              <a:t>3%*</a:t>
            </a:r>
          </a:p>
        </p:txBody>
      </p:sp>
      <p:sp>
        <p:nvSpPr>
          <p:cNvPr id="6" name="TextBox 5">
            <a:extLst>
              <a:ext uri="{FF2B5EF4-FFF2-40B4-BE49-F238E27FC236}">
                <a16:creationId xmlns:a16="http://schemas.microsoft.com/office/drawing/2014/main" id="{86159152-C8E0-BD0E-673D-295CC6E89379}"/>
              </a:ext>
            </a:extLst>
          </p:cNvPr>
          <p:cNvSpPr txBox="1"/>
          <p:nvPr/>
        </p:nvSpPr>
        <p:spPr>
          <a:xfrm>
            <a:off x="3601894" y="1901338"/>
            <a:ext cx="457200" cy="300082"/>
          </a:xfrm>
          <a:prstGeom prst="rect">
            <a:avLst/>
          </a:prstGeom>
          <a:noFill/>
        </p:spPr>
        <p:txBody>
          <a:bodyPr wrap="square" rtlCol="0">
            <a:spAutoFit/>
          </a:bodyPr>
          <a:lstStyle/>
          <a:p>
            <a:pPr defTabSz="685800">
              <a:buClrTx/>
              <a:defRPr/>
            </a:pPr>
            <a:r>
              <a:rPr lang="en-US" sz="1350" kern="1200">
                <a:solidFill>
                  <a:prstClr val="black"/>
                </a:solidFill>
                <a:latin typeface="Calibri" panose="020F0502020204030204"/>
                <a:ea typeface="+mn-ea"/>
              </a:rPr>
              <a:t>2%</a:t>
            </a:r>
          </a:p>
        </p:txBody>
      </p:sp>
      <p:sp>
        <p:nvSpPr>
          <p:cNvPr id="7" name="TextBox 6">
            <a:extLst>
              <a:ext uri="{FF2B5EF4-FFF2-40B4-BE49-F238E27FC236}">
                <a16:creationId xmlns:a16="http://schemas.microsoft.com/office/drawing/2014/main" id="{01A20533-DA38-A7B9-0271-BE0AE62CA368}"/>
              </a:ext>
            </a:extLst>
          </p:cNvPr>
          <p:cNvSpPr txBox="1"/>
          <p:nvPr/>
        </p:nvSpPr>
        <p:spPr>
          <a:xfrm>
            <a:off x="3051401" y="2659800"/>
            <a:ext cx="400050" cy="300082"/>
          </a:xfrm>
          <a:prstGeom prst="rect">
            <a:avLst/>
          </a:prstGeom>
          <a:noFill/>
        </p:spPr>
        <p:txBody>
          <a:bodyPr wrap="square" rtlCol="0">
            <a:spAutoFit/>
          </a:bodyPr>
          <a:lstStyle/>
          <a:p>
            <a:pPr defTabSz="685800">
              <a:buClrTx/>
              <a:defRPr/>
            </a:pPr>
            <a:r>
              <a:rPr lang="en-US" sz="1350" kern="1200">
                <a:solidFill>
                  <a:prstClr val="black"/>
                </a:solidFill>
                <a:latin typeface="Calibri" panose="020F0502020204030204"/>
                <a:ea typeface="+mn-ea"/>
              </a:rPr>
              <a:t>1%</a:t>
            </a:r>
          </a:p>
        </p:txBody>
      </p:sp>
      <p:sp>
        <p:nvSpPr>
          <p:cNvPr id="8" name="TextBox 7">
            <a:extLst>
              <a:ext uri="{FF2B5EF4-FFF2-40B4-BE49-F238E27FC236}">
                <a16:creationId xmlns:a16="http://schemas.microsoft.com/office/drawing/2014/main" id="{30EFBC3A-4D28-D800-3031-AC13C94B8BE0}"/>
              </a:ext>
            </a:extLst>
          </p:cNvPr>
          <p:cNvSpPr txBox="1"/>
          <p:nvPr/>
        </p:nvSpPr>
        <p:spPr>
          <a:xfrm>
            <a:off x="1701799" y="3081509"/>
            <a:ext cx="800100" cy="300082"/>
          </a:xfrm>
          <a:prstGeom prst="rect">
            <a:avLst/>
          </a:prstGeom>
          <a:noFill/>
        </p:spPr>
        <p:txBody>
          <a:bodyPr wrap="square" rtlCol="0">
            <a:spAutoFit/>
          </a:bodyPr>
          <a:lstStyle/>
          <a:p>
            <a:pPr defTabSz="685800">
              <a:buClrTx/>
              <a:defRPr/>
            </a:pPr>
            <a:r>
              <a:rPr lang="en-US" sz="1350" kern="1200">
                <a:solidFill>
                  <a:prstClr val="black"/>
                </a:solidFill>
                <a:latin typeface="Calibri" panose="020F0502020204030204"/>
                <a:ea typeface="+mn-ea"/>
              </a:rPr>
              <a:t>$700K</a:t>
            </a:r>
          </a:p>
        </p:txBody>
      </p:sp>
      <p:sp>
        <p:nvSpPr>
          <p:cNvPr id="9" name="TextBox 8">
            <a:extLst>
              <a:ext uri="{FF2B5EF4-FFF2-40B4-BE49-F238E27FC236}">
                <a16:creationId xmlns:a16="http://schemas.microsoft.com/office/drawing/2014/main" id="{DBAD9E03-88BE-AF36-5AEC-18BF2367EC4B}"/>
              </a:ext>
            </a:extLst>
          </p:cNvPr>
          <p:cNvSpPr txBox="1"/>
          <p:nvPr/>
        </p:nvSpPr>
        <p:spPr>
          <a:xfrm>
            <a:off x="990597" y="3158061"/>
            <a:ext cx="704749" cy="300082"/>
          </a:xfrm>
          <a:prstGeom prst="rect">
            <a:avLst/>
          </a:prstGeom>
          <a:noFill/>
        </p:spPr>
        <p:txBody>
          <a:bodyPr wrap="square" rtlCol="0">
            <a:spAutoFit/>
          </a:bodyPr>
          <a:lstStyle/>
          <a:p>
            <a:pPr defTabSz="685800">
              <a:buClrTx/>
              <a:defRPr/>
            </a:pPr>
            <a:r>
              <a:rPr lang="en-US" sz="1350" kern="1200">
                <a:solidFill>
                  <a:prstClr val="black"/>
                </a:solidFill>
                <a:latin typeface="Calibri" panose="020F0502020204030204"/>
                <a:ea typeface="+mn-ea"/>
              </a:rPr>
              <a:t>$200K</a:t>
            </a:r>
          </a:p>
        </p:txBody>
      </p:sp>
      <p:sp>
        <p:nvSpPr>
          <p:cNvPr id="3" name="TextBox 2">
            <a:extLst>
              <a:ext uri="{FF2B5EF4-FFF2-40B4-BE49-F238E27FC236}">
                <a16:creationId xmlns:a16="http://schemas.microsoft.com/office/drawing/2014/main" id="{CA949F7E-2301-BEC9-AA28-C21CBC895C9A}"/>
              </a:ext>
            </a:extLst>
          </p:cNvPr>
          <p:cNvSpPr txBox="1"/>
          <p:nvPr/>
        </p:nvSpPr>
        <p:spPr>
          <a:xfrm>
            <a:off x="281940" y="4564380"/>
            <a:ext cx="4846319" cy="5693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sz="1550"/>
              <a:t>The Department of Children and Youth receives 3% of the yearly general fund through FY 27-28</a:t>
            </a:r>
          </a:p>
        </p:txBody>
      </p:sp>
    </p:spTree>
    <p:extLst>
      <p:ext uri="{BB962C8B-B14F-4D97-AF65-F5344CB8AC3E}">
        <p14:creationId xmlns:p14="http://schemas.microsoft.com/office/powerpoint/2010/main" val="37859441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685800">
              <a:buClrTx/>
              <a:defRPr/>
            </a:pPr>
            <a:fld id="{0B5B67E1-6C1A-4399-893C-04E78FDF22B6}" type="slidenum">
              <a:rPr lang="en-US" sz="788" kern="1200">
                <a:solidFill>
                  <a:prstClr val="black">
                    <a:tint val="75000"/>
                  </a:prstClr>
                </a:solidFill>
                <a:latin typeface="Calibri" panose="020F0502020204030204"/>
                <a:ea typeface="+mn-ea"/>
                <a:cs typeface="+mn-cs"/>
              </a:rPr>
              <a:pPr defTabSz="685800">
                <a:buClrTx/>
                <a:defRPr/>
              </a:pPr>
              <a:t>60</a:t>
            </a:fld>
            <a:endParaRPr lang="en-US" sz="788" kern="1200">
              <a:solidFill>
                <a:prstClr val="black">
                  <a:tint val="75000"/>
                </a:prstClr>
              </a:solidFill>
              <a:latin typeface="Calibri" panose="020F0502020204030204"/>
              <a:ea typeface="+mn-ea"/>
              <a:cs typeface="+mn-cs"/>
            </a:endParaRPr>
          </a:p>
        </p:txBody>
      </p:sp>
      <p:sp>
        <p:nvSpPr>
          <p:cNvPr id="2" name="Title 1">
            <a:extLst>
              <a:ext uri="{FF2B5EF4-FFF2-40B4-BE49-F238E27FC236}">
                <a16:creationId xmlns:a16="http://schemas.microsoft.com/office/drawing/2014/main" id="{DBB2EA49-5604-8C47-9C2C-186CE0568E22}"/>
              </a:ext>
            </a:extLst>
          </p:cNvPr>
          <p:cNvSpPr>
            <a:spLocks noGrp="1"/>
          </p:cNvSpPr>
          <p:nvPr>
            <p:ph type="title" idx="4294967295"/>
          </p:nvPr>
        </p:nvSpPr>
        <p:spPr>
          <a:xfrm>
            <a:off x="277345" y="398969"/>
            <a:ext cx="8866655" cy="635374"/>
          </a:xfrm>
        </p:spPr>
        <p:txBody>
          <a:bodyPr>
            <a:normAutofit fontScale="90000"/>
          </a:bodyPr>
          <a:lstStyle/>
          <a:p>
            <a:pPr algn="ctr"/>
            <a:r>
              <a:rPr lang="en-US" sz="3600" b="1">
                <a:ea typeface="Times New Roman"/>
              </a:rPr>
              <a:t>Core Need 4: Safety, Community &amp; Belonging</a:t>
            </a:r>
          </a:p>
        </p:txBody>
      </p:sp>
      <p:graphicFrame>
        <p:nvGraphicFramePr>
          <p:cNvPr id="5" name="Table 4">
            <a:extLst>
              <a:ext uri="{FF2B5EF4-FFF2-40B4-BE49-F238E27FC236}">
                <a16:creationId xmlns:a16="http://schemas.microsoft.com/office/drawing/2014/main" id="{FCF366D1-239C-47AA-F1A0-0EC9BC273F1F}"/>
              </a:ext>
            </a:extLst>
          </p:cNvPr>
          <p:cNvGraphicFramePr>
            <a:graphicFrameLocks noGrp="1"/>
          </p:cNvGraphicFramePr>
          <p:nvPr>
            <p:extLst>
              <p:ext uri="{D42A27DB-BD31-4B8C-83A1-F6EECF244321}">
                <p14:modId xmlns:p14="http://schemas.microsoft.com/office/powerpoint/2010/main" val="3764228238"/>
              </p:ext>
            </p:extLst>
          </p:nvPr>
        </p:nvGraphicFramePr>
        <p:xfrm>
          <a:off x="613522" y="1302683"/>
          <a:ext cx="7925541" cy="3403500"/>
        </p:xfrm>
        <a:graphic>
          <a:graphicData uri="http://schemas.openxmlformats.org/drawingml/2006/table">
            <a:tbl>
              <a:tblPr firstRow="1" firstCol="1" bandRow="1">
                <a:tableStyleId>{5C22544A-7EE6-4342-B048-85BDC9FD1C3A}</a:tableStyleId>
              </a:tblPr>
              <a:tblGrid>
                <a:gridCol w="4625984">
                  <a:extLst>
                    <a:ext uri="{9D8B030D-6E8A-4147-A177-3AD203B41FA5}">
                      <a16:colId xmlns:a16="http://schemas.microsoft.com/office/drawing/2014/main" val="2909715864"/>
                    </a:ext>
                  </a:extLst>
                </a:gridCol>
                <a:gridCol w="1453390">
                  <a:extLst>
                    <a:ext uri="{9D8B030D-6E8A-4147-A177-3AD203B41FA5}">
                      <a16:colId xmlns:a16="http://schemas.microsoft.com/office/drawing/2014/main" val="683388324"/>
                    </a:ext>
                  </a:extLst>
                </a:gridCol>
                <a:gridCol w="1846167">
                  <a:extLst>
                    <a:ext uri="{9D8B030D-6E8A-4147-A177-3AD203B41FA5}">
                      <a16:colId xmlns:a16="http://schemas.microsoft.com/office/drawing/2014/main" val="1069920781"/>
                    </a:ext>
                  </a:extLst>
                </a:gridCol>
              </a:tblGrid>
              <a:tr h="280789">
                <a:tc gridSpan="3">
                  <a:txBody>
                    <a:bodyPr/>
                    <a:lstStyle/>
                    <a:p>
                      <a:pPr marL="0" marR="0" algn="ctr">
                        <a:lnSpc>
                          <a:spcPct val="115000"/>
                        </a:lnSpc>
                        <a:spcBef>
                          <a:spcPts val="0"/>
                        </a:spcBef>
                        <a:spcAft>
                          <a:spcPts val="0"/>
                        </a:spcAft>
                      </a:pPr>
                      <a:r>
                        <a:rPr lang="en-US" sz="1400" u="sng">
                          <a:effectLst/>
                        </a:rPr>
                        <a:t>Safety, Community &amp; Belonging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62698531"/>
                  </a:ext>
                </a:extLst>
              </a:tr>
              <a:tr h="553069">
                <a:tc>
                  <a:txBody>
                    <a:bodyPr/>
                    <a:lstStyle/>
                    <a:p>
                      <a:pPr marL="0" marR="0" algn="just">
                        <a:lnSpc>
                          <a:spcPct val="115000"/>
                        </a:lnSpc>
                        <a:spcBef>
                          <a:spcPts val="0"/>
                        </a:spcBef>
                        <a:spcAft>
                          <a:spcPts val="0"/>
                        </a:spcAft>
                      </a:pPr>
                      <a:r>
                        <a:rPr lang="en-US" sz="2100" u="sng">
                          <a:effectLst/>
                        </a:rPr>
                        <a:t>Organization Name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u="none" strike="noStrike">
                          <a:effectLst/>
                        </a:rPr>
                        <a:t> </a:t>
                      </a:r>
                      <a:r>
                        <a:rPr lang="en-US" sz="1400" b="1" u="sng" strike="noStrike">
                          <a:effectLst/>
                        </a:rPr>
                        <a:t>Requested Amount</a:t>
                      </a:r>
                      <a:endParaRPr lang="en-US" sz="1200" b="1" u="sng">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1400" b="1" u="sng">
                          <a:effectLst/>
                        </a:rPr>
                        <a:t>Grant Renewal</a:t>
                      </a:r>
                    </a:p>
                    <a:p>
                      <a:pPr marL="0" marR="0" algn="ctr">
                        <a:lnSpc>
                          <a:spcPct val="115000"/>
                        </a:lnSpc>
                        <a:spcBef>
                          <a:spcPts val="0"/>
                        </a:spcBef>
                        <a:spcAft>
                          <a:spcPts val="0"/>
                        </a:spcAft>
                      </a:pPr>
                      <a:r>
                        <a:rPr lang="en-US" sz="1400" b="1" u="sng">
                          <a:effectLst/>
                        </a:rPr>
                        <a:t>Recommendation</a:t>
                      </a:r>
                      <a:endParaRPr lang="en-US" sz="1200" b="1" u="sng">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851832493"/>
                  </a:ext>
                </a:extLst>
              </a:tr>
              <a:tr h="255262">
                <a:tc>
                  <a:txBody>
                    <a:bodyPr/>
                    <a:lstStyle/>
                    <a:p>
                      <a:pPr marL="0" marR="0" algn="just"/>
                      <a:r>
                        <a:rPr lang="en-US" sz="1500">
                          <a:effectLst/>
                          <a:latin typeface="Arial" panose="020B0604020202020204" pitchFamily="34" charset="0"/>
                          <a:ea typeface="Times New Roman" panose="02020603050405020304" pitchFamily="18" charset="0"/>
                        </a:rPr>
                        <a:t>Big Brothers Big Sisters, Bay Area S</a:t>
                      </a:r>
                      <a:endParaRPr lang="en-US" sz="11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500">
                          <a:effectLst/>
                          <a:latin typeface="Arial" panose="020B0604020202020204" pitchFamily="34" charset="0"/>
                          <a:ea typeface="Times New Roman" panose="02020603050405020304" pitchFamily="18" charset="0"/>
                        </a:rPr>
                        <a:t>$60,000</a:t>
                      </a:r>
                      <a:endParaRPr lang="en-US" sz="11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500">
                          <a:effectLst/>
                          <a:latin typeface="Arial" panose="020B0604020202020204" pitchFamily="34" charset="0"/>
                          <a:ea typeface="Times New Roman" panose="02020603050405020304" pitchFamily="18" charset="0"/>
                        </a:rPr>
                        <a:t>$60,000</a:t>
                      </a:r>
                      <a:endParaRPr lang="en-US" sz="11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a16="http://schemas.microsoft.com/office/drawing/2014/main" val="503243091"/>
                  </a:ext>
                </a:extLst>
              </a:tr>
              <a:tr h="255262">
                <a:tc>
                  <a:txBody>
                    <a:bodyPr/>
                    <a:lstStyle/>
                    <a:p>
                      <a:pPr marL="0" marR="0" algn="just"/>
                      <a:r>
                        <a:rPr lang="en-US" sz="1500">
                          <a:effectLst/>
                          <a:latin typeface="Arial" panose="020B0604020202020204" pitchFamily="34" charset="0"/>
                          <a:ea typeface="Times New Roman" panose="02020603050405020304" pitchFamily="18" charset="0"/>
                        </a:rPr>
                        <a:t>East Bay Center for the Performing Arts* C</a:t>
                      </a:r>
                      <a:endParaRPr lang="en-US" sz="11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500">
                          <a:effectLst/>
                          <a:latin typeface="Arial" panose="020B0604020202020204" pitchFamily="34" charset="0"/>
                          <a:ea typeface="Times New Roman" panose="02020603050405020304" pitchFamily="18" charset="0"/>
                        </a:rPr>
                        <a:t>$300,000</a:t>
                      </a:r>
                      <a:endParaRPr lang="en-US" sz="11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500">
                          <a:effectLst/>
                          <a:latin typeface="Arial" panose="020B0604020202020204" pitchFamily="34" charset="0"/>
                          <a:ea typeface="Times New Roman" panose="02020603050405020304" pitchFamily="18" charset="0"/>
                        </a:rPr>
                        <a:t>$300,000</a:t>
                      </a:r>
                      <a:endParaRPr lang="en-US" sz="11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a16="http://schemas.microsoft.com/office/drawing/2014/main" val="330877186"/>
                  </a:ext>
                </a:extLst>
              </a:tr>
              <a:tr h="255262">
                <a:tc>
                  <a:txBody>
                    <a:bodyPr/>
                    <a:lstStyle/>
                    <a:p>
                      <a:pPr marL="0" marR="0" algn="just"/>
                      <a:r>
                        <a:rPr lang="en-US" sz="1500">
                          <a:effectLst/>
                          <a:latin typeface="Arial" panose="020B0604020202020204" pitchFamily="34" charset="0"/>
                          <a:ea typeface="Times New Roman" panose="02020603050405020304" pitchFamily="18" charset="0"/>
                        </a:rPr>
                        <a:t>Fresh Lifelines for Youth* S</a:t>
                      </a:r>
                      <a:endParaRPr lang="en-US" sz="11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500">
                          <a:effectLst/>
                          <a:latin typeface="Arial" panose="020B0604020202020204" pitchFamily="34" charset="0"/>
                          <a:ea typeface="Times New Roman" panose="02020603050405020304" pitchFamily="18" charset="0"/>
                        </a:rPr>
                        <a:t>$101,790</a:t>
                      </a:r>
                      <a:endParaRPr lang="en-US" sz="11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500">
                          <a:effectLst/>
                          <a:latin typeface="Arial" panose="020B0604020202020204" pitchFamily="34" charset="0"/>
                          <a:ea typeface="Times New Roman" panose="02020603050405020304" pitchFamily="18" charset="0"/>
                        </a:rPr>
                        <a:t>$101,790</a:t>
                      </a:r>
                      <a:endParaRPr lang="en-US" sz="11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a16="http://schemas.microsoft.com/office/drawing/2014/main" val="2260676248"/>
                  </a:ext>
                </a:extLst>
              </a:tr>
              <a:tr h="519035">
                <a:tc>
                  <a:txBody>
                    <a:bodyPr/>
                    <a:lstStyle/>
                    <a:p>
                      <a:pPr marL="0" marR="0" algn="just"/>
                      <a:r>
                        <a:rPr lang="en-US" sz="1500">
                          <a:effectLst/>
                          <a:latin typeface="Arial" panose="020B0604020202020204" pitchFamily="34" charset="0"/>
                          <a:ea typeface="Times New Roman" panose="02020603050405020304" pitchFamily="18" charset="0"/>
                        </a:rPr>
                        <a:t>Nurturing Independence Through Artistic Development* S</a:t>
                      </a:r>
                      <a:endParaRPr lang="en-US" sz="11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500">
                          <a:effectLst/>
                          <a:latin typeface="Arial" panose="020B0604020202020204" pitchFamily="34" charset="0"/>
                          <a:ea typeface="Times New Roman" panose="02020603050405020304" pitchFamily="18" charset="0"/>
                        </a:rPr>
                        <a:t>$58,556</a:t>
                      </a:r>
                      <a:endParaRPr lang="en-US" sz="11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500">
                          <a:effectLst/>
                          <a:latin typeface="Arial" panose="020B0604020202020204" pitchFamily="34" charset="0"/>
                          <a:ea typeface="Times New Roman" panose="02020603050405020304" pitchFamily="18" charset="0"/>
                        </a:rPr>
                        <a:t>$58,556</a:t>
                      </a:r>
                      <a:endParaRPr lang="en-US" sz="11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a16="http://schemas.microsoft.com/office/drawing/2014/main" val="854158859"/>
                  </a:ext>
                </a:extLst>
              </a:tr>
              <a:tr h="519035">
                <a:tc>
                  <a:txBody>
                    <a:bodyPr/>
                    <a:lstStyle/>
                    <a:p>
                      <a:pPr marL="0" marR="0" algn="just"/>
                      <a:r>
                        <a:rPr lang="en-US" sz="800">
                          <a:effectLst/>
                          <a:latin typeface="Arial" panose="020B0604020202020204" pitchFamily="34" charset="0"/>
                          <a:ea typeface="Times New Roman" panose="02020603050405020304" pitchFamily="18" charset="0"/>
                        </a:rPr>
                        <a:t> </a:t>
                      </a:r>
                      <a:r>
                        <a:rPr lang="en-US" sz="1500">
                          <a:effectLst/>
                          <a:latin typeface="Arial" panose="020B0604020202020204" pitchFamily="34" charset="0"/>
                          <a:ea typeface="Times New Roman" panose="02020603050405020304" pitchFamily="18" charset="0"/>
                        </a:rPr>
                        <a:t>Richmond High School Music Department* C </a:t>
                      </a:r>
                      <a:endParaRPr lang="en-US" sz="11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500">
                          <a:effectLst/>
                          <a:latin typeface="Arial" panose="020B0604020202020204" pitchFamily="34" charset="0"/>
                          <a:ea typeface="Times New Roman" panose="02020603050405020304" pitchFamily="18" charset="0"/>
                        </a:rPr>
                        <a:t>$300,000</a:t>
                      </a:r>
                      <a:endParaRPr lang="en-US" sz="11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500">
                          <a:effectLst/>
                          <a:latin typeface="Arial" panose="020B0604020202020204" pitchFamily="34" charset="0"/>
                          <a:ea typeface="Times New Roman" panose="02020603050405020304" pitchFamily="18" charset="0"/>
                        </a:rPr>
                        <a:t>$300,000</a:t>
                      </a:r>
                      <a:endParaRPr lang="en-US" sz="11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a16="http://schemas.microsoft.com/office/drawing/2014/main" val="4225614065"/>
                  </a:ext>
                </a:extLst>
              </a:tr>
              <a:tr h="255262">
                <a:tc>
                  <a:txBody>
                    <a:bodyPr/>
                    <a:lstStyle/>
                    <a:p>
                      <a:pPr marL="0" marR="0" algn="just"/>
                      <a:r>
                        <a:rPr lang="en-US" sz="1500">
                          <a:effectLst/>
                          <a:latin typeface="Arial" panose="020B0604020202020204" pitchFamily="34" charset="0"/>
                          <a:ea typeface="Times New Roman" panose="02020603050405020304" pitchFamily="18" charset="0"/>
                        </a:rPr>
                        <a:t>Summer Search* S</a:t>
                      </a:r>
                      <a:endParaRPr lang="en-US" sz="11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500">
                          <a:effectLst/>
                          <a:latin typeface="Arial" panose="020B0604020202020204" pitchFamily="34" charset="0"/>
                          <a:ea typeface="Times New Roman" panose="02020603050405020304" pitchFamily="18" charset="0"/>
                        </a:rPr>
                        <a:t>$173,000</a:t>
                      </a:r>
                      <a:endParaRPr lang="en-US" sz="11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500">
                          <a:effectLst/>
                          <a:latin typeface="Arial" panose="020B0604020202020204" pitchFamily="34" charset="0"/>
                          <a:ea typeface="Times New Roman" panose="02020603050405020304" pitchFamily="18" charset="0"/>
                        </a:rPr>
                        <a:t>$173,000</a:t>
                      </a:r>
                      <a:endParaRPr lang="en-US" sz="11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a16="http://schemas.microsoft.com/office/drawing/2014/main" val="4168303329"/>
                  </a:ext>
                </a:extLst>
              </a:tr>
              <a:tr h="255262">
                <a:tc>
                  <a:txBody>
                    <a:bodyPr/>
                    <a:lstStyle/>
                    <a:p>
                      <a:pPr marL="0" marR="0" algn="just"/>
                      <a:r>
                        <a:rPr lang="en-US" sz="1500">
                          <a:effectLst/>
                          <a:latin typeface="Arial" panose="020B0604020202020204" pitchFamily="34" charset="0"/>
                          <a:ea typeface="Times New Roman" panose="02020603050405020304" pitchFamily="18" charset="0"/>
                        </a:rPr>
                        <a:t>Touch of New Life* E</a:t>
                      </a:r>
                      <a:endParaRPr lang="en-US" sz="11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500">
                          <a:effectLst/>
                          <a:latin typeface="Arial" panose="020B0604020202020204" pitchFamily="34" charset="0"/>
                          <a:ea typeface="Times New Roman" panose="02020603050405020304" pitchFamily="18" charset="0"/>
                        </a:rPr>
                        <a:t>$66,000</a:t>
                      </a:r>
                      <a:endParaRPr lang="en-US" sz="11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500">
                          <a:effectLst/>
                          <a:latin typeface="Arial" panose="020B0604020202020204" pitchFamily="34" charset="0"/>
                          <a:ea typeface="Times New Roman" panose="02020603050405020304" pitchFamily="18" charset="0"/>
                        </a:rPr>
                        <a:t>$66,000</a:t>
                      </a:r>
                      <a:endParaRPr lang="en-US" sz="11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a16="http://schemas.microsoft.com/office/drawing/2014/main" val="1679068142"/>
                  </a:ext>
                </a:extLst>
              </a:tr>
              <a:tr h="255262">
                <a:tc>
                  <a:txBody>
                    <a:bodyPr/>
                    <a:lstStyle/>
                    <a:p>
                      <a:pPr marL="0" marR="0" algn="r"/>
                      <a:r>
                        <a:rPr lang="en-US" sz="1500" b="1">
                          <a:effectLst/>
                          <a:latin typeface="Arial" panose="020B0604020202020204" pitchFamily="34" charset="0"/>
                          <a:ea typeface="Times New Roman" panose="02020603050405020304" pitchFamily="18" charset="0"/>
                        </a:rPr>
                        <a:t>TOTAL for 7 Organizations</a:t>
                      </a:r>
                      <a:endParaRPr lang="en-US" sz="11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500" b="1">
                          <a:effectLst/>
                          <a:latin typeface="Arial" panose="020B0604020202020204" pitchFamily="34" charset="0"/>
                          <a:ea typeface="Times New Roman" panose="02020603050405020304" pitchFamily="18" charset="0"/>
                        </a:rPr>
                        <a:t>$1,059,346</a:t>
                      </a:r>
                      <a:endParaRPr lang="en-US" sz="1100">
                        <a:effectLs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r>
                        <a:rPr lang="en-US" sz="1500" b="1">
                          <a:effectLst/>
                          <a:latin typeface="Arial" panose="020B0604020202020204" pitchFamily="34" charset="0"/>
                          <a:ea typeface="Times New Roman" panose="02020603050405020304" pitchFamily="18" charset="0"/>
                        </a:rPr>
                        <a:t>$1,059,346</a:t>
                      </a:r>
                      <a:endParaRPr lang="en-US" sz="1100">
                        <a:effectLst/>
                        <a:latin typeface="Times New Roman" panose="02020603050405020304" pitchFamily="18" charset="0"/>
                        <a:ea typeface="Times New Roman" panose="02020603050405020304" pitchFamily="18" charset="0"/>
                      </a:endParaRPr>
                    </a:p>
                  </a:txBody>
                  <a:tcPr marL="51435" marR="51435" marT="0" marB="0" anchor="ctr"/>
                </a:tc>
                <a:extLst>
                  <a:ext uri="{0D108BD9-81ED-4DB2-BD59-A6C34878D82A}">
                    <a16:rowId xmlns:a16="http://schemas.microsoft.com/office/drawing/2014/main" val="2615891826"/>
                  </a:ext>
                </a:extLst>
              </a:tr>
            </a:tbl>
          </a:graphicData>
        </a:graphic>
      </p:graphicFrame>
    </p:spTree>
    <p:extLst>
      <p:ext uri="{BB962C8B-B14F-4D97-AF65-F5344CB8AC3E}">
        <p14:creationId xmlns:p14="http://schemas.microsoft.com/office/powerpoint/2010/main" val="4108178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76C5D-61BE-2FC1-E408-3DD6726971D4}"/>
              </a:ext>
            </a:extLst>
          </p:cNvPr>
          <p:cNvSpPr>
            <a:spLocks noGrp="1"/>
          </p:cNvSpPr>
          <p:nvPr>
            <p:ph type="title"/>
          </p:nvPr>
        </p:nvSpPr>
        <p:spPr>
          <a:xfrm>
            <a:off x="844370" y="129590"/>
            <a:ext cx="8295701" cy="1017270"/>
          </a:xfrm>
        </p:spPr>
        <p:txBody>
          <a:bodyPr>
            <a:normAutofit/>
          </a:bodyPr>
          <a:lstStyle/>
          <a:p>
            <a:r>
              <a:rPr lang="en-US" sz="3600" b="1">
                <a:latin typeface="Corbel"/>
                <a:ea typeface="Calibri"/>
                <a:cs typeface="Calibri"/>
              </a:rPr>
              <a:t>What We Plan To Do: Current &amp; Future</a:t>
            </a:r>
          </a:p>
        </p:txBody>
      </p:sp>
      <p:graphicFrame>
        <p:nvGraphicFramePr>
          <p:cNvPr id="5" name="Content Placeholder 2">
            <a:extLst>
              <a:ext uri="{FF2B5EF4-FFF2-40B4-BE49-F238E27FC236}">
                <a16:creationId xmlns:a16="http://schemas.microsoft.com/office/drawing/2014/main" id="{468C37A3-BE09-49BD-EB76-4515B9C73EFF}"/>
              </a:ext>
            </a:extLst>
          </p:cNvPr>
          <p:cNvGraphicFramePr>
            <a:graphicFrameLocks noGrp="1"/>
          </p:cNvGraphicFramePr>
          <p:nvPr>
            <p:ph idx="1"/>
            <p:extLst>
              <p:ext uri="{D42A27DB-BD31-4B8C-83A1-F6EECF244321}">
                <p14:modId xmlns:p14="http://schemas.microsoft.com/office/powerpoint/2010/main" val="357612582"/>
              </p:ext>
            </p:extLst>
          </p:nvPr>
        </p:nvGraphicFramePr>
        <p:xfrm>
          <a:off x="122664" y="986860"/>
          <a:ext cx="8714342" cy="38889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94350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CD3CC5-2A34-5C45-0B91-1BF58C2E779A}"/>
              </a:ext>
            </a:extLst>
          </p:cNvPr>
          <p:cNvPicPr>
            <a:picLocks noChangeAspect="1"/>
          </p:cNvPicPr>
          <p:nvPr/>
        </p:nvPicPr>
        <p:blipFill>
          <a:blip r:embed="rId2"/>
          <a:stretch>
            <a:fillRect/>
          </a:stretch>
        </p:blipFill>
        <p:spPr>
          <a:xfrm>
            <a:off x="960039" y="320506"/>
            <a:ext cx="7199076" cy="4502487"/>
          </a:xfrm>
          <a:prstGeom prst="rect">
            <a:avLst/>
          </a:prstGeom>
        </p:spPr>
      </p:pic>
    </p:spTree>
    <p:extLst>
      <p:ext uri="{BB962C8B-B14F-4D97-AF65-F5344CB8AC3E}">
        <p14:creationId xmlns:p14="http://schemas.microsoft.com/office/powerpoint/2010/main" val="38706269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adilld\Desktop\Department of Children and Youth Materials\F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576" y="4082237"/>
            <a:ext cx="1033063" cy="103306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padilld\Desktop\Department of Children and Youth Materials\I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831" y="4175781"/>
            <a:ext cx="929683" cy="92968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254588C-29D6-4DF9-9DD2-96F23237F493}"/>
              </a:ext>
            </a:extLst>
          </p:cNvPr>
          <p:cNvSpPr txBox="1"/>
          <p:nvPr/>
        </p:nvSpPr>
        <p:spPr>
          <a:xfrm>
            <a:off x="1294946" y="4367935"/>
            <a:ext cx="2672378" cy="461665"/>
          </a:xfrm>
          <a:prstGeom prst="rect">
            <a:avLst/>
          </a:prstGeom>
          <a:noFill/>
        </p:spPr>
        <p:txBody>
          <a:bodyPr wrap="square" rtlCol="0">
            <a:spAutoFit/>
          </a:bodyPr>
          <a:lstStyle/>
          <a:p>
            <a:r>
              <a:rPr lang="en-US" sz="2400">
                <a:solidFill>
                  <a:schemeClr val="tx1"/>
                </a:solidFill>
                <a:latin typeface="Calibri" panose="020F0502020204030204" pitchFamily="34" charset="0"/>
                <a:cs typeface="Calibri" panose="020F0502020204030204" pitchFamily="34" charset="0"/>
              </a:rPr>
              <a:t>/</a:t>
            </a:r>
            <a:r>
              <a:rPr lang="en-US" sz="2400" err="1">
                <a:solidFill>
                  <a:schemeClr val="tx1"/>
                </a:solidFill>
                <a:latin typeface="Calibri" panose="020F0502020204030204" pitchFamily="34" charset="0"/>
                <a:cs typeface="Calibri" panose="020F0502020204030204" pitchFamily="34" charset="0"/>
              </a:rPr>
              <a:t>richmondcayouth</a:t>
            </a:r>
            <a:endParaRPr lang="en-US" sz="2400">
              <a:solidFill>
                <a:schemeClr val="tx1"/>
              </a:solidFill>
            </a:endParaRPr>
          </a:p>
        </p:txBody>
      </p:sp>
      <p:sp>
        <p:nvSpPr>
          <p:cNvPr id="7" name="TextBox 6">
            <a:extLst>
              <a:ext uri="{FF2B5EF4-FFF2-40B4-BE49-F238E27FC236}">
                <a16:creationId xmlns:a16="http://schemas.microsoft.com/office/drawing/2014/main" id="{7254588C-29D6-4DF9-9DD2-96F23237F493}"/>
              </a:ext>
            </a:extLst>
          </p:cNvPr>
          <p:cNvSpPr txBox="1"/>
          <p:nvPr/>
        </p:nvSpPr>
        <p:spPr>
          <a:xfrm>
            <a:off x="5645766" y="4367934"/>
            <a:ext cx="2672378" cy="461665"/>
          </a:xfrm>
          <a:prstGeom prst="rect">
            <a:avLst/>
          </a:prstGeom>
          <a:noFill/>
        </p:spPr>
        <p:txBody>
          <a:bodyPr wrap="square" rtlCol="0">
            <a:spAutoFit/>
          </a:bodyPr>
          <a:lstStyle/>
          <a:p>
            <a:r>
              <a:rPr lang="en-US" sz="2400">
                <a:solidFill>
                  <a:schemeClr val="tx1"/>
                </a:solidFill>
                <a:latin typeface="Calibri" panose="020F0502020204030204" pitchFamily="34" charset="0"/>
                <a:cs typeface="Calibri" panose="020F0502020204030204" pitchFamily="34" charset="0"/>
              </a:rPr>
              <a:t>@richmondcayouth</a:t>
            </a:r>
            <a:endParaRPr lang="en-US" sz="2400">
              <a:solidFill>
                <a:schemeClr val="tx1"/>
              </a:solidFill>
            </a:endParaRPr>
          </a:p>
        </p:txBody>
      </p:sp>
      <p:sp>
        <p:nvSpPr>
          <p:cNvPr id="8" name="Title 1"/>
          <p:cNvSpPr txBox="1">
            <a:spLocks/>
          </p:cNvSpPr>
          <p:nvPr/>
        </p:nvSpPr>
        <p:spPr>
          <a:xfrm>
            <a:off x="44450" y="28200"/>
            <a:ext cx="9042400" cy="969679"/>
          </a:xfrm>
          <a:prstGeom prst="rect">
            <a:avLst/>
          </a:prstGeom>
          <a:noFill/>
          <a:ln>
            <a:noFill/>
          </a:ln>
        </p:spPr>
        <p:txBody>
          <a:bodyPr spcFirstLastPara="1" wrap="square" lIns="91425" tIns="45700" rIns="91425" bIns="45700" anchor="ctr"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000"/>
              <a:buFont typeface="Calibri"/>
              <a:buNone/>
              <a:defRPr sz="4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b="1">
                <a:solidFill>
                  <a:schemeClr val="tx1"/>
                </a:solidFill>
                <a:latin typeface="Corbel Light"/>
              </a:rPr>
              <a:t>Contact Information</a:t>
            </a:r>
          </a:p>
        </p:txBody>
      </p:sp>
      <p:pic>
        <p:nvPicPr>
          <p:cNvPr id="10" name="Picture 9" descr="C:\Users\padilld\Downloads\IMG-1983.JPG"/>
          <p:cNvPicPr>
            <a:picLocks noChangeAspect="1" noChangeArrowheads="1"/>
          </p:cNvPicPr>
          <p:nvPr/>
        </p:nvPicPr>
        <p:blipFill rotWithShape="1">
          <a:blip r:embed="rId5">
            <a:extLst>
              <a:ext uri="{28A0092B-C50C-407E-A947-70E740481C1C}">
                <a14:useLocalDpi xmlns:a14="http://schemas.microsoft.com/office/drawing/2010/main" val="0"/>
              </a:ext>
            </a:extLst>
          </a:blip>
          <a:srcRect t="16031"/>
          <a:stretch/>
        </p:blipFill>
        <p:spPr bwMode="auto">
          <a:xfrm>
            <a:off x="132357" y="955743"/>
            <a:ext cx="1881379" cy="21082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CEECC09-FD1E-48FA-8C87-646478356579}"/>
              </a:ext>
            </a:extLst>
          </p:cNvPr>
          <p:cNvSpPr txBox="1"/>
          <p:nvPr/>
        </p:nvSpPr>
        <p:spPr>
          <a:xfrm>
            <a:off x="2105026" y="1000125"/>
            <a:ext cx="3305174"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solidFill>
              </a:rPr>
              <a:t>LaShonda White, Director</a:t>
            </a:r>
            <a:endParaRPr lang="en-US"/>
          </a:p>
          <a:p>
            <a:r>
              <a:rPr lang="en-US">
                <a:solidFill>
                  <a:schemeClr val="tx1"/>
                </a:solidFill>
                <a:hlinkClick r:id="rId6"/>
              </a:rPr>
              <a:t>LaShonda_White@ci.richmond.ca.us</a:t>
            </a:r>
            <a:r>
              <a:rPr lang="en-US">
                <a:solidFill>
                  <a:schemeClr val="tx1"/>
                </a:solidFill>
              </a:rPr>
              <a:t> </a:t>
            </a:r>
          </a:p>
          <a:p>
            <a:r>
              <a:rPr lang="en-US"/>
              <a:t>(510) 620-6828</a:t>
            </a:r>
          </a:p>
          <a:p>
            <a:endParaRPr lang="en-US">
              <a:solidFill>
                <a:schemeClr val="tx1"/>
              </a:solidFill>
            </a:endParaRPr>
          </a:p>
          <a:p>
            <a:r>
              <a:rPr lang="en-US">
                <a:solidFill>
                  <a:schemeClr val="tx1"/>
                </a:solidFill>
              </a:rPr>
              <a:t>Nicholas Delgado</a:t>
            </a:r>
            <a:endParaRPr lang="en-US"/>
          </a:p>
          <a:p>
            <a:r>
              <a:rPr lang="en-US">
                <a:solidFill>
                  <a:schemeClr val="tx1"/>
                </a:solidFill>
                <a:hlinkClick r:id="rId7"/>
              </a:rPr>
              <a:t>Nicholas_delgado@ci.richmond.ca.us</a:t>
            </a:r>
            <a:endParaRPr lang="en-US"/>
          </a:p>
          <a:p>
            <a:r>
              <a:rPr lang="en-US">
                <a:solidFill>
                  <a:schemeClr val="tx1"/>
                </a:solidFill>
              </a:rPr>
              <a:t>(510) 620-5506</a:t>
            </a:r>
          </a:p>
          <a:p>
            <a:endParaRPr lang="en-US">
              <a:solidFill>
                <a:schemeClr val="tx1"/>
              </a:solidFill>
            </a:endParaRPr>
          </a:p>
          <a:p>
            <a:r>
              <a:rPr lang="en-US">
                <a:solidFill>
                  <a:schemeClr val="tx1"/>
                </a:solidFill>
              </a:rPr>
              <a:t>Kaitlen Burnom</a:t>
            </a:r>
          </a:p>
          <a:p>
            <a:r>
              <a:rPr lang="en-US">
                <a:solidFill>
                  <a:schemeClr val="tx1"/>
                </a:solidFill>
                <a:hlinkClick r:id="rId8"/>
              </a:rPr>
              <a:t>Kaitlen_Brunom@ci.richmond.ca.us</a:t>
            </a:r>
            <a:endParaRPr lang="en-US">
              <a:solidFill>
                <a:schemeClr val="tx1"/>
              </a:solidFill>
            </a:endParaRPr>
          </a:p>
          <a:p>
            <a:endParaRPr lang="en-US">
              <a:solidFill>
                <a:schemeClr val="tx1"/>
              </a:solidFill>
            </a:endParaRPr>
          </a:p>
          <a:p>
            <a:r>
              <a:rPr lang="en-US">
                <a:solidFill>
                  <a:schemeClr val="tx1"/>
                </a:solidFill>
              </a:rPr>
              <a:t>Department Email</a:t>
            </a:r>
          </a:p>
          <a:p>
            <a:r>
              <a:rPr lang="en-US">
                <a:solidFill>
                  <a:schemeClr val="tx1"/>
                </a:solidFill>
                <a:hlinkClick r:id="rId9"/>
              </a:rPr>
              <a:t>youth@ci.richmond.ca.us</a:t>
            </a:r>
            <a:endParaRPr lang="en-US">
              <a:solidFill>
                <a:schemeClr val="tx1"/>
              </a:solidFill>
            </a:endParaRPr>
          </a:p>
          <a:p>
            <a:r>
              <a:rPr lang="en-US">
                <a:solidFill>
                  <a:schemeClr val="tx1"/>
                </a:solidFill>
              </a:rPr>
              <a:t>510-620-6523</a:t>
            </a:r>
          </a:p>
        </p:txBody>
      </p:sp>
      <p:sp>
        <p:nvSpPr>
          <p:cNvPr id="5" name="TextBox 4">
            <a:extLst>
              <a:ext uri="{FF2B5EF4-FFF2-40B4-BE49-F238E27FC236}">
                <a16:creationId xmlns:a16="http://schemas.microsoft.com/office/drawing/2014/main" id="{F7D122F1-5C10-47A7-AF04-A30AF74B9FF9}"/>
              </a:ext>
            </a:extLst>
          </p:cNvPr>
          <p:cNvSpPr txBox="1"/>
          <p:nvPr/>
        </p:nvSpPr>
        <p:spPr>
          <a:xfrm>
            <a:off x="5413375" y="955743"/>
            <a:ext cx="3686175"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solidFill>
              </a:rPr>
              <a:t>Patrick Seals, City Attorney's Office</a:t>
            </a:r>
            <a:endParaRPr lang="en-US"/>
          </a:p>
          <a:p>
            <a:r>
              <a:rPr lang="en-US">
                <a:solidFill>
                  <a:schemeClr val="tx1"/>
                </a:solidFill>
                <a:hlinkClick r:id="rId10"/>
              </a:rPr>
              <a:t>Patrick_Seals@ci.richmond.ca.us</a:t>
            </a:r>
            <a:endParaRPr lang="en-US"/>
          </a:p>
          <a:p>
            <a:r>
              <a:rPr lang="en-US"/>
              <a:t>(510) 307-8016</a:t>
            </a:r>
          </a:p>
          <a:p>
            <a:endParaRPr lang="en-US"/>
          </a:p>
          <a:p>
            <a:r>
              <a:rPr lang="en-US">
                <a:solidFill>
                  <a:schemeClr val="tx1"/>
                </a:solidFill>
              </a:rPr>
              <a:t>Guadalupe Morales, Community Services </a:t>
            </a:r>
          </a:p>
          <a:p>
            <a:r>
              <a:rPr lang="en-US">
                <a:solidFill>
                  <a:schemeClr val="tx1"/>
                </a:solidFill>
                <a:hlinkClick r:id="rId11"/>
              </a:rPr>
              <a:t>Guadalupe_Morales@ci.richmond.ca.us</a:t>
            </a:r>
            <a:endParaRPr lang="en-US"/>
          </a:p>
          <a:p>
            <a:r>
              <a:rPr lang="en-US">
                <a:solidFill>
                  <a:schemeClr val="tx1"/>
                </a:solidFill>
              </a:rPr>
              <a:t>(510) 620-6553</a:t>
            </a:r>
          </a:p>
          <a:p>
            <a:endParaRPr lang="en-US">
              <a:solidFill>
                <a:schemeClr val="tx1"/>
              </a:solidFill>
            </a:endParaRPr>
          </a:p>
          <a:p>
            <a:r>
              <a:rPr lang="en-US">
                <a:solidFill>
                  <a:schemeClr val="tx1"/>
                </a:solidFill>
              </a:rPr>
              <a:t>Abdul Black</a:t>
            </a:r>
          </a:p>
          <a:p>
            <a:r>
              <a:rPr lang="en-US">
                <a:solidFill>
                  <a:schemeClr val="tx1"/>
                </a:solidFill>
                <a:hlinkClick r:id="rId12"/>
              </a:rPr>
              <a:t>Abdul_Black@ci.richmond.ca.us</a:t>
            </a:r>
            <a:endParaRPr lang="en-US">
              <a:solidFill>
                <a:schemeClr val="tx1"/>
              </a:solidFill>
            </a:endParaRPr>
          </a:p>
          <a:p>
            <a:endParaRPr lang="en-US">
              <a:solidFill>
                <a:schemeClr val="tx1"/>
              </a:solidFill>
            </a:endParaRPr>
          </a:p>
          <a:p>
            <a:endParaRPr lang="en-US">
              <a:solidFill>
                <a:schemeClr val="tx1"/>
              </a:solidFill>
            </a:endParaRPr>
          </a:p>
          <a:p>
            <a:endParaRPr lang="en-US">
              <a:solidFill>
                <a:schemeClr val="tx1"/>
              </a:solidFill>
            </a:endParaRPr>
          </a:p>
        </p:txBody>
      </p:sp>
    </p:spTree>
    <p:extLst>
      <p:ext uri="{BB962C8B-B14F-4D97-AF65-F5344CB8AC3E}">
        <p14:creationId xmlns:p14="http://schemas.microsoft.com/office/powerpoint/2010/main" val="41617656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837C3-5572-3E6A-C684-FE11AB1BD603}"/>
              </a:ext>
            </a:extLst>
          </p:cNvPr>
          <p:cNvSpPr>
            <a:spLocks noGrp="1"/>
          </p:cNvSpPr>
          <p:nvPr>
            <p:ph type="title"/>
          </p:nvPr>
        </p:nvSpPr>
        <p:spPr>
          <a:xfrm>
            <a:off x="457200" y="-117424"/>
            <a:ext cx="8229600" cy="697380"/>
          </a:xfrm>
        </p:spPr>
        <p:txBody>
          <a:bodyPr/>
          <a:lstStyle/>
          <a:p>
            <a:r>
              <a:rPr lang="en-US"/>
              <a:t>Oversight Board Appointments</a:t>
            </a:r>
          </a:p>
        </p:txBody>
      </p:sp>
      <p:graphicFrame>
        <p:nvGraphicFramePr>
          <p:cNvPr id="3" name="Table 2">
            <a:extLst>
              <a:ext uri="{FF2B5EF4-FFF2-40B4-BE49-F238E27FC236}">
                <a16:creationId xmlns:a16="http://schemas.microsoft.com/office/drawing/2014/main" id="{E7217D4F-058B-CCB3-DDF4-D866E01D3A77}"/>
              </a:ext>
            </a:extLst>
          </p:cNvPr>
          <p:cNvGraphicFramePr>
            <a:graphicFrameLocks noGrp="1"/>
          </p:cNvGraphicFramePr>
          <p:nvPr>
            <p:extLst>
              <p:ext uri="{D42A27DB-BD31-4B8C-83A1-F6EECF244321}">
                <p14:modId xmlns:p14="http://schemas.microsoft.com/office/powerpoint/2010/main" val="3674800457"/>
              </p:ext>
            </p:extLst>
          </p:nvPr>
        </p:nvGraphicFramePr>
        <p:xfrm>
          <a:off x="7620" y="523763"/>
          <a:ext cx="9136351" cy="4523136"/>
        </p:xfrm>
        <a:graphic>
          <a:graphicData uri="http://schemas.openxmlformats.org/drawingml/2006/table">
            <a:tbl>
              <a:tblPr firstRow="1" bandRow="1">
                <a:tableStyleId>{C9F97D8A-0E47-450B-B0B6-C5A64FB7E91F}</a:tableStyleId>
              </a:tblPr>
              <a:tblGrid>
                <a:gridCol w="1828800">
                  <a:extLst>
                    <a:ext uri="{9D8B030D-6E8A-4147-A177-3AD203B41FA5}">
                      <a16:colId xmlns:a16="http://schemas.microsoft.com/office/drawing/2014/main" val="1696868044"/>
                    </a:ext>
                  </a:extLst>
                </a:gridCol>
                <a:gridCol w="905822">
                  <a:extLst>
                    <a:ext uri="{9D8B030D-6E8A-4147-A177-3AD203B41FA5}">
                      <a16:colId xmlns:a16="http://schemas.microsoft.com/office/drawing/2014/main" val="3502618807"/>
                    </a:ext>
                  </a:extLst>
                </a:gridCol>
                <a:gridCol w="617220">
                  <a:extLst>
                    <a:ext uri="{9D8B030D-6E8A-4147-A177-3AD203B41FA5}">
                      <a16:colId xmlns:a16="http://schemas.microsoft.com/office/drawing/2014/main" val="2862108361"/>
                    </a:ext>
                  </a:extLst>
                </a:gridCol>
                <a:gridCol w="1287778">
                  <a:extLst>
                    <a:ext uri="{9D8B030D-6E8A-4147-A177-3AD203B41FA5}">
                      <a16:colId xmlns:a16="http://schemas.microsoft.com/office/drawing/2014/main" val="280227683"/>
                    </a:ext>
                  </a:extLst>
                </a:gridCol>
                <a:gridCol w="606737">
                  <a:extLst>
                    <a:ext uri="{9D8B030D-6E8A-4147-A177-3AD203B41FA5}">
                      <a16:colId xmlns:a16="http://schemas.microsoft.com/office/drawing/2014/main" val="3596516845"/>
                    </a:ext>
                  </a:extLst>
                </a:gridCol>
                <a:gridCol w="1605910">
                  <a:extLst>
                    <a:ext uri="{9D8B030D-6E8A-4147-A177-3AD203B41FA5}">
                      <a16:colId xmlns:a16="http://schemas.microsoft.com/office/drawing/2014/main" val="2453247234"/>
                    </a:ext>
                  </a:extLst>
                </a:gridCol>
                <a:gridCol w="594358">
                  <a:extLst>
                    <a:ext uri="{9D8B030D-6E8A-4147-A177-3AD203B41FA5}">
                      <a16:colId xmlns:a16="http://schemas.microsoft.com/office/drawing/2014/main" val="74470948"/>
                    </a:ext>
                  </a:extLst>
                </a:gridCol>
                <a:gridCol w="1689726">
                  <a:extLst>
                    <a:ext uri="{9D8B030D-6E8A-4147-A177-3AD203B41FA5}">
                      <a16:colId xmlns:a16="http://schemas.microsoft.com/office/drawing/2014/main" val="924598442"/>
                    </a:ext>
                  </a:extLst>
                </a:gridCol>
              </a:tblGrid>
              <a:tr h="512669">
                <a:tc>
                  <a:txBody>
                    <a:bodyPr/>
                    <a:lstStyle/>
                    <a:p>
                      <a:r>
                        <a:rPr lang="en-US">
                          <a:solidFill>
                            <a:schemeClr val="bg1"/>
                          </a:solidFill>
                        </a:rPr>
                        <a:t>Councilmember</a:t>
                      </a:r>
                    </a:p>
                  </a:txBody>
                  <a:tcPr>
                    <a:solidFill>
                      <a:schemeClr val="bg2"/>
                    </a:solidFill>
                  </a:tcPr>
                </a:tc>
                <a:tc>
                  <a:txBody>
                    <a:bodyPr/>
                    <a:lstStyle/>
                    <a:p>
                      <a:r>
                        <a:rPr lang="en-US" dirty="0">
                          <a:solidFill>
                            <a:schemeClr val="bg1"/>
                          </a:solidFill>
                        </a:rPr>
                        <a:t>Original Appt.</a:t>
                      </a:r>
                    </a:p>
                  </a:txBody>
                  <a:tcPr>
                    <a:solidFill>
                      <a:schemeClr val="bg2"/>
                    </a:solidFill>
                  </a:tcPr>
                </a:tc>
                <a:tc>
                  <a:txBody>
                    <a:bodyPr/>
                    <a:lstStyle/>
                    <a:p>
                      <a:r>
                        <a:rPr lang="en-US">
                          <a:solidFill>
                            <a:schemeClr val="bg1"/>
                          </a:solidFill>
                        </a:rPr>
                        <a:t>Seat No.</a:t>
                      </a:r>
                    </a:p>
                  </a:txBody>
                  <a:tcPr>
                    <a:solidFill>
                      <a:schemeClr val="bg2"/>
                    </a:solidFill>
                  </a:tcPr>
                </a:tc>
                <a:tc>
                  <a:txBody>
                    <a:bodyPr/>
                    <a:lstStyle/>
                    <a:p>
                      <a:r>
                        <a:rPr lang="en-US">
                          <a:solidFill>
                            <a:schemeClr val="bg1"/>
                          </a:solidFill>
                        </a:rPr>
                        <a:t>Youth Appointment</a:t>
                      </a:r>
                    </a:p>
                  </a:txBody>
                  <a:tcPr>
                    <a:solidFill>
                      <a:schemeClr val="bg2"/>
                    </a:solidFill>
                  </a:tcPr>
                </a:tc>
                <a:tc>
                  <a:txBody>
                    <a:bodyPr/>
                    <a:lstStyle/>
                    <a:p>
                      <a:r>
                        <a:rPr lang="en-US">
                          <a:solidFill>
                            <a:schemeClr val="bg1"/>
                          </a:solidFill>
                        </a:rPr>
                        <a:t>Seat No. </a:t>
                      </a:r>
                    </a:p>
                  </a:txBody>
                  <a:tcPr>
                    <a:solidFill>
                      <a:schemeClr val="bg2"/>
                    </a:solidFill>
                  </a:tcPr>
                </a:tc>
                <a:tc>
                  <a:txBody>
                    <a:bodyPr/>
                    <a:lstStyle/>
                    <a:p>
                      <a:r>
                        <a:rPr lang="en-US">
                          <a:solidFill>
                            <a:schemeClr val="bg1"/>
                          </a:solidFill>
                        </a:rPr>
                        <a:t>Youth Appt</a:t>
                      </a:r>
                    </a:p>
                  </a:txBody>
                  <a:tcPr>
                    <a:solidFill>
                      <a:schemeClr val="bg2"/>
                    </a:solidFill>
                  </a:tcPr>
                </a:tc>
                <a:tc>
                  <a:txBody>
                    <a:bodyPr/>
                    <a:lstStyle/>
                    <a:p>
                      <a:r>
                        <a:rPr lang="en-US" dirty="0">
                          <a:solidFill>
                            <a:schemeClr val="bg1"/>
                          </a:solidFill>
                        </a:rPr>
                        <a:t>Seat No.</a:t>
                      </a:r>
                    </a:p>
                  </a:txBody>
                  <a:tcPr>
                    <a:solidFill>
                      <a:schemeClr val="bg2"/>
                    </a:solidFill>
                  </a:tcPr>
                </a:tc>
                <a:tc>
                  <a:txBody>
                    <a:bodyPr/>
                    <a:lstStyle/>
                    <a:p>
                      <a:r>
                        <a:rPr lang="en-US" dirty="0">
                          <a:solidFill>
                            <a:schemeClr val="bg1"/>
                          </a:solidFill>
                        </a:rPr>
                        <a:t>Adult Appointment</a:t>
                      </a:r>
                    </a:p>
                  </a:txBody>
                  <a:tcPr>
                    <a:solidFill>
                      <a:schemeClr val="bg2"/>
                    </a:solidFill>
                  </a:tcPr>
                </a:tc>
                <a:extLst>
                  <a:ext uri="{0D108BD9-81ED-4DB2-BD59-A6C34878D82A}">
                    <a16:rowId xmlns:a16="http://schemas.microsoft.com/office/drawing/2014/main" val="1001898634"/>
                  </a:ext>
                </a:extLst>
              </a:tr>
              <a:tr h="784158">
                <a:tc>
                  <a:txBody>
                    <a:bodyPr/>
                    <a:lstStyle/>
                    <a:p>
                      <a:r>
                        <a:rPr lang="en-US"/>
                        <a:t>Mayor (Eduardo  Martinez)</a:t>
                      </a:r>
                      <a:endParaRPr lang="en-US" err="1"/>
                    </a:p>
                  </a:txBody>
                  <a:tcPr/>
                </a:tc>
                <a:tc>
                  <a:txBody>
                    <a:bodyPr/>
                    <a:lstStyle/>
                    <a:p>
                      <a:endParaRPr lang="en-US"/>
                    </a:p>
                  </a:txBody>
                  <a:tcPr/>
                </a:tc>
                <a:tc>
                  <a:txBody>
                    <a:bodyPr/>
                    <a:lstStyle/>
                    <a:p>
                      <a:r>
                        <a:rPr lang="en-US"/>
                        <a:t>1</a:t>
                      </a:r>
                    </a:p>
                  </a:txBody>
                  <a:tcPr/>
                </a:tc>
                <a:tc>
                  <a:txBody>
                    <a:bodyPr/>
                    <a:lstStyle/>
                    <a:p>
                      <a:r>
                        <a:rPr lang="en-US" err="1"/>
                        <a:t>Khalieghya</a:t>
                      </a:r>
                      <a:r>
                        <a:rPr lang="en-US"/>
                        <a:t> Dandie-Evans</a:t>
                      </a:r>
                    </a:p>
                  </a:txBody>
                  <a:tcPr/>
                </a:tc>
                <a:tc>
                  <a:txBody>
                    <a:bodyPr/>
                    <a:lstStyle/>
                    <a:p>
                      <a:r>
                        <a:rPr lang="en-US"/>
                        <a:t>2</a:t>
                      </a:r>
                    </a:p>
                  </a:txBody>
                  <a:tcPr/>
                </a:tc>
                <a:tc>
                  <a:txBody>
                    <a:bodyPr/>
                    <a:lstStyle/>
                    <a:p>
                      <a:r>
                        <a:rPr lang="en-US"/>
                        <a:t>Vacant</a:t>
                      </a:r>
                    </a:p>
                  </a:txBody>
                  <a:tcPr/>
                </a:tc>
                <a:tc>
                  <a:txBody>
                    <a:bodyPr/>
                    <a:lstStyle/>
                    <a:p>
                      <a:r>
                        <a:rPr lang="en-US"/>
                        <a:t>3</a:t>
                      </a:r>
                    </a:p>
                  </a:txBody>
                  <a:tcPr/>
                </a:tc>
                <a:tc>
                  <a:txBody>
                    <a:bodyPr/>
                    <a:lstStyle/>
                    <a:p>
                      <a:r>
                        <a:rPr lang="en-US"/>
                        <a:t>Carol Hegstrom</a:t>
                      </a:r>
                      <a:endParaRPr lang="en-US" err="1"/>
                    </a:p>
                  </a:txBody>
                  <a:tcPr/>
                </a:tc>
                <a:extLst>
                  <a:ext uri="{0D108BD9-81ED-4DB2-BD59-A6C34878D82A}">
                    <a16:rowId xmlns:a16="http://schemas.microsoft.com/office/drawing/2014/main" val="3235167668"/>
                  </a:ext>
                </a:extLst>
              </a:tr>
              <a:tr h="555446">
                <a:tc>
                  <a:txBody>
                    <a:bodyPr/>
                    <a:lstStyle/>
                    <a:p>
                      <a:r>
                        <a:rPr lang="en-US"/>
                        <a:t>District 4 (</a:t>
                      </a:r>
                      <a:r>
                        <a:rPr lang="en-US" err="1"/>
                        <a:t>Sohelia</a:t>
                      </a:r>
                      <a:r>
                        <a:rPr lang="en-US"/>
                        <a:t> Bana)</a:t>
                      </a:r>
                    </a:p>
                  </a:txBody>
                  <a:tcPr/>
                </a:tc>
                <a:tc>
                  <a:txBody>
                    <a:bodyPr/>
                    <a:lstStyle/>
                    <a:p>
                      <a:r>
                        <a:rPr lang="en-US"/>
                        <a:t>Tom Butt</a:t>
                      </a:r>
                    </a:p>
                  </a:txBody>
                  <a:tcPr/>
                </a:tc>
                <a:tc>
                  <a:txBody>
                    <a:bodyPr/>
                    <a:lstStyle/>
                    <a:p>
                      <a:r>
                        <a:rPr lang="en-US"/>
                        <a:t>4*</a:t>
                      </a:r>
                    </a:p>
                  </a:txBody>
                  <a:tcPr/>
                </a:tc>
                <a:tc>
                  <a:txBody>
                    <a:bodyPr/>
                    <a:lstStyle/>
                    <a:p>
                      <a:r>
                        <a:rPr lang="en-US"/>
                        <a:t>Vacant</a:t>
                      </a:r>
                    </a:p>
                  </a:txBody>
                  <a:tcPr/>
                </a:tc>
                <a:tc>
                  <a:txBody>
                    <a:bodyPr/>
                    <a:lstStyle/>
                    <a:p>
                      <a:endParaRPr lang="en-US"/>
                    </a:p>
                  </a:txBody>
                  <a:tcPr/>
                </a:tc>
                <a:tc>
                  <a:txBody>
                    <a:bodyPr/>
                    <a:lstStyle/>
                    <a:p>
                      <a:endParaRPr lang="en-US"/>
                    </a:p>
                  </a:txBody>
                  <a:tcPr/>
                </a:tc>
                <a:tc>
                  <a:txBody>
                    <a:bodyPr/>
                    <a:lstStyle/>
                    <a:p>
                      <a:r>
                        <a:rPr lang="en-US"/>
                        <a:t>5*</a:t>
                      </a:r>
                    </a:p>
                  </a:txBody>
                  <a:tcPr/>
                </a:tc>
                <a:tc>
                  <a:txBody>
                    <a:bodyPr/>
                    <a:lstStyle/>
                    <a:p>
                      <a:r>
                        <a:rPr lang="en-US"/>
                        <a:t>Vacant</a:t>
                      </a:r>
                    </a:p>
                  </a:txBody>
                  <a:tcPr/>
                </a:tc>
                <a:extLst>
                  <a:ext uri="{0D108BD9-81ED-4DB2-BD59-A6C34878D82A}">
                    <a16:rowId xmlns:a16="http://schemas.microsoft.com/office/drawing/2014/main" val="3373399153"/>
                  </a:ext>
                </a:extLst>
              </a:tr>
              <a:tr h="555446">
                <a:tc>
                  <a:txBody>
                    <a:bodyPr/>
                    <a:lstStyle/>
                    <a:p>
                      <a:pPr lvl="0">
                        <a:buNone/>
                      </a:pPr>
                      <a:r>
                        <a:rPr lang="en-US" sz="1400" b="0" i="0" u="none" strike="noStrike" noProof="0">
                          <a:latin typeface="Arial"/>
                        </a:rPr>
                        <a:t>District 2 (Cesar Zepeda)</a:t>
                      </a:r>
                      <a:endParaRPr lang="en-US"/>
                    </a:p>
                  </a:txBody>
                  <a:tcPr/>
                </a:tc>
                <a:tc>
                  <a:txBody>
                    <a:bodyPr/>
                    <a:lstStyle/>
                    <a:p>
                      <a:r>
                        <a:rPr lang="en-US"/>
                        <a:t>Nat Bates</a:t>
                      </a:r>
                    </a:p>
                  </a:txBody>
                  <a:tcPr/>
                </a:tc>
                <a:tc>
                  <a:txBody>
                    <a:bodyPr/>
                    <a:lstStyle/>
                    <a:p>
                      <a:r>
                        <a:rPr lang="en-US"/>
                        <a:t>6*</a:t>
                      </a:r>
                    </a:p>
                  </a:txBody>
                  <a:tcPr/>
                </a:tc>
                <a:tc>
                  <a:txBody>
                    <a:bodyPr/>
                    <a:lstStyle/>
                    <a:p>
                      <a:r>
                        <a:rPr lang="en-US" dirty="0"/>
                        <a:t>Vacant</a:t>
                      </a:r>
                    </a:p>
                  </a:txBody>
                  <a:tcPr/>
                </a:tc>
                <a:tc>
                  <a:txBody>
                    <a:bodyPr/>
                    <a:lstStyle/>
                    <a:p>
                      <a:endParaRPr lang="en-US"/>
                    </a:p>
                  </a:txBody>
                  <a:tcPr/>
                </a:tc>
                <a:tc>
                  <a:txBody>
                    <a:bodyPr/>
                    <a:lstStyle/>
                    <a:p>
                      <a:endParaRPr lang="en-US"/>
                    </a:p>
                  </a:txBody>
                  <a:tcPr/>
                </a:tc>
                <a:tc>
                  <a:txBody>
                    <a:bodyPr/>
                    <a:lstStyle/>
                    <a:p>
                      <a:r>
                        <a:rPr lang="en-US"/>
                        <a:t>7*</a:t>
                      </a:r>
                    </a:p>
                  </a:txBody>
                  <a:tcPr/>
                </a:tc>
                <a:tc>
                  <a:txBody>
                    <a:bodyPr/>
                    <a:lstStyle/>
                    <a:p>
                      <a:pPr lvl="0">
                        <a:buNone/>
                      </a:pPr>
                      <a:r>
                        <a:rPr lang="en-US" sz="1400" b="0" i="0" u="none" strike="noStrike" noProof="0">
                          <a:latin typeface="Arial"/>
                        </a:rPr>
                        <a:t>Madiha Qader</a:t>
                      </a:r>
                      <a:endParaRPr lang="en-US"/>
                    </a:p>
                  </a:txBody>
                  <a:tcPr/>
                </a:tc>
                <a:extLst>
                  <a:ext uri="{0D108BD9-81ED-4DB2-BD59-A6C34878D82A}">
                    <a16:rowId xmlns:a16="http://schemas.microsoft.com/office/drawing/2014/main" val="2490744596"/>
                  </a:ext>
                </a:extLst>
              </a:tr>
              <a:tr h="555446">
                <a:tc>
                  <a:txBody>
                    <a:bodyPr/>
                    <a:lstStyle/>
                    <a:p>
                      <a:pPr lvl="0">
                        <a:buNone/>
                      </a:pPr>
                      <a:r>
                        <a:rPr lang="en-US" sz="1400" b="0" i="0" u="none" strike="noStrike" noProof="0">
                          <a:latin typeface="Arial"/>
                        </a:rPr>
                        <a:t>District 6 (Claudia Jimenez)</a:t>
                      </a:r>
                      <a:endParaRPr lang="en-US"/>
                    </a:p>
                  </a:txBody>
                  <a:tcPr/>
                </a:tc>
                <a:tc>
                  <a:txBody>
                    <a:bodyPr/>
                    <a:lstStyle/>
                    <a:p>
                      <a:r>
                        <a:rPr lang="en-US"/>
                        <a:t>Jael Myrick</a:t>
                      </a:r>
                    </a:p>
                  </a:txBody>
                  <a:tcPr/>
                </a:tc>
                <a:tc>
                  <a:txBody>
                    <a:bodyPr/>
                    <a:lstStyle/>
                    <a:p>
                      <a:r>
                        <a:rPr lang="en-US"/>
                        <a:t>8</a:t>
                      </a:r>
                    </a:p>
                  </a:txBody>
                  <a:tcPr/>
                </a:tc>
                <a:tc>
                  <a:txBody>
                    <a:bodyPr/>
                    <a:lstStyle/>
                    <a:p>
                      <a:r>
                        <a:rPr lang="en-US"/>
                        <a:t>Vacant</a:t>
                      </a:r>
                    </a:p>
                  </a:txBody>
                  <a:tcPr/>
                </a:tc>
                <a:tc>
                  <a:txBody>
                    <a:bodyPr/>
                    <a:lstStyle/>
                    <a:p>
                      <a:endParaRPr lang="en-US"/>
                    </a:p>
                  </a:txBody>
                  <a:tcPr/>
                </a:tc>
                <a:tc>
                  <a:txBody>
                    <a:bodyPr/>
                    <a:lstStyle/>
                    <a:p>
                      <a:endParaRPr lang="en-US"/>
                    </a:p>
                  </a:txBody>
                  <a:tcPr/>
                </a:tc>
                <a:tc>
                  <a:txBody>
                    <a:bodyPr/>
                    <a:lstStyle/>
                    <a:p>
                      <a:r>
                        <a:rPr lang="en-US"/>
                        <a:t>9</a:t>
                      </a:r>
                    </a:p>
                  </a:txBody>
                  <a:tcPr/>
                </a:tc>
                <a:tc>
                  <a:txBody>
                    <a:bodyPr/>
                    <a:lstStyle/>
                    <a:p>
                      <a:pPr lvl="0">
                        <a:buNone/>
                      </a:pPr>
                      <a:r>
                        <a:rPr lang="en-US" sz="1400" b="0" i="0" u="none" strike="noStrike" noProof="0">
                          <a:latin typeface="Arial"/>
                        </a:rPr>
                        <a:t>Teyona Galloway</a:t>
                      </a:r>
                      <a:endParaRPr lang="en-US"/>
                    </a:p>
                  </a:txBody>
                  <a:tcPr/>
                </a:tc>
                <a:extLst>
                  <a:ext uri="{0D108BD9-81ED-4DB2-BD59-A6C34878D82A}">
                    <a16:rowId xmlns:a16="http://schemas.microsoft.com/office/drawing/2014/main" val="1951915735"/>
                  </a:ext>
                </a:extLst>
              </a:tr>
              <a:tr h="400248">
                <a:tc>
                  <a:txBody>
                    <a:bodyPr/>
                    <a:lstStyle/>
                    <a:p>
                      <a:pPr lvl="0">
                        <a:buNone/>
                      </a:pPr>
                      <a:r>
                        <a:rPr lang="en-US" sz="1400" b="0" i="0" u="none" strike="noStrike" noProof="0">
                          <a:latin typeface="Arial"/>
                        </a:rPr>
                        <a:t>District 5 (Sue Wilson)</a:t>
                      </a:r>
                      <a:endParaRPr lang="en-US"/>
                    </a:p>
                  </a:txBody>
                  <a:tcPr/>
                </a:tc>
                <a:tc>
                  <a:txBody>
                    <a:bodyPr/>
                    <a:lstStyle/>
                    <a:p>
                      <a:r>
                        <a:rPr lang="en-US"/>
                        <a:t>Ben Choi</a:t>
                      </a:r>
                    </a:p>
                  </a:txBody>
                  <a:tcPr/>
                </a:tc>
                <a:tc>
                  <a:txBody>
                    <a:bodyPr/>
                    <a:lstStyle/>
                    <a:p>
                      <a:r>
                        <a:rPr lang="en-US"/>
                        <a:t>10*</a:t>
                      </a:r>
                    </a:p>
                  </a:txBody>
                  <a:tcPr/>
                </a:tc>
                <a:tc>
                  <a:txBody>
                    <a:bodyPr/>
                    <a:lstStyle/>
                    <a:p>
                      <a:r>
                        <a:rPr lang="en-US"/>
                        <a:t>Vacant</a:t>
                      </a:r>
                    </a:p>
                  </a:txBody>
                  <a:tcPr/>
                </a:tc>
                <a:tc>
                  <a:txBody>
                    <a:bodyPr/>
                    <a:lstStyle/>
                    <a:p>
                      <a:endParaRPr lang="en-US"/>
                    </a:p>
                  </a:txBody>
                  <a:tcPr/>
                </a:tc>
                <a:tc>
                  <a:txBody>
                    <a:bodyPr/>
                    <a:lstStyle/>
                    <a:p>
                      <a:endParaRPr lang="en-US"/>
                    </a:p>
                  </a:txBody>
                  <a:tcPr/>
                </a:tc>
                <a:tc>
                  <a:txBody>
                    <a:bodyPr/>
                    <a:lstStyle/>
                    <a:p>
                      <a:r>
                        <a:rPr lang="en-US"/>
                        <a:t>11*</a:t>
                      </a:r>
                    </a:p>
                  </a:txBody>
                  <a:tcPr/>
                </a:tc>
                <a:tc>
                  <a:txBody>
                    <a:bodyPr/>
                    <a:lstStyle/>
                    <a:p>
                      <a:pPr lvl="0">
                        <a:buNone/>
                      </a:pPr>
                      <a:r>
                        <a:rPr lang="en-US" sz="1400" b="0" i="0" u="none" strike="noStrike" noProof="0">
                          <a:latin typeface="Arial"/>
                        </a:rPr>
                        <a:t>Stephanie Sequeira</a:t>
                      </a:r>
                      <a:endParaRPr lang="en-US"/>
                    </a:p>
                  </a:txBody>
                  <a:tcPr/>
                </a:tc>
                <a:extLst>
                  <a:ext uri="{0D108BD9-81ED-4DB2-BD59-A6C34878D82A}">
                    <a16:rowId xmlns:a16="http://schemas.microsoft.com/office/drawing/2014/main" val="3458065285"/>
                  </a:ext>
                </a:extLst>
              </a:tr>
              <a:tr h="400248">
                <a:tc>
                  <a:txBody>
                    <a:bodyPr/>
                    <a:lstStyle/>
                    <a:p>
                      <a:pPr lvl="0">
                        <a:buNone/>
                      </a:pPr>
                      <a:r>
                        <a:rPr lang="en-US" sz="1400" b="0" i="0" u="none" strike="noStrike" noProof="0">
                          <a:latin typeface="Arial"/>
                        </a:rPr>
                        <a:t>District 3 (Doria Robinson)</a:t>
                      </a:r>
                      <a:endParaRPr lang="en-US"/>
                    </a:p>
                  </a:txBody>
                  <a:tcPr/>
                </a:tc>
                <a:tc>
                  <a:txBody>
                    <a:bodyPr/>
                    <a:lstStyle/>
                    <a:p>
                      <a:r>
                        <a:rPr lang="en-US" err="1"/>
                        <a:t>Demnlus</a:t>
                      </a:r>
                      <a:r>
                        <a:rPr lang="en-US"/>
                        <a:t> Johnson</a:t>
                      </a:r>
                    </a:p>
                  </a:txBody>
                  <a:tcPr/>
                </a:tc>
                <a:tc>
                  <a:txBody>
                    <a:bodyPr/>
                    <a:lstStyle/>
                    <a:p>
                      <a:r>
                        <a:rPr lang="en-US"/>
                        <a:t>12</a:t>
                      </a:r>
                    </a:p>
                  </a:txBody>
                  <a:tcPr/>
                </a:tc>
                <a:tc>
                  <a:txBody>
                    <a:bodyPr/>
                    <a:lstStyle/>
                    <a:p>
                      <a:r>
                        <a:rPr lang="en-US"/>
                        <a:t>Vacant</a:t>
                      </a:r>
                    </a:p>
                  </a:txBody>
                  <a:tcPr/>
                </a:tc>
                <a:tc>
                  <a:txBody>
                    <a:bodyPr/>
                    <a:lstStyle/>
                    <a:p>
                      <a:endParaRPr lang="en-US"/>
                    </a:p>
                  </a:txBody>
                  <a:tcPr/>
                </a:tc>
                <a:tc>
                  <a:txBody>
                    <a:bodyPr/>
                    <a:lstStyle/>
                    <a:p>
                      <a:endParaRPr lang="en-US"/>
                    </a:p>
                  </a:txBody>
                  <a:tcPr/>
                </a:tc>
                <a:tc>
                  <a:txBody>
                    <a:bodyPr/>
                    <a:lstStyle/>
                    <a:p>
                      <a:r>
                        <a:rPr lang="en-US"/>
                        <a:t>13</a:t>
                      </a:r>
                    </a:p>
                  </a:txBody>
                  <a:tcPr/>
                </a:tc>
                <a:tc>
                  <a:txBody>
                    <a:bodyPr/>
                    <a:lstStyle/>
                    <a:p>
                      <a:r>
                        <a:rPr lang="en-US"/>
                        <a:t>Vacant</a:t>
                      </a:r>
                    </a:p>
                  </a:txBody>
                  <a:tcPr/>
                </a:tc>
                <a:extLst>
                  <a:ext uri="{0D108BD9-81ED-4DB2-BD59-A6C34878D82A}">
                    <a16:rowId xmlns:a16="http://schemas.microsoft.com/office/drawing/2014/main" val="3718434462"/>
                  </a:ext>
                </a:extLst>
              </a:tr>
              <a:tr h="400248">
                <a:tc>
                  <a:txBody>
                    <a:bodyPr/>
                    <a:lstStyle/>
                    <a:p>
                      <a:pPr lvl="0">
                        <a:buNone/>
                      </a:pPr>
                      <a:r>
                        <a:rPr lang="en-US" sz="1400" b="0" i="0" u="none" strike="noStrike" noProof="0">
                          <a:latin typeface="Arial"/>
                        </a:rPr>
                        <a:t>District 1 (Jamelia Brown)</a:t>
                      </a:r>
                      <a:endParaRPr lang="en-US"/>
                    </a:p>
                  </a:txBody>
                  <a:tcPr/>
                </a:tc>
                <a:tc>
                  <a:txBody>
                    <a:bodyPr/>
                    <a:lstStyle/>
                    <a:p>
                      <a:r>
                        <a:rPr lang="en-US"/>
                        <a:t>Melvin Willis</a:t>
                      </a:r>
                    </a:p>
                  </a:txBody>
                  <a:tcPr/>
                </a:tc>
                <a:tc>
                  <a:txBody>
                    <a:bodyPr/>
                    <a:lstStyle/>
                    <a:p>
                      <a:r>
                        <a:rPr lang="en-US"/>
                        <a:t>14</a:t>
                      </a:r>
                    </a:p>
                  </a:txBody>
                  <a:tcPr/>
                </a:tc>
                <a:tc>
                  <a:txBody>
                    <a:bodyPr/>
                    <a:lstStyle/>
                    <a:p>
                      <a:r>
                        <a:rPr lang="en-US"/>
                        <a:t>Vacant</a:t>
                      </a:r>
                    </a:p>
                  </a:txBody>
                  <a:tcPr/>
                </a:tc>
                <a:tc>
                  <a:txBody>
                    <a:bodyPr/>
                    <a:lstStyle/>
                    <a:p>
                      <a:endParaRPr lang="en-US"/>
                    </a:p>
                  </a:txBody>
                  <a:tcPr/>
                </a:tc>
                <a:tc>
                  <a:txBody>
                    <a:bodyPr/>
                    <a:lstStyle/>
                    <a:p>
                      <a:endParaRPr lang="en-US"/>
                    </a:p>
                  </a:txBody>
                  <a:tcPr/>
                </a:tc>
                <a:tc>
                  <a:txBody>
                    <a:bodyPr/>
                    <a:lstStyle/>
                    <a:p>
                      <a:r>
                        <a:rPr lang="en-US"/>
                        <a:t>15</a:t>
                      </a:r>
                    </a:p>
                  </a:txBody>
                  <a:tcPr/>
                </a:tc>
                <a:tc>
                  <a:txBody>
                    <a:bodyPr/>
                    <a:lstStyle/>
                    <a:p>
                      <a:pPr lvl="0">
                        <a:buNone/>
                      </a:pPr>
                      <a:r>
                        <a:rPr lang="en-US" sz="1400" b="0" i="0" u="none" strike="noStrike" noProof="0" dirty="0">
                          <a:latin typeface="Arial"/>
                        </a:rPr>
                        <a:t>Guadalupe Enllana</a:t>
                      </a:r>
                      <a:endParaRPr lang="en-US" dirty="0"/>
                    </a:p>
                  </a:txBody>
                  <a:tcPr/>
                </a:tc>
                <a:extLst>
                  <a:ext uri="{0D108BD9-81ED-4DB2-BD59-A6C34878D82A}">
                    <a16:rowId xmlns:a16="http://schemas.microsoft.com/office/drawing/2014/main" val="2012921949"/>
                  </a:ext>
                </a:extLst>
              </a:tr>
            </a:tbl>
          </a:graphicData>
        </a:graphic>
      </p:graphicFrame>
    </p:spTree>
    <p:extLst>
      <p:ext uri="{BB962C8B-B14F-4D97-AF65-F5344CB8AC3E}">
        <p14:creationId xmlns:p14="http://schemas.microsoft.com/office/powerpoint/2010/main" val="115833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CDF7C9B3-01BE-4D46-ACA2-312DFE36A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1500"/>
            <a:ext cx="2582693" cy="40050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extBox 1">
            <a:extLst>
              <a:ext uri="{FF2B5EF4-FFF2-40B4-BE49-F238E27FC236}">
                <a16:creationId xmlns:a16="http://schemas.microsoft.com/office/drawing/2014/main" id="{10564ACA-DE76-6F90-92C3-B19A1FB42650}"/>
              </a:ext>
            </a:extLst>
          </p:cNvPr>
          <p:cNvSpPr txBox="1"/>
          <p:nvPr/>
        </p:nvSpPr>
        <p:spPr>
          <a:xfrm>
            <a:off x="189689" y="842877"/>
            <a:ext cx="2210611" cy="3450888"/>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3300" kern="1200" spc="-60">
                <a:solidFill>
                  <a:schemeClr val="bg1"/>
                </a:solidFill>
                <a:latin typeface="+mj-lt"/>
                <a:ea typeface="+mj-ea"/>
                <a:cs typeface="+mj-cs"/>
              </a:rPr>
              <a:t>Priority Areas Identified in 2020 Community Needs Assessment</a:t>
            </a:r>
          </a:p>
        </p:txBody>
      </p:sp>
      <p:graphicFrame>
        <p:nvGraphicFramePr>
          <p:cNvPr id="4" name="Content Placeholder 3">
            <a:extLst>
              <a:ext uri="{FF2B5EF4-FFF2-40B4-BE49-F238E27FC236}">
                <a16:creationId xmlns:a16="http://schemas.microsoft.com/office/drawing/2014/main" id="{52149975-E9FF-CC4A-BB48-D43024F2ABC1}"/>
              </a:ext>
            </a:extLst>
          </p:cNvPr>
          <p:cNvGraphicFramePr>
            <a:graphicFrameLocks noGrp="1"/>
          </p:cNvGraphicFramePr>
          <p:nvPr>
            <p:ph idx="1"/>
            <p:extLst>
              <p:ext uri="{D42A27DB-BD31-4B8C-83A1-F6EECF244321}">
                <p14:modId xmlns:p14="http://schemas.microsoft.com/office/powerpoint/2010/main" val="897564771"/>
              </p:ext>
            </p:extLst>
          </p:nvPr>
        </p:nvGraphicFramePr>
        <p:xfrm>
          <a:off x="2750820" y="434340"/>
          <a:ext cx="6014227" cy="4251642"/>
        </p:xfrm>
        <a:graphic>
          <a:graphicData uri="http://schemas.openxmlformats.org/drawingml/2006/table">
            <a:tbl>
              <a:tblPr firstRow="1" firstCol="1" bandRow="1">
                <a:tableStyleId>{FABFCF23-3B69-468F-B69F-88F6DE6A72F2}</a:tableStyleId>
              </a:tblPr>
              <a:tblGrid>
                <a:gridCol w="4300839">
                  <a:extLst>
                    <a:ext uri="{9D8B030D-6E8A-4147-A177-3AD203B41FA5}">
                      <a16:colId xmlns:a16="http://schemas.microsoft.com/office/drawing/2014/main" val="2629436517"/>
                    </a:ext>
                  </a:extLst>
                </a:gridCol>
                <a:gridCol w="1713388">
                  <a:extLst>
                    <a:ext uri="{9D8B030D-6E8A-4147-A177-3AD203B41FA5}">
                      <a16:colId xmlns:a16="http://schemas.microsoft.com/office/drawing/2014/main" val="77382604"/>
                    </a:ext>
                  </a:extLst>
                </a:gridCol>
              </a:tblGrid>
              <a:tr h="203491">
                <a:tc gridSpan="2">
                  <a:txBody>
                    <a:bodyPr/>
                    <a:lstStyle/>
                    <a:p>
                      <a:pPr algn="ctr"/>
                      <a:endParaRPr lang="en-US" sz="1000" cap="none" spc="30">
                        <a:solidFill>
                          <a:srgbClr val="000000"/>
                        </a:solidFill>
                        <a:effectLst/>
                      </a:endParaRPr>
                    </a:p>
                  </a:txBody>
                  <a:tcPr marL="0" marR="3662" marT="0" marB="0" anchor="ctr">
                    <a:solidFill>
                      <a:schemeClr val="bg1"/>
                    </a:solidFill>
                  </a:tcPr>
                </a:tc>
                <a:tc hMerge="1">
                  <a:txBody>
                    <a:bodyPr/>
                    <a:lstStyle/>
                    <a:p>
                      <a:pPr marL="0" marR="0" algn="ctr">
                        <a:spcBef>
                          <a:spcPts val="0"/>
                        </a:spcBef>
                        <a:spcAft>
                          <a:spcPts val="0"/>
                        </a:spcAft>
                      </a:pPr>
                      <a:endParaRPr lang="en-US" sz="2500">
                        <a:effectLst/>
                        <a:latin typeface="Segoe UI"/>
                        <a:ea typeface="Times New Roman" panose="02020603050405020304" pitchFamily="18" charset="0"/>
                      </a:endParaRPr>
                    </a:p>
                  </a:txBody>
                  <a:tcPr marL="0" marR="0" marT="0" marB="0" horzOverflow="overflow"/>
                </a:tc>
                <a:extLst>
                  <a:ext uri="{0D108BD9-81ED-4DB2-BD59-A6C34878D82A}">
                    <a16:rowId xmlns:a16="http://schemas.microsoft.com/office/drawing/2014/main" val="1747041005"/>
                  </a:ext>
                </a:extLst>
              </a:tr>
              <a:tr h="159885">
                <a:tc>
                  <a:txBody>
                    <a:bodyPr/>
                    <a:lstStyle/>
                    <a:p>
                      <a:endParaRPr lang="en-US" sz="800" cap="none" spc="0">
                        <a:solidFill>
                          <a:srgbClr val="000000"/>
                        </a:solidFill>
                        <a:effectLst/>
                      </a:endParaRPr>
                    </a:p>
                  </a:txBody>
                  <a:tcPr marL="0" marR="5227" marT="0" marB="0" anchor="b"/>
                </a:tc>
                <a:tc>
                  <a:txBody>
                    <a:bodyPr/>
                    <a:lstStyle/>
                    <a:p>
                      <a:pPr marL="0" marR="0" algn="ctr">
                        <a:spcBef>
                          <a:spcPts val="0"/>
                        </a:spcBef>
                        <a:spcAft>
                          <a:spcPts val="0"/>
                        </a:spcAft>
                      </a:pPr>
                      <a:r>
                        <a:rPr lang="en-US" sz="1100" cap="none" spc="0">
                          <a:solidFill>
                            <a:srgbClr val="000000"/>
                          </a:solidFill>
                          <a:effectLst/>
                        </a:rPr>
                        <a:t>Estimated % of Total Funds</a:t>
                      </a:r>
                    </a:p>
                  </a:txBody>
                  <a:tcPr marL="0" marR="5227" marT="0" marB="0" anchor="b"/>
                </a:tc>
                <a:extLst>
                  <a:ext uri="{0D108BD9-81ED-4DB2-BD59-A6C34878D82A}">
                    <a16:rowId xmlns:a16="http://schemas.microsoft.com/office/drawing/2014/main" val="1264745602"/>
                  </a:ext>
                </a:extLst>
              </a:tr>
              <a:tr h="581404">
                <a:tc>
                  <a:txBody>
                    <a:bodyPr/>
                    <a:lstStyle/>
                    <a:p>
                      <a:pPr marL="0" marR="0" algn="l">
                        <a:spcBef>
                          <a:spcPts val="0"/>
                        </a:spcBef>
                        <a:spcAft>
                          <a:spcPts val="0"/>
                        </a:spcAft>
                      </a:pPr>
                      <a:r>
                        <a:rPr lang="en-US" sz="2000" cap="none" spc="0">
                          <a:solidFill>
                            <a:srgbClr val="000000"/>
                          </a:solidFill>
                          <a:effectLst/>
                        </a:rPr>
                        <a:t>Priority Area 1: Mental Health &amp; Wellness</a:t>
                      </a:r>
                    </a:p>
                  </a:txBody>
                  <a:tcPr marL="18312" marR="5227" marT="0" marB="0" anchor="ctr"/>
                </a:tc>
                <a:tc>
                  <a:txBody>
                    <a:bodyPr/>
                    <a:lstStyle/>
                    <a:p>
                      <a:pPr marL="0" marR="0" algn="ctr">
                        <a:spcBef>
                          <a:spcPts val="0"/>
                        </a:spcBef>
                        <a:spcAft>
                          <a:spcPts val="0"/>
                        </a:spcAft>
                      </a:pPr>
                      <a:r>
                        <a:rPr lang="en-US" sz="1800" cap="none" spc="0">
                          <a:solidFill>
                            <a:srgbClr val="000000"/>
                          </a:solidFill>
                          <a:effectLst/>
                        </a:rPr>
                        <a:t>20%</a:t>
                      </a:r>
                    </a:p>
                    <a:p>
                      <a:pPr marL="0" marR="0" algn="ctr">
                        <a:spcBef>
                          <a:spcPts val="0"/>
                        </a:spcBef>
                        <a:spcAft>
                          <a:spcPts val="0"/>
                        </a:spcAft>
                      </a:pPr>
                      <a:endParaRPr lang="en-US" sz="1800" cap="none" spc="0">
                        <a:solidFill>
                          <a:srgbClr val="000000"/>
                        </a:solidFill>
                        <a:effectLst/>
                      </a:endParaRPr>
                    </a:p>
                  </a:txBody>
                  <a:tcPr marL="18312" marR="5227" marT="0" marB="0" anchor="ctr"/>
                </a:tc>
                <a:extLst>
                  <a:ext uri="{0D108BD9-81ED-4DB2-BD59-A6C34878D82A}">
                    <a16:rowId xmlns:a16="http://schemas.microsoft.com/office/drawing/2014/main" val="429645102"/>
                  </a:ext>
                </a:extLst>
              </a:tr>
              <a:tr h="581404">
                <a:tc>
                  <a:txBody>
                    <a:bodyPr/>
                    <a:lstStyle/>
                    <a:p>
                      <a:pPr marL="0" marR="0" algn="l">
                        <a:spcBef>
                          <a:spcPts val="0"/>
                        </a:spcBef>
                        <a:spcAft>
                          <a:spcPts val="0"/>
                        </a:spcAft>
                      </a:pPr>
                      <a:r>
                        <a:rPr lang="en-US" sz="2000" cap="none" spc="0">
                          <a:solidFill>
                            <a:srgbClr val="000000"/>
                          </a:solidFill>
                          <a:effectLst/>
                        </a:rPr>
                        <a:t>Priority Area 2: Education Support &amp; Employment / Training </a:t>
                      </a:r>
                    </a:p>
                  </a:txBody>
                  <a:tcPr marL="0" marR="5227" marT="0" marB="0" anchor="ctr"/>
                </a:tc>
                <a:tc>
                  <a:txBody>
                    <a:bodyPr/>
                    <a:lstStyle/>
                    <a:p>
                      <a:pPr marL="0" marR="0" algn="ctr">
                        <a:spcBef>
                          <a:spcPts val="0"/>
                        </a:spcBef>
                        <a:spcAft>
                          <a:spcPts val="0"/>
                        </a:spcAft>
                      </a:pPr>
                      <a:r>
                        <a:rPr lang="en-US" sz="1800" cap="none" spc="0">
                          <a:solidFill>
                            <a:srgbClr val="000000"/>
                          </a:solidFill>
                          <a:effectLst/>
                        </a:rPr>
                        <a:t>20%</a:t>
                      </a:r>
                    </a:p>
                    <a:p>
                      <a:pPr marL="0" marR="0" algn="ctr">
                        <a:spcBef>
                          <a:spcPts val="0"/>
                        </a:spcBef>
                        <a:spcAft>
                          <a:spcPts val="0"/>
                        </a:spcAft>
                      </a:pPr>
                      <a:endParaRPr lang="en-US" sz="1800" cap="none" spc="0">
                        <a:solidFill>
                          <a:srgbClr val="000000"/>
                        </a:solidFill>
                        <a:effectLst/>
                      </a:endParaRPr>
                    </a:p>
                  </a:txBody>
                  <a:tcPr marL="0" marR="5227" marT="0" marB="0" anchor="ctr"/>
                </a:tc>
                <a:extLst>
                  <a:ext uri="{0D108BD9-81ED-4DB2-BD59-A6C34878D82A}">
                    <a16:rowId xmlns:a16="http://schemas.microsoft.com/office/drawing/2014/main" val="897934798"/>
                  </a:ext>
                </a:extLst>
              </a:tr>
              <a:tr h="872109">
                <a:tc>
                  <a:txBody>
                    <a:bodyPr/>
                    <a:lstStyle/>
                    <a:p>
                      <a:pPr marL="0" marR="0" algn="l">
                        <a:spcBef>
                          <a:spcPts val="0"/>
                        </a:spcBef>
                        <a:spcAft>
                          <a:spcPts val="0"/>
                        </a:spcAft>
                      </a:pPr>
                      <a:r>
                        <a:rPr lang="en-US" sz="2000" cap="none" spc="0">
                          <a:solidFill>
                            <a:srgbClr val="000000"/>
                          </a:solidFill>
                          <a:effectLst/>
                        </a:rPr>
                        <a:t>Priority Area 3:Out of School time, Afterschool Sports and Enrichment Programming</a:t>
                      </a:r>
                    </a:p>
                  </a:txBody>
                  <a:tcPr marL="18312" marR="5227" marT="0" marB="0" anchor="ctr"/>
                </a:tc>
                <a:tc>
                  <a:txBody>
                    <a:bodyPr/>
                    <a:lstStyle/>
                    <a:p>
                      <a:pPr marL="0" marR="0" algn="ctr">
                        <a:spcBef>
                          <a:spcPts val="0"/>
                        </a:spcBef>
                        <a:spcAft>
                          <a:spcPts val="0"/>
                        </a:spcAft>
                      </a:pPr>
                      <a:r>
                        <a:rPr lang="en-US" sz="1800" cap="none" spc="0">
                          <a:solidFill>
                            <a:srgbClr val="000000"/>
                          </a:solidFill>
                          <a:effectLst/>
                        </a:rPr>
                        <a:t>20%</a:t>
                      </a:r>
                    </a:p>
                    <a:p>
                      <a:pPr marL="0" marR="0" algn="ctr">
                        <a:spcBef>
                          <a:spcPts val="0"/>
                        </a:spcBef>
                        <a:spcAft>
                          <a:spcPts val="0"/>
                        </a:spcAft>
                      </a:pPr>
                      <a:endParaRPr lang="en-US" sz="1800" cap="none" spc="0">
                        <a:solidFill>
                          <a:srgbClr val="000000"/>
                        </a:solidFill>
                        <a:effectLst/>
                      </a:endParaRPr>
                    </a:p>
                  </a:txBody>
                  <a:tcPr marL="18312" marR="5227" marT="0" marB="0" anchor="ctr"/>
                </a:tc>
                <a:extLst>
                  <a:ext uri="{0D108BD9-81ED-4DB2-BD59-A6C34878D82A}">
                    <a16:rowId xmlns:a16="http://schemas.microsoft.com/office/drawing/2014/main" val="479295592"/>
                  </a:ext>
                </a:extLst>
              </a:tr>
              <a:tr h="523263">
                <a:tc>
                  <a:txBody>
                    <a:bodyPr/>
                    <a:lstStyle/>
                    <a:p>
                      <a:pPr marL="0" marR="0" algn="l">
                        <a:spcBef>
                          <a:spcPts val="0"/>
                        </a:spcBef>
                        <a:spcAft>
                          <a:spcPts val="0"/>
                        </a:spcAft>
                      </a:pPr>
                      <a:r>
                        <a:rPr lang="en-US" sz="2000" cap="none" spc="0">
                          <a:solidFill>
                            <a:srgbClr val="000000"/>
                          </a:solidFill>
                          <a:effectLst/>
                        </a:rPr>
                        <a:t>Priority Area 4:Violence Prevention</a:t>
                      </a:r>
                    </a:p>
                  </a:txBody>
                  <a:tcPr marL="0" marR="5227" marT="0" marB="0" anchor="ctr"/>
                </a:tc>
                <a:tc>
                  <a:txBody>
                    <a:bodyPr/>
                    <a:lstStyle/>
                    <a:p>
                      <a:pPr marL="0" marR="0" algn="ctr">
                        <a:spcBef>
                          <a:spcPts val="0"/>
                        </a:spcBef>
                        <a:spcAft>
                          <a:spcPts val="0"/>
                        </a:spcAft>
                      </a:pPr>
                      <a:r>
                        <a:rPr lang="en-US" sz="1800" cap="none" spc="0">
                          <a:solidFill>
                            <a:srgbClr val="000000"/>
                          </a:solidFill>
                          <a:effectLst/>
                        </a:rPr>
                        <a:t>20%</a:t>
                      </a:r>
                    </a:p>
                    <a:p>
                      <a:pPr marL="0" marR="0" algn="ctr">
                        <a:spcBef>
                          <a:spcPts val="0"/>
                        </a:spcBef>
                        <a:spcAft>
                          <a:spcPts val="0"/>
                        </a:spcAft>
                      </a:pPr>
                      <a:endParaRPr lang="en-US" sz="1800" cap="none" spc="0">
                        <a:solidFill>
                          <a:srgbClr val="000000"/>
                        </a:solidFill>
                        <a:effectLst/>
                      </a:endParaRPr>
                    </a:p>
                  </a:txBody>
                  <a:tcPr marL="0" marR="5227" marT="0" marB="0" anchor="ctr"/>
                </a:tc>
                <a:extLst>
                  <a:ext uri="{0D108BD9-81ED-4DB2-BD59-A6C34878D82A}">
                    <a16:rowId xmlns:a16="http://schemas.microsoft.com/office/drawing/2014/main" val="2287183025"/>
                  </a:ext>
                </a:extLst>
              </a:tr>
              <a:tr h="581404">
                <a:tc>
                  <a:txBody>
                    <a:bodyPr/>
                    <a:lstStyle/>
                    <a:p>
                      <a:pPr marL="0" marR="0" algn="l">
                        <a:spcBef>
                          <a:spcPts val="0"/>
                        </a:spcBef>
                        <a:spcAft>
                          <a:spcPts val="0"/>
                        </a:spcAft>
                      </a:pPr>
                      <a:r>
                        <a:rPr lang="en-US" sz="2000" cap="none" spc="0">
                          <a:solidFill>
                            <a:srgbClr val="000000"/>
                          </a:solidFill>
                          <a:effectLst/>
                        </a:rPr>
                        <a:t>Priority Area 5: Information, Guidance &amp; Case Management</a:t>
                      </a:r>
                    </a:p>
                  </a:txBody>
                  <a:tcPr marL="18312" marR="5227" marT="0" marB="0" anchor="ctr"/>
                </a:tc>
                <a:tc>
                  <a:txBody>
                    <a:bodyPr/>
                    <a:lstStyle/>
                    <a:p>
                      <a:pPr marL="0" marR="0" algn="ctr">
                        <a:spcBef>
                          <a:spcPts val="0"/>
                        </a:spcBef>
                        <a:spcAft>
                          <a:spcPts val="0"/>
                        </a:spcAft>
                      </a:pPr>
                      <a:r>
                        <a:rPr lang="en-US" sz="1800" cap="none" spc="0">
                          <a:solidFill>
                            <a:srgbClr val="000000"/>
                          </a:solidFill>
                          <a:effectLst/>
                        </a:rPr>
                        <a:t>10%</a:t>
                      </a:r>
                    </a:p>
                  </a:txBody>
                  <a:tcPr marL="18312" marR="5227" marT="0" marB="0" anchor="ctr"/>
                </a:tc>
                <a:extLst>
                  <a:ext uri="{0D108BD9-81ED-4DB2-BD59-A6C34878D82A}">
                    <a16:rowId xmlns:a16="http://schemas.microsoft.com/office/drawing/2014/main" val="443322481"/>
                  </a:ext>
                </a:extLst>
              </a:tr>
              <a:tr h="385180">
                <a:tc>
                  <a:txBody>
                    <a:bodyPr/>
                    <a:lstStyle/>
                    <a:p>
                      <a:pPr marL="0" marR="0" algn="l">
                        <a:spcBef>
                          <a:spcPts val="0"/>
                        </a:spcBef>
                        <a:spcAft>
                          <a:spcPts val="0"/>
                        </a:spcAft>
                      </a:pPr>
                      <a:r>
                        <a:rPr lang="en-US" sz="2000" u="none" strike="noStrike" cap="none" spc="0" noProof="0">
                          <a:solidFill>
                            <a:srgbClr val="000000"/>
                          </a:solidFill>
                          <a:effectLst/>
                        </a:rPr>
                        <a:t>Priority Area 6: Basic Needs</a:t>
                      </a:r>
                      <a:endParaRPr lang="en-US" sz="2000" cap="none" spc="0">
                        <a:solidFill>
                          <a:srgbClr val="000000"/>
                        </a:solidFill>
                        <a:effectLst/>
                      </a:endParaRPr>
                    </a:p>
                  </a:txBody>
                  <a:tcPr marL="18312" marR="5227" marT="0" marB="0" anchor="ctr"/>
                </a:tc>
                <a:tc>
                  <a:txBody>
                    <a:bodyPr/>
                    <a:lstStyle/>
                    <a:p>
                      <a:pPr marL="0" marR="0" algn="ctr">
                        <a:spcBef>
                          <a:spcPts val="0"/>
                        </a:spcBef>
                        <a:spcAft>
                          <a:spcPts val="0"/>
                        </a:spcAft>
                      </a:pPr>
                      <a:r>
                        <a:rPr lang="en-US" sz="1800" cap="none" spc="0">
                          <a:solidFill>
                            <a:srgbClr val="000000"/>
                          </a:solidFill>
                          <a:effectLst/>
                        </a:rPr>
                        <a:t>10%</a:t>
                      </a:r>
                    </a:p>
                  </a:txBody>
                  <a:tcPr marL="18312" marR="5227" marT="0" marB="0" anchor="ctr"/>
                </a:tc>
                <a:extLst>
                  <a:ext uri="{0D108BD9-81ED-4DB2-BD59-A6C34878D82A}">
                    <a16:rowId xmlns:a16="http://schemas.microsoft.com/office/drawing/2014/main" val="665427272"/>
                  </a:ext>
                </a:extLst>
              </a:tr>
              <a:tr h="203491">
                <a:tc>
                  <a:txBody>
                    <a:bodyPr/>
                    <a:lstStyle/>
                    <a:p>
                      <a:pPr marL="0" lvl="0" algn="ctr">
                        <a:spcBef>
                          <a:spcPts val="0"/>
                        </a:spcBef>
                        <a:spcAft>
                          <a:spcPts val="0"/>
                        </a:spcAft>
                        <a:buNone/>
                      </a:pPr>
                      <a:endParaRPr lang="en-US" sz="800" cap="none" spc="0">
                        <a:solidFill>
                          <a:srgbClr val="000000"/>
                        </a:solidFill>
                        <a:effectLst/>
                      </a:endParaRPr>
                    </a:p>
                  </a:txBody>
                  <a:tcPr marL="18312" marR="5227" marT="0" marB="0" anchor="ctr"/>
                </a:tc>
                <a:tc>
                  <a:txBody>
                    <a:bodyPr/>
                    <a:lstStyle/>
                    <a:p>
                      <a:pPr marL="0" lvl="0" algn="ctr">
                        <a:spcBef>
                          <a:spcPts val="0"/>
                        </a:spcBef>
                        <a:spcAft>
                          <a:spcPts val="0"/>
                        </a:spcAft>
                        <a:buNone/>
                      </a:pPr>
                      <a:endParaRPr lang="en-US" sz="1000" cap="none" spc="0">
                        <a:solidFill>
                          <a:srgbClr val="000000"/>
                        </a:solidFill>
                        <a:effectLst/>
                      </a:endParaRPr>
                    </a:p>
                  </a:txBody>
                  <a:tcPr marL="18312" marR="5227" marT="0" marB="0" anchor="ctr"/>
                </a:tc>
                <a:extLst>
                  <a:ext uri="{0D108BD9-81ED-4DB2-BD59-A6C34878D82A}">
                    <a16:rowId xmlns:a16="http://schemas.microsoft.com/office/drawing/2014/main" val="1203248664"/>
                  </a:ext>
                </a:extLst>
              </a:tr>
            </a:tbl>
          </a:graphicData>
        </a:graphic>
      </p:graphicFrame>
    </p:spTree>
    <p:extLst>
      <p:ext uri="{BB962C8B-B14F-4D97-AF65-F5344CB8AC3E}">
        <p14:creationId xmlns:p14="http://schemas.microsoft.com/office/powerpoint/2010/main" val="3337560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986324A-F725-7031-0CFD-79DCB905F7C3}"/>
            </a:ext>
          </a:extLst>
        </p:cNvPr>
        <p:cNvGrpSpPr/>
        <p:nvPr/>
      </p:nvGrpSpPr>
      <p:grpSpPr>
        <a:xfrm>
          <a:off x="0" y="0"/>
          <a:ext cx="0" cy="0"/>
          <a:chOff x="0" y="0"/>
          <a:chExt cx="0" cy="0"/>
        </a:xfrm>
      </p:grpSpPr>
      <p:sp>
        <p:nvSpPr>
          <p:cNvPr id="48" name="Rectangle 47">
            <a:extLst>
              <a:ext uri="{FF2B5EF4-FFF2-40B4-BE49-F238E27FC236}">
                <a16:creationId xmlns:a16="http://schemas.microsoft.com/office/drawing/2014/main" id="{CDF7C9B3-01BE-4D46-ACA2-312DFE36A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1500"/>
            <a:ext cx="2582693" cy="40050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extBox 1">
            <a:extLst>
              <a:ext uri="{FF2B5EF4-FFF2-40B4-BE49-F238E27FC236}">
                <a16:creationId xmlns:a16="http://schemas.microsoft.com/office/drawing/2014/main" id="{79FEDB98-7F5D-41FD-8E86-F25BD93D51EC}"/>
              </a:ext>
            </a:extLst>
          </p:cNvPr>
          <p:cNvSpPr txBox="1"/>
          <p:nvPr/>
        </p:nvSpPr>
        <p:spPr>
          <a:xfrm>
            <a:off x="189689" y="842877"/>
            <a:ext cx="2210611" cy="3450888"/>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3300" kern="1200" spc="-60" dirty="0">
                <a:solidFill>
                  <a:schemeClr val="bg1"/>
                </a:solidFill>
                <a:latin typeface="+mj-lt"/>
                <a:ea typeface="+mj-ea"/>
                <a:cs typeface="+mj-cs"/>
              </a:rPr>
              <a:t>Priority Areas Identified in 2024  </a:t>
            </a:r>
          </a:p>
          <a:p>
            <a:pPr>
              <a:lnSpc>
                <a:spcPct val="90000"/>
              </a:lnSpc>
              <a:spcBef>
                <a:spcPct val="0"/>
              </a:spcBef>
              <a:spcAft>
                <a:spcPts val="600"/>
              </a:spcAft>
            </a:pPr>
            <a:r>
              <a:rPr lang="en-US" sz="3300" kern="1200" spc="-60" dirty="0">
                <a:solidFill>
                  <a:schemeClr val="bg1"/>
                </a:solidFill>
                <a:latin typeface="+mj-lt"/>
                <a:ea typeface="+mj-ea"/>
                <a:cs typeface="+mj-cs"/>
              </a:rPr>
              <a:t>Community Needs Assessment</a:t>
            </a:r>
          </a:p>
        </p:txBody>
      </p:sp>
      <p:graphicFrame>
        <p:nvGraphicFramePr>
          <p:cNvPr id="4" name="Content Placeholder 3">
            <a:extLst>
              <a:ext uri="{FF2B5EF4-FFF2-40B4-BE49-F238E27FC236}">
                <a16:creationId xmlns:a16="http://schemas.microsoft.com/office/drawing/2014/main" id="{D131886B-149D-37C5-37E5-348710D85AAA}"/>
              </a:ext>
            </a:extLst>
          </p:cNvPr>
          <p:cNvGraphicFramePr>
            <a:graphicFrameLocks noGrp="1"/>
          </p:cNvGraphicFramePr>
          <p:nvPr>
            <p:ph idx="1"/>
            <p:extLst>
              <p:ext uri="{D42A27DB-BD31-4B8C-83A1-F6EECF244321}">
                <p14:modId xmlns:p14="http://schemas.microsoft.com/office/powerpoint/2010/main" val="1203778560"/>
              </p:ext>
            </p:extLst>
          </p:nvPr>
        </p:nvGraphicFramePr>
        <p:xfrm>
          <a:off x="2667000" y="830580"/>
          <a:ext cx="5709421" cy="3550546"/>
        </p:xfrm>
        <a:graphic>
          <a:graphicData uri="http://schemas.openxmlformats.org/drawingml/2006/table">
            <a:tbl>
              <a:tblPr firstRow="1" firstCol="1" bandRow="1">
                <a:tableStyleId>{BDBED569-4797-4DF1-A0F4-6AAB3CD982D8}</a:tableStyleId>
              </a:tblPr>
              <a:tblGrid>
                <a:gridCol w="4060524">
                  <a:extLst>
                    <a:ext uri="{9D8B030D-6E8A-4147-A177-3AD203B41FA5}">
                      <a16:colId xmlns:a16="http://schemas.microsoft.com/office/drawing/2014/main" val="2629436517"/>
                    </a:ext>
                  </a:extLst>
                </a:gridCol>
                <a:gridCol w="1648897">
                  <a:extLst>
                    <a:ext uri="{9D8B030D-6E8A-4147-A177-3AD203B41FA5}">
                      <a16:colId xmlns:a16="http://schemas.microsoft.com/office/drawing/2014/main" val="77382604"/>
                    </a:ext>
                  </a:extLst>
                </a:gridCol>
              </a:tblGrid>
              <a:tr h="197933">
                <a:tc gridSpan="2">
                  <a:txBody>
                    <a:bodyPr/>
                    <a:lstStyle/>
                    <a:p>
                      <a:pPr algn="ctr"/>
                      <a:endParaRPr lang="en-US" sz="1000" cap="none" spc="30">
                        <a:solidFill>
                          <a:srgbClr val="000000"/>
                        </a:solidFill>
                        <a:effectLst/>
                      </a:endParaRPr>
                    </a:p>
                  </a:txBody>
                  <a:tcPr marL="0" marR="3427" marT="0" marB="0" anchor="ctr"/>
                </a:tc>
                <a:tc hMerge="1">
                  <a:txBody>
                    <a:bodyPr/>
                    <a:lstStyle/>
                    <a:p>
                      <a:pPr marL="0" marR="0" algn="ctr">
                        <a:spcBef>
                          <a:spcPts val="0"/>
                        </a:spcBef>
                        <a:spcAft>
                          <a:spcPts val="0"/>
                        </a:spcAft>
                      </a:pPr>
                      <a:endParaRPr lang="en-US" sz="2500">
                        <a:effectLst/>
                        <a:latin typeface="Segoe UI"/>
                        <a:ea typeface="Times New Roman" panose="02020603050405020304" pitchFamily="18" charset="0"/>
                      </a:endParaRPr>
                    </a:p>
                  </a:txBody>
                  <a:tcPr marL="0" marR="0" marT="0" marB="0" horzOverflow="overflow"/>
                </a:tc>
                <a:extLst>
                  <a:ext uri="{0D108BD9-81ED-4DB2-BD59-A6C34878D82A}">
                    <a16:rowId xmlns:a16="http://schemas.microsoft.com/office/drawing/2014/main" val="1747041005"/>
                  </a:ext>
                </a:extLst>
              </a:tr>
              <a:tr h="154388">
                <a:tc>
                  <a:txBody>
                    <a:bodyPr/>
                    <a:lstStyle/>
                    <a:p>
                      <a:endParaRPr lang="en-US" sz="800" cap="none" spc="0">
                        <a:solidFill>
                          <a:srgbClr val="000000"/>
                        </a:solidFill>
                        <a:effectLst/>
                      </a:endParaRPr>
                    </a:p>
                  </a:txBody>
                  <a:tcPr marL="0" marR="4891" marT="0" marB="0" anchor="b"/>
                </a:tc>
                <a:tc>
                  <a:txBody>
                    <a:bodyPr/>
                    <a:lstStyle/>
                    <a:p>
                      <a:pPr marL="0" marR="0" algn="ctr">
                        <a:spcBef>
                          <a:spcPts val="0"/>
                        </a:spcBef>
                        <a:spcAft>
                          <a:spcPts val="0"/>
                        </a:spcAft>
                      </a:pPr>
                      <a:r>
                        <a:rPr lang="en-US" sz="1100" cap="none" spc="0">
                          <a:solidFill>
                            <a:srgbClr val="000000"/>
                          </a:solidFill>
                          <a:effectLst/>
                        </a:rPr>
                        <a:t>Estimated % of Total Funds</a:t>
                      </a:r>
                    </a:p>
                  </a:txBody>
                  <a:tcPr marL="0" marR="4891" marT="0" marB="0" anchor="b"/>
                </a:tc>
                <a:extLst>
                  <a:ext uri="{0D108BD9-81ED-4DB2-BD59-A6C34878D82A}">
                    <a16:rowId xmlns:a16="http://schemas.microsoft.com/office/drawing/2014/main" val="1264745602"/>
                  </a:ext>
                </a:extLst>
              </a:tr>
              <a:tr h="510667">
                <a:tc>
                  <a:txBody>
                    <a:bodyPr/>
                    <a:lstStyle/>
                    <a:p>
                      <a:pPr marL="0" marR="0" algn="l">
                        <a:spcBef>
                          <a:spcPts val="0"/>
                        </a:spcBef>
                        <a:spcAft>
                          <a:spcPts val="0"/>
                        </a:spcAft>
                      </a:pPr>
                      <a:r>
                        <a:rPr lang="en-US" sz="2000" cap="none" spc="0">
                          <a:solidFill>
                            <a:srgbClr val="000000"/>
                          </a:solidFill>
                          <a:effectLst/>
                        </a:rPr>
                        <a:t>Core Need 1: Mental &amp; Behavioral Health</a:t>
                      </a:r>
                    </a:p>
                  </a:txBody>
                  <a:tcPr marL="17134" marR="4891" marT="0" marB="0" anchor="ctr"/>
                </a:tc>
                <a:tc>
                  <a:txBody>
                    <a:bodyPr/>
                    <a:lstStyle/>
                    <a:p>
                      <a:pPr marL="0" marR="0" algn="ctr">
                        <a:spcBef>
                          <a:spcPts val="0"/>
                        </a:spcBef>
                        <a:spcAft>
                          <a:spcPts val="0"/>
                        </a:spcAft>
                      </a:pPr>
                      <a:r>
                        <a:rPr lang="en-US" sz="1800" cap="none" spc="0">
                          <a:solidFill>
                            <a:srgbClr val="000000"/>
                          </a:solidFill>
                          <a:effectLst/>
                        </a:rPr>
                        <a:t>30%</a:t>
                      </a:r>
                    </a:p>
                    <a:p>
                      <a:pPr marL="0" marR="0" algn="ctr">
                        <a:spcBef>
                          <a:spcPts val="0"/>
                        </a:spcBef>
                        <a:spcAft>
                          <a:spcPts val="0"/>
                        </a:spcAft>
                      </a:pPr>
                      <a:endParaRPr lang="en-US" sz="1800" cap="none" spc="0">
                        <a:solidFill>
                          <a:srgbClr val="000000"/>
                        </a:solidFill>
                        <a:effectLst/>
                      </a:endParaRPr>
                    </a:p>
                  </a:txBody>
                  <a:tcPr marL="17134" marR="4891" marT="0" marB="0" anchor="ctr"/>
                </a:tc>
                <a:extLst>
                  <a:ext uri="{0D108BD9-81ED-4DB2-BD59-A6C34878D82A}">
                    <a16:rowId xmlns:a16="http://schemas.microsoft.com/office/drawing/2014/main" val="429645102"/>
                  </a:ext>
                </a:extLst>
              </a:tr>
              <a:tr h="510667">
                <a:tc>
                  <a:txBody>
                    <a:bodyPr/>
                    <a:lstStyle/>
                    <a:p>
                      <a:pPr marL="0" marR="0" algn="l">
                        <a:spcBef>
                          <a:spcPts val="0"/>
                        </a:spcBef>
                        <a:spcAft>
                          <a:spcPts val="0"/>
                        </a:spcAft>
                      </a:pPr>
                      <a:r>
                        <a:rPr lang="en-US" sz="2000" cap="none" spc="0">
                          <a:solidFill>
                            <a:srgbClr val="000000"/>
                          </a:solidFill>
                          <a:effectLst/>
                        </a:rPr>
                        <a:t> Core Need 2:Physical Health, Wellness &amp; Access</a:t>
                      </a:r>
                    </a:p>
                  </a:txBody>
                  <a:tcPr marL="0" marR="4891" marT="0" marB="0" anchor="ctr"/>
                </a:tc>
                <a:tc>
                  <a:txBody>
                    <a:bodyPr/>
                    <a:lstStyle/>
                    <a:p>
                      <a:pPr marL="0" marR="0" algn="ctr">
                        <a:spcBef>
                          <a:spcPts val="0"/>
                        </a:spcBef>
                        <a:spcAft>
                          <a:spcPts val="0"/>
                        </a:spcAft>
                      </a:pPr>
                      <a:r>
                        <a:rPr lang="en-US" sz="1800" cap="none" spc="0">
                          <a:solidFill>
                            <a:srgbClr val="000000"/>
                          </a:solidFill>
                          <a:effectLst/>
                        </a:rPr>
                        <a:t>20%</a:t>
                      </a:r>
                    </a:p>
                    <a:p>
                      <a:pPr marL="0" marR="0" algn="ctr">
                        <a:spcBef>
                          <a:spcPts val="0"/>
                        </a:spcBef>
                        <a:spcAft>
                          <a:spcPts val="0"/>
                        </a:spcAft>
                      </a:pPr>
                      <a:endParaRPr lang="en-US" sz="1800" cap="none" spc="0">
                        <a:solidFill>
                          <a:srgbClr val="000000"/>
                        </a:solidFill>
                        <a:effectLst/>
                      </a:endParaRPr>
                    </a:p>
                  </a:txBody>
                  <a:tcPr marL="0" marR="4891" marT="0" marB="0" anchor="ctr"/>
                </a:tc>
                <a:extLst>
                  <a:ext uri="{0D108BD9-81ED-4DB2-BD59-A6C34878D82A}">
                    <a16:rowId xmlns:a16="http://schemas.microsoft.com/office/drawing/2014/main" val="897934798"/>
                  </a:ext>
                </a:extLst>
              </a:tr>
              <a:tr h="421597">
                <a:tc>
                  <a:txBody>
                    <a:bodyPr/>
                    <a:lstStyle/>
                    <a:p>
                      <a:pPr marL="0" marR="0" algn="l">
                        <a:spcBef>
                          <a:spcPts val="0"/>
                        </a:spcBef>
                        <a:spcAft>
                          <a:spcPts val="0"/>
                        </a:spcAft>
                      </a:pPr>
                      <a:r>
                        <a:rPr lang="en-US" sz="2000" cap="none" spc="0">
                          <a:solidFill>
                            <a:srgbClr val="000000"/>
                          </a:solidFill>
                          <a:effectLst/>
                        </a:rPr>
                        <a:t>Core Need 3:Learning Needs</a:t>
                      </a:r>
                    </a:p>
                  </a:txBody>
                  <a:tcPr marL="17134" marR="4891" marT="0" marB="0" anchor="ctr"/>
                </a:tc>
                <a:tc>
                  <a:txBody>
                    <a:bodyPr/>
                    <a:lstStyle/>
                    <a:p>
                      <a:pPr marL="0" marR="0" algn="ctr">
                        <a:spcBef>
                          <a:spcPts val="0"/>
                        </a:spcBef>
                        <a:spcAft>
                          <a:spcPts val="0"/>
                        </a:spcAft>
                      </a:pPr>
                      <a:r>
                        <a:rPr lang="en-US" sz="1800" cap="none" spc="0">
                          <a:solidFill>
                            <a:srgbClr val="000000"/>
                          </a:solidFill>
                          <a:effectLst/>
                        </a:rPr>
                        <a:t>30%</a:t>
                      </a:r>
                    </a:p>
                    <a:p>
                      <a:pPr marL="0" marR="0" algn="ctr">
                        <a:spcBef>
                          <a:spcPts val="0"/>
                        </a:spcBef>
                        <a:spcAft>
                          <a:spcPts val="0"/>
                        </a:spcAft>
                      </a:pPr>
                      <a:endParaRPr lang="en-US" sz="1800" cap="none" spc="0">
                        <a:solidFill>
                          <a:srgbClr val="000000"/>
                        </a:solidFill>
                        <a:effectLst/>
                      </a:endParaRPr>
                    </a:p>
                  </a:txBody>
                  <a:tcPr marL="17134" marR="4891" marT="0" marB="0" anchor="ctr"/>
                </a:tc>
                <a:extLst>
                  <a:ext uri="{0D108BD9-81ED-4DB2-BD59-A6C34878D82A}">
                    <a16:rowId xmlns:a16="http://schemas.microsoft.com/office/drawing/2014/main" val="479295592"/>
                  </a:ext>
                </a:extLst>
              </a:tr>
              <a:tr h="510667">
                <a:tc>
                  <a:txBody>
                    <a:bodyPr/>
                    <a:lstStyle/>
                    <a:p>
                      <a:pPr marL="0" marR="0" algn="l">
                        <a:spcBef>
                          <a:spcPts val="0"/>
                        </a:spcBef>
                        <a:spcAft>
                          <a:spcPts val="0"/>
                        </a:spcAft>
                      </a:pPr>
                      <a:r>
                        <a:rPr lang="en-US" sz="2000" cap="none" spc="0">
                          <a:solidFill>
                            <a:srgbClr val="000000"/>
                          </a:solidFill>
                          <a:effectLst/>
                        </a:rPr>
                        <a:t>Core Need 4: Safety Community &amp; Belonging</a:t>
                      </a:r>
                    </a:p>
                  </a:txBody>
                  <a:tcPr marL="0" marR="4891" marT="0" marB="0" anchor="ctr"/>
                </a:tc>
                <a:tc>
                  <a:txBody>
                    <a:bodyPr/>
                    <a:lstStyle/>
                    <a:p>
                      <a:pPr marL="0" marR="0" algn="ctr">
                        <a:spcBef>
                          <a:spcPts val="0"/>
                        </a:spcBef>
                        <a:spcAft>
                          <a:spcPts val="0"/>
                        </a:spcAft>
                      </a:pPr>
                      <a:r>
                        <a:rPr lang="en-US" sz="1800" cap="none" spc="0">
                          <a:solidFill>
                            <a:srgbClr val="000000"/>
                          </a:solidFill>
                          <a:effectLst/>
                        </a:rPr>
                        <a:t>20%</a:t>
                      </a:r>
                    </a:p>
                    <a:p>
                      <a:pPr marL="0" marR="0" algn="ctr">
                        <a:spcBef>
                          <a:spcPts val="0"/>
                        </a:spcBef>
                        <a:spcAft>
                          <a:spcPts val="0"/>
                        </a:spcAft>
                      </a:pPr>
                      <a:endParaRPr lang="en-US" sz="1800" cap="none" spc="0">
                        <a:solidFill>
                          <a:srgbClr val="000000"/>
                        </a:solidFill>
                        <a:effectLst/>
                      </a:endParaRPr>
                    </a:p>
                  </a:txBody>
                  <a:tcPr marL="0" marR="4891" marT="0" marB="0" anchor="ctr"/>
                </a:tc>
                <a:extLst>
                  <a:ext uri="{0D108BD9-81ED-4DB2-BD59-A6C34878D82A}">
                    <a16:rowId xmlns:a16="http://schemas.microsoft.com/office/drawing/2014/main" val="2287183025"/>
                  </a:ext>
                </a:extLst>
              </a:tr>
              <a:tr h="510667">
                <a:tc>
                  <a:txBody>
                    <a:bodyPr/>
                    <a:lstStyle/>
                    <a:p>
                      <a:pPr marL="0" marR="0" algn="l">
                        <a:spcBef>
                          <a:spcPts val="0"/>
                        </a:spcBef>
                        <a:spcAft>
                          <a:spcPts val="0"/>
                        </a:spcAft>
                      </a:pPr>
                      <a:r>
                        <a:rPr lang="en-US" sz="2000" cap="none" spc="0">
                          <a:solidFill>
                            <a:srgbClr val="000000"/>
                          </a:solidFill>
                          <a:effectLst/>
                        </a:rPr>
                        <a:t>Core Need 5: Connective Supportive Services</a:t>
                      </a:r>
                    </a:p>
                  </a:txBody>
                  <a:tcPr marL="17134" marR="4891" marT="0" marB="0" anchor="ctr"/>
                </a:tc>
                <a:tc>
                  <a:txBody>
                    <a:bodyPr/>
                    <a:lstStyle/>
                    <a:p>
                      <a:pPr marL="0" marR="0" algn="ctr">
                        <a:spcBef>
                          <a:spcPts val="0"/>
                        </a:spcBef>
                        <a:spcAft>
                          <a:spcPts val="0"/>
                        </a:spcAft>
                      </a:pPr>
                      <a:r>
                        <a:rPr lang="en-US" sz="1800" cap="none" spc="0">
                          <a:solidFill>
                            <a:srgbClr val="000000"/>
                          </a:solidFill>
                          <a:effectLst/>
                        </a:rPr>
                        <a:t>Built into application</a:t>
                      </a:r>
                    </a:p>
                  </a:txBody>
                  <a:tcPr marL="17134" marR="4891" marT="0" marB="0" anchor="ctr"/>
                </a:tc>
                <a:extLst>
                  <a:ext uri="{0D108BD9-81ED-4DB2-BD59-A6C34878D82A}">
                    <a16:rowId xmlns:a16="http://schemas.microsoft.com/office/drawing/2014/main" val="443322481"/>
                  </a:ext>
                </a:extLst>
              </a:tr>
              <a:tr h="197933">
                <a:tc>
                  <a:txBody>
                    <a:bodyPr/>
                    <a:lstStyle/>
                    <a:p>
                      <a:pPr marL="0" lvl="0" algn="ctr">
                        <a:spcBef>
                          <a:spcPts val="0"/>
                        </a:spcBef>
                        <a:spcAft>
                          <a:spcPts val="0"/>
                        </a:spcAft>
                        <a:buNone/>
                      </a:pPr>
                      <a:endParaRPr lang="en-US" sz="800" cap="none" spc="0">
                        <a:solidFill>
                          <a:srgbClr val="000000"/>
                        </a:solidFill>
                        <a:effectLst/>
                      </a:endParaRPr>
                    </a:p>
                  </a:txBody>
                  <a:tcPr marL="17134" marR="4891" marT="0" marB="0" anchor="ctr"/>
                </a:tc>
                <a:tc>
                  <a:txBody>
                    <a:bodyPr/>
                    <a:lstStyle/>
                    <a:p>
                      <a:pPr marL="0" lvl="0" algn="ctr">
                        <a:spcBef>
                          <a:spcPts val="0"/>
                        </a:spcBef>
                        <a:spcAft>
                          <a:spcPts val="0"/>
                        </a:spcAft>
                        <a:buNone/>
                      </a:pPr>
                      <a:endParaRPr lang="en-US" sz="1000" cap="none" spc="0">
                        <a:solidFill>
                          <a:srgbClr val="000000"/>
                        </a:solidFill>
                        <a:effectLst/>
                      </a:endParaRPr>
                    </a:p>
                  </a:txBody>
                  <a:tcPr marL="17134" marR="4891" marT="0" marB="0" anchor="ctr"/>
                </a:tc>
                <a:extLst>
                  <a:ext uri="{0D108BD9-81ED-4DB2-BD59-A6C34878D82A}">
                    <a16:rowId xmlns:a16="http://schemas.microsoft.com/office/drawing/2014/main" val="1203248664"/>
                  </a:ext>
                </a:extLst>
              </a:tr>
            </a:tbl>
          </a:graphicData>
        </a:graphic>
      </p:graphicFrame>
    </p:spTree>
    <p:extLst>
      <p:ext uri="{BB962C8B-B14F-4D97-AF65-F5344CB8AC3E}">
        <p14:creationId xmlns:p14="http://schemas.microsoft.com/office/powerpoint/2010/main" val="4062669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4"/>
          <p:cNvSpPr txBox="1">
            <a:spLocks noGrp="1"/>
          </p:cNvSpPr>
          <p:nvPr>
            <p:ph type="title"/>
          </p:nvPr>
        </p:nvSpPr>
        <p:spPr>
          <a:xfrm>
            <a:off x="463844" y="0"/>
            <a:ext cx="8229600" cy="619058"/>
          </a:xfrm>
          <a:prstGeom prst="rect">
            <a:avLst/>
          </a:prstGeom>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3600" b="1">
                <a:solidFill>
                  <a:schemeClr val="tx1"/>
                </a:solidFill>
                <a:latin typeface="Corbel Light"/>
              </a:rPr>
              <a:t>Department of Children and Youth</a:t>
            </a:r>
          </a:p>
        </p:txBody>
      </p:sp>
      <p:graphicFrame>
        <p:nvGraphicFramePr>
          <p:cNvPr id="132" name="Google Shape;132;p24"/>
          <p:cNvGraphicFramePr/>
          <p:nvPr>
            <p:extLst>
              <p:ext uri="{D42A27DB-BD31-4B8C-83A1-F6EECF244321}">
                <p14:modId xmlns:p14="http://schemas.microsoft.com/office/powerpoint/2010/main" val="3016344384"/>
              </p:ext>
            </p:extLst>
          </p:nvPr>
        </p:nvGraphicFramePr>
        <p:xfrm>
          <a:off x="3467100" y="561385"/>
          <a:ext cx="5581367" cy="4554820"/>
        </p:xfrm>
        <a:graphic>
          <a:graphicData uri="http://schemas.openxmlformats.org/drawingml/2006/table">
            <a:tbl>
              <a:tblPr>
                <a:noFill/>
                <a:tableStyleId>{C9F97D8A-0E47-450B-B0B6-C5A64FB7E91F}</a:tableStyleId>
              </a:tblPr>
              <a:tblGrid>
                <a:gridCol w="1119640">
                  <a:extLst>
                    <a:ext uri="{9D8B030D-6E8A-4147-A177-3AD203B41FA5}">
                      <a16:colId xmlns:a16="http://schemas.microsoft.com/office/drawing/2014/main" val="20000"/>
                    </a:ext>
                  </a:extLst>
                </a:gridCol>
                <a:gridCol w="4461727">
                  <a:extLst>
                    <a:ext uri="{9D8B030D-6E8A-4147-A177-3AD203B41FA5}">
                      <a16:colId xmlns:a16="http://schemas.microsoft.com/office/drawing/2014/main" val="20001"/>
                    </a:ext>
                  </a:extLst>
                </a:gridCol>
              </a:tblGrid>
              <a:tr h="584430">
                <a:tc>
                  <a:txBody>
                    <a:bodyPr/>
                    <a:lstStyle/>
                    <a:p>
                      <a:pPr marL="0" lvl="0" indent="0" algn="ctr" rtl="0">
                        <a:spcBef>
                          <a:spcPts val="0"/>
                        </a:spcBef>
                        <a:spcAft>
                          <a:spcPts val="0"/>
                        </a:spcAft>
                        <a:buNone/>
                      </a:pPr>
                      <a:r>
                        <a:rPr lang="en" sz="1250" b="1">
                          <a:solidFill>
                            <a:srgbClr val="000000"/>
                          </a:solidFill>
                          <a:latin typeface="Calibri"/>
                          <a:ea typeface="Calibri"/>
                          <a:cs typeface="Calibri"/>
                          <a:sym typeface="Calibri"/>
                        </a:rPr>
                        <a:t>Supporter</a:t>
                      </a:r>
                      <a:endParaRPr sz="1250"/>
                    </a:p>
                  </a:txBody>
                  <a:tcPr marL="91425" marR="91425" marT="91425" marB="91425"/>
                </a:tc>
                <a:tc>
                  <a:txBody>
                    <a:bodyPr/>
                    <a:lstStyle/>
                    <a:p>
                      <a:pPr marL="0" lvl="0" indent="0" algn="l" rtl="0">
                        <a:spcBef>
                          <a:spcPts val="0"/>
                        </a:spcBef>
                        <a:spcAft>
                          <a:spcPts val="0"/>
                        </a:spcAft>
                        <a:buNone/>
                      </a:pPr>
                      <a:r>
                        <a:rPr lang="en" sz="1050">
                          <a:solidFill>
                            <a:srgbClr val="000000"/>
                          </a:solidFill>
                          <a:latin typeface="Calibri"/>
                          <a:ea typeface="Calibri"/>
                          <a:cs typeface="Calibri"/>
                          <a:sym typeface="Calibri"/>
                        </a:rPr>
                        <a:t>Provide support to the Board (Board recruitment, retention, development, training, agenda setting, meeting facilitation, etc.)</a:t>
                      </a:r>
                      <a:endParaRPr sz="1050"/>
                    </a:p>
                  </a:txBody>
                  <a:tcPr marL="91425" marR="91425" marT="91425" marB="91425"/>
                </a:tc>
                <a:extLst>
                  <a:ext uri="{0D108BD9-81ED-4DB2-BD59-A6C34878D82A}">
                    <a16:rowId xmlns:a16="http://schemas.microsoft.com/office/drawing/2014/main" val="10000"/>
                  </a:ext>
                </a:extLst>
              </a:tr>
              <a:tr h="584430">
                <a:tc>
                  <a:txBody>
                    <a:bodyPr/>
                    <a:lstStyle/>
                    <a:p>
                      <a:pPr marL="0" lvl="0" indent="0" algn="ctr" rtl="0">
                        <a:spcBef>
                          <a:spcPts val="0"/>
                        </a:spcBef>
                        <a:spcAft>
                          <a:spcPts val="0"/>
                        </a:spcAft>
                        <a:buNone/>
                      </a:pPr>
                      <a:r>
                        <a:rPr lang="en" sz="1250" b="1">
                          <a:solidFill>
                            <a:srgbClr val="000000"/>
                          </a:solidFill>
                          <a:latin typeface="Calibri"/>
                          <a:ea typeface="Calibri"/>
                          <a:cs typeface="Calibri"/>
                          <a:sym typeface="Calibri"/>
                        </a:rPr>
                        <a:t>Funder </a:t>
                      </a:r>
                      <a:endParaRPr sz="1250"/>
                    </a:p>
                  </a:txBody>
                  <a:tcPr marL="91425" marR="91425" marT="91425" marB="91425"/>
                </a:tc>
                <a:tc>
                  <a:txBody>
                    <a:bodyPr/>
                    <a:lstStyle/>
                    <a:p>
                      <a:pPr marL="0" lvl="0" indent="0" algn="l" rtl="0">
                        <a:spcBef>
                          <a:spcPts val="0"/>
                        </a:spcBef>
                        <a:spcAft>
                          <a:spcPts val="0"/>
                        </a:spcAft>
                        <a:buNone/>
                      </a:pPr>
                      <a:r>
                        <a:rPr lang="en" sz="1050">
                          <a:solidFill>
                            <a:srgbClr val="000000"/>
                          </a:solidFill>
                          <a:latin typeface="Calibri"/>
                          <a:ea typeface="Calibri"/>
                          <a:cs typeface="Calibri"/>
                          <a:sym typeface="Calibri"/>
                        </a:rPr>
                        <a:t>Develop and administer the grant program in alignment with the Community Needs Assessment and Strategic Investment Plan</a:t>
                      </a:r>
                      <a:endParaRPr sz="1050"/>
                    </a:p>
                  </a:txBody>
                  <a:tcPr marL="91425" marR="91425" marT="91425" marB="91425"/>
                </a:tc>
                <a:extLst>
                  <a:ext uri="{0D108BD9-81ED-4DB2-BD59-A6C34878D82A}">
                    <a16:rowId xmlns:a16="http://schemas.microsoft.com/office/drawing/2014/main" val="10001"/>
                  </a:ext>
                </a:extLst>
              </a:tr>
              <a:tr h="681685">
                <a:tc>
                  <a:txBody>
                    <a:bodyPr/>
                    <a:lstStyle/>
                    <a:p>
                      <a:pPr marL="0" lvl="0" indent="0" algn="ctr" rtl="0">
                        <a:spcBef>
                          <a:spcPts val="0"/>
                        </a:spcBef>
                        <a:spcAft>
                          <a:spcPts val="0"/>
                        </a:spcAft>
                        <a:buNone/>
                      </a:pPr>
                      <a:r>
                        <a:rPr lang="en" sz="1250" b="1">
                          <a:solidFill>
                            <a:srgbClr val="000000"/>
                          </a:solidFill>
                          <a:latin typeface="Calibri"/>
                          <a:ea typeface="Calibri"/>
                          <a:cs typeface="Calibri"/>
                          <a:sym typeface="Calibri"/>
                        </a:rPr>
                        <a:t>Convener </a:t>
                      </a:r>
                      <a:endParaRPr sz="1250"/>
                    </a:p>
                  </a:txBody>
                  <a:tcPr marL="91425" marR="91425" marT="91425" marB="91425"/>
                </a:tc>
                <a:tc>
                  <a:txBody>
                    <a:bodyPr/>
                    <a:lstStyle/>
                    <a:p>
                      <a:pPr marL="0" lvl="0" indent="0" algn="l" rtl="0">
                        <a:spcBef>
                          <a:spcPts val="0"/>
                        </a:spcBef>
                        <a:spcAft>
                          <a:spcPts val="0"/>
                        </a:spcAft>
                        <a:buNone/>
                      </a:pPr>
                      <a:r>
                        <a:rPr lang="en" sz="1050">
                          <a:solidFill>
                            <a:srgbClr val="000000"/>
                          </a:solidFill>
                          <a:latin typeface="Calibri"/>
                          <a:ea typeface="Calibri"/>
                          <a:cs typeface="Calibri"/>
                          <a:sym typeface="Calibri"/>
                        </a:rPr>
                        <a:t>Hold space for City interdepartmental meetings, as well as cross-entity meetings to discuss service delivery, opportunities for collaboration, etc.</a:t>
                      </a:r>
                      <a:endParaRPr sz="1050"/>
                    </a:p>
                  </a:txBody>
                  <a:tcPr marL="91425" marR="91425" marT="91425" marB="91425"/>
                </a:tc>
                <a:extLst>
                  <a:ext uri="{0D108BD9-81ED-4DB2-BD59-A6C34878D82A}">
                    <a16:rowId xmlns:a16="http://schemas.microsoft.com/office/drawing/2014/main" val="10002"/>
                  </a:ext>
                </a:extLst>
              </a:tr>
              <a:tr h="722575">
                <a:tc>
                  <a:txBody>
                    <a:bodyPr/>
                    <a:lstStyle/>
                    <a:p>
                      <a:pPr marL="0" lvl="0" indent="0" algn="ctr" rtl="0">
                        <a:spcBef>
                          <a:spcPts val="0"/>
                        </a:spcBef>
                        <a:spcAft>
                          <a:spcPts val="0"/>
                        </a:spcAft>
                        <a:buNone/>
                      </a:pPr>
                      <a:r>
                        <a:rPr lang="en" sz="1250" b="1">
                          <a:solidFill>
                            <a:srgbClr val="000000"/>
                          </a:solidFill>
                          <a:latin typeface="Calibri"/>
                          <a:ea typeface="Calibri"/>
                          <a:cs typeface="Calibri"/>
                          <a:sym typeface="Calibri"/>
                        </a:rPr>
                        <a:t>Collaborator </a:t>
                      </a:r>
                      <a:endParaRPr sz="1250"/>
                    </a:p>
                  </a:txBody>
                  <a:tcPr marL="91425" marR="91425" marT="91425" marB="91425"/>
                </a:tc>
                <a:tc>
                  <a:txBody>
                    <a:bodyPr/>
                    <a:lstStyle/>
                    <a:p>
                      <a:pPr marL="0" lvl="0" indent="0" algn="l" rtl="0">
                        <a:spcBef>
                          <a:spcPts val="0"/>
                        </a:spcBef>
                        <a:spcAft>
                          <a:spcPts val="0"/>
                        </a:spcAft>
                        <a:buNone/>
                      </a:pPr>
                      <a:r>
                        <a:rPr lang="en" sz="1050">
                          <a:solidFill>
                            <a:srgbClr val="000000"/>
                          </a:solidFill>
                          <a:latin typeface="Calibri"/>
                          <a:ea typeface="Calibri"/>
                          <a:cs typeface="Calibri"/>
                          <a:sym typeface="Calibri"/>
                        </a:rPr>
                        <a:t>Collaborate with various governmental, faith-based, CBOs, philanthropy and community organizations to support work in the community and ensure that children and youth needs are met</a:t>
                      </a:r>
                      <a:endParaRPr sz="1050"/>
                    </a:p>
                  </a:txBody>
                  <a:tcPr marL="91425" marR="91425" marT="91425" marB="91425"/>
                </a:tc>
                <a:extLst>
                  <a:ext uri="{0D108BD9-81ED-4DB2-BD59-A6C34878D82A}">
                    <a16:rowId xmlns:a16="http://schemas.microsoft.com/office/drawing/2014/main" val="10003"/>
                  </a:ext>
                </a:extLst>
              </a:tr>
              <a:tr h="515043">
                <a:tc>
                  <a:txBody>
                    <a:bodyPr/>
                    <a:lstStyle/>
                    <a:p>
                      <a:pPr marL="0" lvl="0" indent="0" algn="ctr" rtl="0">
                        <a:spcBef>
                          <a:spcPts val="0"/>
                        </a:spcBef>
                        <a:spcAft>
                          <a:spcPts val="0"/>
                        </a:spcAft>
                        <a:buNone/>
                      </a:pPr>
                      <a:r>
                        <a:rPr lang="en" sz="1250" b="1">
                          <a:solidFill>
                            <a:srgbClr val="000000"/>
                          </a:solidFill>
                          <a:latin typeface="Calibri"/>
                          <a:ea typeface="Calibri"/>
                          <a:cs typeface="Calibri"/>
                          <a:sym typeface="Calibri"/>
                        </a:rPr>
                        <a:t>Advocate </a:t>
                      </a:r>
                      <a:endParaRPr sz="1250"/>
                    </a:p>
                  </a:txBody>
                  <a:tcPr marL="91425" marR="91425" marT="91425" marB="91425"/>
                </a:tc>
                <a:tc>
                  <a:txBody>
                    <a:bodyPr/>
                    <a:lstStyle/>
                    <a:p>
                      <a:pPr marL="0" lvl="0" indent="0" algn="l" rtl="0">
                        <a:spcBef>
                          <a:spcPts val="0"/>
                        </a:spcBef>
                        <a:spcAft>
                          <a:spcPts val="0"/>
                        </a:spcAft>
                        <a:buNone/>
                      </a:pPr>
                      <a:r>
                        <a:rPr lang="en" sz="1050">
                          <a:solidFill>
                            <a:srgbClr val="000000"/>
                          </a:solidFill>
                          <a:latin typeface="Calibri"/>
                          <a:ea typeface="Calibri"/>
                          <a:cs typeface="Calibri"/>
                          <a:sym typeface="Calibri"/>
                        </a:rPr>
                        <a:t>Work to advocate for services, adequate funding, etc. for children and youth supported by this Fund</a:t>
                      </a:r>
                      <a:endParaRPr sz="1050"/>
                    </a:p>
                  </a:txBody>
                  <a:tcPr marL="91425" marR="91425" marT="91425" marB="91425"/>
                </a:tc>
                <a:extLst>
                  <a:ext uri="{0D108BD9-81ED-4DB2-BD59-A6C34878D82A}">
                    <a16:rowId xmlns:a16="http://schemas.microsoft.com/office/drawing/2014/main" val="10004"/>
                  </a:ext>
                </a:extLst>
              </a:tr>
              <a:tr h="605939">
                <a:tc>
                  <a:txBody>
                    <a:bodyPr/>
                    <a:lstStyle/>
                    <a:p>
                      <a:pPr marL="0" lvl="0" indent="0" algn="ctr" rtl="0">
                        <a:spcBef>
                          <a:spcPts val="0"/>
                        </a:spcBef>
                        <a:spcAft>
                          <a:spcPts val="0"/>
                        </a:spcAft>
                        <a:buNone/>
                      </a:pPr>
                      <a:r>
                        <a:rPr lang="en" sz="1250" b="1">
                          <a:solidFill>
                            <a:srgbClr val="000000"/>
                          </a:solidFill>
                          <a:latin typeface="Calibri"/>
                          <a:ea typeface="Calibri"/>
                          <a:cs typeface="Calibri"/>
                          <a:sym typeface="Calibri"/>
                        </a:rPr>
                        <a:t>Administrator </a:t>
                      </a:r>
                      <a:endParaRPr sz="1250"/>
                    </a:p>
                  </a:txBody>
                  <a:tcPr marL="91425" marR="91425" marT="91425" marB="91425"/>
                </a:tc>
                <a:tc>
                  <a:txBody>
                    <a:bodyPr/>
                    <a:lstStyle/>
                    <a:p>
                      <a:pPr marL="0" lvl="0" indent="0" algn="l" rtl="0">
                        <a:spcBef>
                          <a:spcPts val="0"/>
                        </a:spcBef>
                        <a:spcAft>
                          <a:spcPts val="0"/>
                        </a:spcAft>
                        <a:buNone/>
                      </a:pPr>
                      <a:r>
                        <a:rPr lang="en" sz="1050">
                          <a:solidFill>
                            <a:srgbClr val="000000"/>
                          </a:solidFill>
                          <a:latin typeface="Calibri"/>
                          <a:ea typeface="Calibri"/>
                          <a:cs typeface="Calibri"/>
                          <a:sym typeface="Calibri"/>
                        </a:rPr>
                        <a:t>Administer the grant program in alignment with Measures E &amp; K and Board direction</a:t>
                      </a:r>
                      <a:endParaRPr sz="1050"/>
                    </a:p>
                  </a:txBody>
                  <a:tcPr marL="91425" marR="91425" marT="91425" marB="91425"/>
                </a:tc>
                <a:extLst>
                  <a:ext uri="{0D108BD9-81ED-4DB2-BD59-A6C34878D82A}">
                    <a16:rowId xmlns:a16="http://schemas.microsoft.com/office/drawing/2014/main" val="10005"/>
                  </a:ext>
                </a:extLst>
              </a:tr>
              <a:tr h="860718">
                <a:tc>
                  <a:txBody>
                    <a:bodyPr/>
                    <a:lstStyle/>
                    <a:p>
                      <a:pPr marL="0" lvl="0" indent="0" algn="ctr" rtl="0">
                        <a:spcBef>
                          <a:spcPts val="0"/>
                        </a:spcBef>
                        <a:spcAft>
                          <a:spcPts val="0"/>
                        </a:spcAft>
                        <a:buNone/>
                      </a:pPr>
                      <a:r>
                        <a:rPr lang="en" sz="1250" b="1">
                          <a:solidFill>
                            <a:srgbClr val="000000"/>
                          </a:solidFill>
                          <a:latin typeface="Calibri"/>
                          <a:ea typeface="Calibri"/>
                          <a:cs typeface="Calibri"/>
                          <a:sym typeface="Calibri"/>
                        </a:rPr>
                        <a:t>Evaluator </a:t>
                      </a:r>
                      <a:endParaRPr sz="1250"/>
                    </a:p>
                  </a:txBody>
                  <a:tcPr marL="91425" marR="91425" marT="91425" marB="91425"/>
                </a:tc>
                <a:tc>
                  <a:txBody>
                    <a:bodyPr/>
                    <a:lstStyle/>
                    <a:p>
                      <a:pPr marL="0" lvl="0" indent="0" algn="l" rtl="0">
                        <a:spcBef>
                          <a:spcPts val="0"/>
                        </a:spcBef>
                        <a:spcAft>
                          <a:spcPts val="0"/>
                        </a:spcAft>
                        <a:buNone/>
                      </a:pPr>
                      <a:r>
                        <a:rPr lang="en" sz="1050">
                          <a:solidFill>
                            <a:srgbClr val="000000"/>
                          </a:solidFill>
                          <a:latin typeface="Calibri"/>
                          <a:ea typeface="Calibri"/>
                          <a:cs typeface="Calibri"/>
                          <a:sym typeface="Calibri"/>
                        </a:rPr>
                        <a:t>Develop and implement a process to evaluate and/or support the evaluation of grantees, the grant process, collaborative work with other entities, and the program. Will use the evaluation process to document the collective impact of the Fund</a:t>
                      </a:r>
                      <a:endParaRPr sz="1050"/>
                    </a:p>
                  </a:txBody>
                  <a:tcPr marL="91425" marR="91425" marT="91425" marB="91425"/>
                </a:tc>
                <a:extLst>
                  <a:ext uri="{0D108BD9-81ED-4DB2-BD59-A6C34878D82A}">
                    <a16:rowId xmlns:a16="http://schemas.microsoft.com/office/drawing/2014/main" val="10006"/>
                  </a:ext>
                </a:extLst>
              </a:tr>
            </a:tbl>
          </a:graphicData>
        </a:graphic>
      </p:graphicFrame>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598" t="3309" r="14058" b="4971"/>
          <a:stretch/>
        </p:blipFill>
        <p:spPr bwMode="auto">
          <a:xfrm>
            <a:off x="87300" y="1178854"/>
            <a:ext cx="3155900" cy="2788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1"/>
          <p:cNvSpPr txBox="1">
            <a:spLocks/>
          </p:cNvSpPr>
          <p:nvPr/>
        </p:nvSpPr>
        <p:spPr>
          <a:xfrm>
            <a:off x="8338421" y="4722604"/>
            <a:ext cx="710046" cy="393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8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8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8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8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8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8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8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8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800" b="0" i="0" u="none" strike="noStrike" cap="none">
                <a:solidFill>
                  <a:schemeClr val="lt1"/>
                </a:solidFill>
                <a:latin typeface="Calibri"/>
                <a:ea typeface="Calibri"/>
                <a:cs typeface="Calibri"/>
                <a:sym typeface="Calibri"/>
              </a:defRPr>
            </a:lvl9pPr>
          </a:lstStyle>
          <a:p>
            <a:endParaRPr lang="en" b="1">
              <a:solidFill>
                <a:srgbClr val="C00000"/>
              </a:solidFill>
            </a:endParaRPr>
          </a:p>
        </p:txBody>
      </p:sp>
    </p:spTree>
    <p:extLst>
      <p:ext uri="{BB962C8B-B14F-4D97-AF65-F5344CB8AC3E}">
        <p14:creationId xmlns:p14="http://schemas.microsoft.com/office/powerpoint/2010/main" val="3481029984"/>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3.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ACC63D00-1EE0-4159-BF5A-6FF02000B710}"/>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4341</Words>
  <Application>Microsoft Office PowerPoint</Application>
  <PresentationFormat>On-screen Show (16:9)</PresentationFormat>
  <Paragraphs>881</Paragraphs>
  <Slides>64</Slides>
  <Notes>17</Notes>
  <HiddenSlides>0</HiddenSlides>
  <MMClips>0</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1</vt:i4>
      </vt:variant>
      <vt:variant>
        <vt:lpstr>Slide Titles</vt:lpstr>
      </vt:variant>
      <vt:variant>
        <vt:i4>64</vt:i4>
      </vt:variant>
    </vt:vector>
  </HeadingPairs>
  <TitlesOfParts>
    <vt:vector size="76" baseType="lpstr">
      <vt:lpstr>Calibri</vt:lpstr>
      <vt:lpstr>sans-serif</vt:lpstr>
      <vt:lpstr>Corbel</vt:lpstr>
      <vt:lpstr>Corbel Light</vt:lpstr>
      <vt:lpstr>Wingdings</vt:lpstr>
      <vt:lpstr>Wingdings 2</vt:lpstr>
      <vt:lpstr>Arial</vt:lpstr>
      <vt:lpstr>Times New Roman</vt:lpstr>
      <vt:lpstr>Office Theme</vt:lpstr>
      <vt:lpstr>Frame</vt:lpstr>
      <vt:lpstr>Basis</vt:lpstr>
      <vt:lpstr>Chart</vt:lpstr>
      <vt:lpstr>PowerPoint Presentation</vt:lpstr>
      <vt:lpstr>OUTLINE</vt:lpstr>
      <vt:lpstr>Department of Children &amp;Youth Organization Chart</vt:lpstr>
      <vt:lpstr>Overview</vt:lpstr>
      <vt:lpstr>Richmond Kids First Initiative (Measures E &amp; K)</vt:lpstr>
      <vt:lpstr>Richmond Fund for Children and Youth </vt:lpstr>
      <vt:lpstr>PowerPoint Presentation</vt:lpstr>
      <vt:lpstr>PowerPoint Presentation</vt:lpstr>
      <vt:lpstr>Department of Children and Youth</vt:lpstr>
      <vt:lpstr>Richmond Fund for Children &amp; Youth Oversight Board</vt:lpstr>
      <vt:lpstr>Oversight Board Guidelines </vt:lpstr>
      <vt:lpstr>City Council Roles and Responsibilities </vt:lpstr>
      <vt:lpstr>Community input</vt:lpstr>
      <vt:lpstr>PowerPoint Presentation</vt:lpstr>
      <vt:lpstr>Community Needs Assessments (CNA) and  Strategic Investment Plan (SIP)</vt:lpstr>
      <vt:lpstr>PowerPoint Presentation</vt:lpstr>
      <vt:lpstr>PowerPoint Presentation</vt:lpstr>
      <vt:lpstr>PowerPoint Presentation</vt:lpstr>
      <vt:lpstr>PowerPoint Presentation</vt:lpstr>
      <vt:lpstr>Grant Process</vt:lpstr>
      <vt:lpstr>PowerPoint Presentation</vt:lpstr>
      <vt:lpstr>PowerPoint Presentation</vt:lpstr>
      <vt:lpstr>REVIEW PROCESS</vt:lpstr>
      <vt:lpstr>What We’ve Done</vt:lpstr>
      <vt:lpstr>PowerPoint Presentation</vt:lpstr>
      <vt:lpstr>PowerPoint Presentation</vt:lpstr>
      <vt:lpstr>PowerPoint Presentation</vt:lpstr>
      <vt:lpstr>PowerPoint Presentation</vt:lpstr>
      <vt:lpstr>PowerPoint Presentation</vt:lpstr>
      <vt:lpstr>PowerPoint Presentation</vt:lpstr>
      <vt:lpstr>Service Provider Working Group</vt:lpstr>
      <vt:lpstr>FY 2021-2022  Grantees</vt:lpstr>
      <vt:lpstr>FY 21-22 Grant Funding amount Recommendations</vt:lpstr>
      <vt:lpstr>1. Mental Health and Wellness </vt:lpstr>
      <vt:lpstr>2. Education Support and Employment Training/Support </vt:lpstr>
      <vt:lpstr>3. Out of School Time, Afterschool Sports, and Enrichment Programming </vt:lpstr>
      <vt:lpstr>4. Violence Prevention</vt:lpstr>
      <vt:lpstr>5. Information, Guidance &amp; Case Management</vt:lpstr>
      <vt:lpstr>6. Basic Needs</vt:lpstr>
      <vt:lpstr>FY 2022-2023  Grantees</vt:lpstr>
      <vt:lpstr>Grant Funding amount Recommendations</vt:lpstr>
      <vt:lpstr>1. Mental Health and Wellness </vt:lpstr>
      <vt:lpstr>2. Education Support and Employment Training/Support </vt:lpstr>
      <vt:lpstr>3. Out of School Time, Afterschool Sports, and Enrichment Programming </vt:lpstr>
      <vt:lpstr>4. Violence Prevention</vt:lpstr>
      <vt:lpstr>5. Information, Guidance &amp; Case Management</vt:lpstr>
      <vt:lpstr>6. Basic Needs</vt:lpstr>
      <vt:lpstr>FY 2023-2024  Grantees</vt:lpstr>
      <vt:lpstr>Priority Area 1: Mental Health and Wellness</vt:lpstr>
      <vt:lpstr>Priority Area 2: Education Support and Employment Training </vt:lpstr>
      <vt:lpstr>Priority Area 3: Out of School time, Afterschool Sports, and Enrichment Programming </vt:lpstr>
      <vt:lpstr>Priority Area 4: Violence Prevention</vt:lpstr>
      <vt:lpstr>Priority Area 6: Information Guidance and Case Management</vt:lpstr>
      <vt:lpstr>What We plan to Do</vt:lpstr>
      <vt:lpstr>FY 25-28 Grant awards</vt:lpstr>
      <vt:lpstr>RFP Process</vt:lpstr>
      <vt:lpstr>Core Need 1: Mental Health &amp; Wellness</vt:lpstr>
      <vt:lpstr>Core Need 2: Physical Health &amp; Access</vt:lpstr>
      <vt:lpstr>Core Need 3: Learning Needs</vt:lpstr>
      <vt:lpstr>Core Need 4: Safety, Community &amp; Belonging</vt:lpstr>
      <vt:lpstr>What We Plan To Do: Current &amp; Future</vt:lpstr>
      <vt:lpstr>PowerPoint Presentation</vt:lpstr>
      <vt:lpstr>PowerPoint Presentation</vt:lpstr>
      <vt:lpstr>Oversight Board Appointments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Padilla</dc:creator>
  <cp:lastModifiedBy>Nicholas Delgado</cp:lastModifiedBy>
  <cp:revision>2</cp:revision>
  <dcterms:created xsi:type="dcterms:W3CDTF">2020-06-02T15:47:28Z</dcterms:created>
  <dcterms:modified xsi:type="dcterms:W3CDTF">2025-03-25T18:33:36Z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ea61666-d036-4b3e-a60f-6d44c3864a3f_Enabled">
    <vt:lpwstr>true</vt:lpwstr>
  </property>
  <property fmtid="{D5CDD505-2E9C-101B-9397-08002B2CF9AE}" pid="3" name="MSIP_Label_2ea61666-d036-4b3e-a60f-6d44c3864a3f_SetDate">
    <vt:lpwstr>2025-03-25T15:45:53Z</vt:lpwstr>
  </property>
  <property fmtid="{D5CDD505-2E9C-101B-9397-08002B2CF9AE}" pid="4" name="MSIP_Label_2ea61666-d036-4b3e-a60f-6d44c3864a3f_Method">
    <vt:lpwstr>Privileged</vt:lpwstr>
  </property>
  <property fmtid="{D5CDD505-2E9C-101B-9397-08002B2CF9AE}" pid="5" name="MSIP_Label_2ea61666-d036-4b3e-a60f-6d44c3864a3f_Name">
    <vt:lpwstr>defa4170-0d19-0005-0000-bc88714345d2</vt:lpwstr>
  </property>
  <property fmtid="{D5CDD505-2E9C-101B-9397-08002B2CF9AE}" pid="6" name="MSIP_Label_2ea61666-d036-4b3e-a60f-6d44c3864a3f_SiteId">
    <vt:lpwstr>8ab93658-f71f-4926-b380-e0da1d18115a</vt:lpwstr>
  </property>
  <property fmtid="{D5CDD505-2E9C-101B-9397-08002B2CF9AE}" pid="7" name="MSIP_Label_2ea61666-d036-4b3e-a60f-6d44c3864a3f_ActionId">
    <vt:lpwstr>c568b90a-d728-41ea-a387-afdca5a9c661</vt:lpwstr>
  </property>
  <property fmtid="{D5CDD505-2E9C-101B-9397-08002B2CF9AE}" pid="8" name="MSIP_Label_2ea61666-d036-4b3e-a60f-6d44c3864a3f_ContentBits">
    <vt:lpwstr>0</vt:lpwstr>
  </property>
  <property fmtid="{D5CDD505-2E9C-101B-9397-08002B2CF9AE}" pid="9" name="MSIP_Label_2ea61666-d036-4b3e-a60f-6d44c3864a3f_Tag">
    <vt:lpwstr>10, 0, 1, 1</vt:lpwstr>
  </property>
</Properties>
</file>