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4"/>
  </p:sldMasterIdLst>
  <p:notesMasterIdLst>
    <p:notesMasterId r:id="rId19"/>
  </p:notesMasterIdLst>
  <p:sldIdLst>
    <p:sldId id="301" r:id="rId5"/>
    <p:sldId id="325" r:id="rId6"/>
    <p:sldId id="331" r:id="rId7"/>
    <p:sldId id="322" r:id="rId8"/>
    <p:sldId id="323" r:id="rId9"/>
    <p:sldId id="326" r:id="rId10"/>
    <p:sldId id="572" r:id="rId11"/>
    <p:sldId id="571" r:id="rId12"/>
    <p:sldId id="258" r:id="rId13"/>
    <p:sldId id="257" r:id="rId14"/>
    <p:sldId id="575" r:id="rId15"/>
    <p:sldId id="573" r:id="rId16"/>
    <p:sldId id="576" r:id="rId17"/>
    <p:sldId id="574"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AEE9E-35DF-CDC4-91B2-E03D0A9552CA}" name="Catherine Selkirk" initials="CS" userId="S::cselkirk@ci.richmond.ca.us::363627ee-4143-4663-9f2e-aa58881b2f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6" autoAdjust="0"/>
    <p:restoredTop sz="94660" autoAdjust="0"/>
  </p:normalViewPr>
  <p:slideViewPr>
    <p:cSldViewPr>
      <p:cViewPr varScale="1">
        <p:scale>
          <a:sx n="97" d="100"/>
          <a:sy n="97" d="100"/>
        </p:scale>
        <p:origin x="1602"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175D6-44B5-44A0-BD45-29E8D5D6C0A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703294A-31D6-48AC-858B-54BBA437B4E4}">
      <dgm:prSet/>
      <dgm:spPr/>
      <dgm:t>
        <a:bodyPr/>
        <a:lstStyle/>
        <a:p>
          <a:r>
            <a:rPr lang="en-US" dirty="0"/>
            <a:t>Human Resources conducted 71 recruitments.</a:t>
          </a:r>
        </a:p>
      </dgm:t>
    </dgm:pt>
    <dgm:pt modelId="{CA981C4D-2839-49D3-8004-ADAD469B1AD8}" type="parTrans" cxnId="{7CA63D74-8CE4-4BB8-B909-9FFEBA779609}">
      <dgm:prSet/>
      <dgm:spPr/>
      <dgm:t>
        <a:bodyPr/>
        <a:lstStyle/>
        <a:p>
          <a:endParaRPr lang="en-US"/>
        </a:p>
      </dgm:t>
    </dgm:pt>
    <dgm:pt modelId="{A0B5CDEB-6DC2-4709-A38E-4CC89E848AEA}" type="sibTrans" cxnId="{7CA63D74-8CE4-4BB8-B909-9FFEBA779609}">
      <dgm:prSet/>
      <dgm:spPr/>
      <dgm:t>
        <a:bodyPr/>
        <a:lstStyle/>
        <a:p>
          <a:endParaRPr lang="en-US"/>
        </a:p>
      </dgm:t>
    </dgm:pt>
    <dgm:pt modelId="{7013BC73-5B6A-43A7-B110-C8C9211352EE}">
      <dgm:prSet/>
      <dgm:spPr/>
      <dgm:t>
        <a:bodyPr/>
        <a:lstStyle/>
        <a:p>
          <a:r>
            <a:rPr lang="en-US" dirty="0"/>
            <a:t>Human Resources reviewed </a:t>
          </a:r>
          <a:r>
            <a:rPr lang="en-US" dirty="0">
              <a:latin typeface="Calibri Light" panose="020F0302020204030204"/>
            </a:rPr>
            <a:t>6,437</a:t>
          </a:r>
          <a:r>
            <a:rPr lang="en-US" dirty="0"/>
            <a:t> applications.</a:t>
          </a:r>
        </a:p>
      </dgm:t>
    </dgm:pt>
    <dgm:pt modelId="{3FDB6B9C-794F-49B4-8F07-5B506A2A2710}" type="parTrans" cxnId="{BB678179-E284-45EA-90DD-860C620CF028}">
      <dgm:prSet/>
      <dgm:spPr/>
      <dgm:t>
        <a:bodyPr/>
        <a:lstStyle/>
        <a:p>
          <a:endParaRPr lang="en-US"/>
        </a:p>
      </dgm:t>
    </dgm:pt>
    <dgm:pt modelId="{F47C857F-98B8-4B5D-8182-2823638EA96A}" type="sibTrans" cxnId="{BB678179-E284-45EA-90DD-860C620CF028}">
      <dgm:prSet/>
      <dgm:spPr/>
      <dgm:t>
        <a:bodyPr/>
        <a:lstStyle/>
        <a:p>
          <a:endParaRPr lang="en-US"/>
        </a:p>
      </dgm:t>
    </dgm:pt>
    <dgm:pt modelId="{0C9A1D9E-7773-4732-8193-8188F6B81402}">
      <dgm:prSet/>
      <dgm:spPr/>
      <dgm:t>
        <a:bodyPr/>
        <a:lstStyle/>
        <a:p>
          <a:pPr rtl="0"/>
          <a:r>
            <a:rPr lang="en-US" dirty="0">
              <a:latin typeface="+mj-lt"/>
              <a:ea typeface="Calibri" panose="020F0502020204030204" pitchFamily="34" charset="0"/>
              <a:cs typeface="Calibri" panose="020F0502020204030204" pitchFamily="34" charset="0"/>
            </a:rPr>
            <a:t>The City hired 111 employees and promoted 65 employees.</a:t>
          </a:r>
        </a:p>
      </dgm:t>
    </dgm:pt>
    <dgm:pt modelId="{6B49A587-9216-4087-991A-194205A06B3E}" type="parTrans" cxnId="{88C0A24D-D7E9-40B9-850B-CED6169A4F99}">
      <dgm:prSet/>
      <dgm:spPr/>
      <dgm:t>
        <a:bodyPr/>
        <a:lstStyle/>
        <a:p>
          <a:endParaRPr lang="en-US"/>
        </a:p>
      </dgm:t>
    </dgm:pt>
    <dgm:pt modelId="{462F39A9-8A9D-46CA-BAAE-B5ABE59856A5}" type="sibTrans" cxnId="{88C0A24D-D7E9-40B9-850B-CED6169A4F99}">
      <dgm:prSet/>
      <dgm:spPr/>
      <dgm:t>
        <a:bodyPr/>
        <a:lstStyle/>
        <a:p>
          <a:endParaRPr lang="en-US"/>
        </a:p>
      </dgm:t>
    </dgm:pt>
    <dgm:pt modelId="{4510C555-317B-4201-853F-22D2533F75EF}" type="pres">
      <dgm:prSet presAssocID="{2DE175D6-44B5-44A0-BD45-29E8D5D6C0A0}" presName="diagram" presStyleCnt="0">
        <dgm:presLayoutVars>
          <dgm:dir/>
          <dgm:resizeHandles val="exact"/>
        </dgm:presLayoutVars>
      </dgm:prSet>
      <dgm:spPr/>
    </dgm:pt>
    <dgm:pt modelId="{8A97A27B-08B0-44E6-A291-C8831ADC658E}" type="pres">
      <dgm:prSet presAssocID="{9703294A-31D6-48AC-858B-54BBA437B4E4}" presName="node" presStyleLbl="node1" presStyleIdx="0" presStyleCnt="3" custLinFactNeighborX="-371" custLinFactNeighborY="892">
        <dgm:presLayoutVars>
          <dgm:bulletEnabled val="1"/>
        </dgm:presLayoutVars>
      </dgm:prSet>
      <dgm:spPr/>
    </dgm:pt>
    <dgm:pt modelId="{A11AC341-EDAC-41E0-AE52-5A754C28C089}" type="pres">
      <dgm:prSet presAssocID="{A0B5CDEB-6DC2-4709-A38E-4CC89E848AEA}" presName="sibTrans" presStyleCnt="0"/>
      <dgm:spPr/>
    </dgm:pt>
    <dgm:pt modelId="{BF76051B-5693-4285-B0A7-87FA9EE22293}" type="pres">
      <dgm:prSet presAssocID="{7013BC73-5B6A-43A7-B110-C8C9211352EE}" presName="node" presStyleLbl="node1" presStyleIdx="1" presStyleCnt="3">
        <dgm:presLayoutVars>
          <dgm:bulletEnabled val="1"/>
        </dgm:presLayoutVars>
      </dgm:prSet>
      <dgm:spPr/>
    </dgm:pt>
    <dgm:pt modelId="{2758C1D7-C058-4DF9-9A85-5A6BAD0C1D94}" type="pres">
      <dgm:prSet presAssocID="{F47C857F-98B8-4B5D-8182-2823638EA96A}" presName="sibTrans" presStyleCnt="0"/>
      <dgm:spPr/>
    </dgm:pt>
    <dgm:pt modelId="{37EEE28C-C9CB-4BCB-B02B-E625253E8EF8}" type="pres">
      <dgm:prSet presAssocID="{0C9A1D9E-7773-4732-8193-8188F6B81402}" presName="node" presStyleLbl="node1" presStyleIdx="2" presStyleCnt="3">
        <dgm:presLayoutVars>
          <dgm:bulletEnabled val="1"/>
        </dgm:presLayoutVars>
      </dgm:prSet>
      <dgm:spPr/>
    </dgm:pt>
  </dgm:ptLst>
  <dgm:cxnLst>
    <dgm:cxn modelId="{AC87380F-3C70-42D7-A7B7-415823164BC1}" type="presOf" srcId="{9703294A-31D6-48AC-858B-54BBA437B4E4}" destId="{8A97A27B-08B0-44E6-A291-C8831ADC658E}" srcOrd="0" destOrd="0" presId="urn:microsoft.com/office/officeart/2005/8/layout/default"/>
    <dgm:cxn modelId="{88C0A24D-D7E9-40B9-850B-CED6169A4F99}" srcId="{2DE175D6-44B5-44A0-BD45-29E8D5D6C0A0}" destId="{0C9A1D9E-7773-4732-8193-8188F6B81402}" srcOrd="2" destOrd="0" parTransId="{6B49A587-9216-4087-991A-194205A06B3E}" sibTransId="{462F39A9-8A9D-46CA-BAAE-B5ABE59856A5}"/>
    <dgm:cxn modelId="{7CA63D74-8CE4-4BB8-B909-9FFEBA779609}" srcId="{2DE175D6-44B5-44A0-BD45-29E8D5D6C0A0}" destId="{9703294A-31D6-48AC-858B-54BBA437B4E4}" srcOrd="0" destOrd="0" parTransId="{CA981C4D-2839-49D3-8004-ADAD469B1AD8}" sibTransId="{A0B5CDEB-6DC2-4709-A38E-4CC89E848AEA}"/>
    <dgm:cxn modelId="{BB678179-E284-45EA-90DD-860C620CF028}" srcId="{2DE175D6-44B5-44A0-BD45-29E8D5D6C0A0}" destId="{7013BC73-5B6A-43A7-B110-C8C9211352EE}" srcOrd="1" destOrd="0" parTransId="{3FDB6B9C-794F-49B4-8F07-5B506A2A2710}" sibTransId="{F47C857F-98B8-4B5D-8182-2823638EA96A}"/>
    <dgm:cxn modelId="{41C3545A-E06F-4C9E-88BF-0EBCEB0AF8A1}" type="presOf" srcId="{7013BC73-5B6A-43A7-B110-C8C9211352EE}" destId="{BF76051B-5693-4285-B0A7-87FA9EE22293}" srcOrd="0" destOrd="0" presId="urn:microsoft.com/office/officeart/2005/8/layout/default"/>
    <dgm:cxn modelId="{5EA05EA7-7F82-4785-9EAC-A8984DA6FA8C}" type="presOf" srcId="{2DE175D6-44B5-44A0-BD45-29E8D5D6C0A0}" destId="{4510C555-317B-4201-853F-22D2533F75EF}" srcOrd="0" destOrd="0" presId="urn:microsoft.com/office/officeart/2005/8/layout/default"/>
    <dgm:cxn modelId="{A7EF9BCB-F7B0-4B6F-B5C3-814EF25D708B}" type="presOf" srcId="{0C9A1D9E-7773-4732-8193-8188F6B81402}" destId="{37EEE28C-C9CB-4BCB-B02B-E625253E8EF8}" srcOrd="0" destOrd="0" presId="urn:microsoft.com/office/officeart/2005/8/layout/default"/>
    <dgm:cxn modelId="{CB204AB5-F50F-4AFD-9928-5CE07CE28D07}" type="presParOf" srcId="{4510C555-317B-4201-853F-22D2533F75EF}" destId="{8A97A27B-08B0-44E6-A291-C8831ADC658E}" srcOrd="0" destOrd="0" presId="urn:microsoft.com/office/officeart/2005/8/layout/default"/>
    <dgm:cxn modelId="{4C779467-48C4-4455-B972-F5A19C5CFC9F}" type="presParOf" srcId="{4510C555-317B-4201-853F-22D2533F75EF}" destId="{A11AC341-EDAC-41E0-AE52-5A754C28C089}" srcOrd="1" destOrd="0" presId="urn:microsoft.com/office/officeart/2005/8/layout/default"/>
    <dgm:cxn modelId="{8A5B386F-3DDE-41D3-97F9-87A9A059836B}" type="presParOf" srcId="{4510C555-317B-4201-853F-22D2533F75EF}" destId="{BF76051B-5693-4285-B0A7-87FA9EE22293}" srcOrd="2" destOrd="0" presId="urn:microsoft.com/office/officeart/2005/8/layout/default"/>
    <dgm:cxn modelId="{B871FF8A-68E4-4340-837F-8348C616A2BC}" type="presParOf" srcId="{4510C555-317B-4201-853F-22D2533F75EF}" destId="{2758C1D7-C058-4DF9-9A85-5A6BAD0C1D94}" srcOrd="3" destOrd="0" presId="urn:microsoft.com/office/officeart/2005/8/layout/default"/>
    <dgm:cxn modelId="{682515F9-27E5-4DBA-BF74-7C5BA84D68A9}" type="presParOf" srcId="{4510C555-317B-4201-853F-22D2533F75EF}" destId="{37EEE28C-C9CB-4BCB-B02B-E625253E8EF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85467-4D97-43E5-951B-73B16CFDA7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E3E176-9FD2-4FA2-AE83-84E6C3F33A12}">
      <dgm:prSet/>
      <dgm:spPr/>
      <dgm:t>
        <a:bodyPr/>
        <a:lstStyle/>
        <a:p>
          <a:pPr>
            <a:lnSpc>
              <a:spcPct val="100000"/>
            </a:lnSpc>
          </a:pPr>
          <a:r>
            <a:rPr lang="en-US" b="1">
              <a:latin typeface="Century Gothic" panose="020B0502020202020204"/>
            </a:rPr>
            <a:t>SPECIALIZED TRAINING</a:t>
          </a:r>
          <a:endParaRPr lang="en-US"/>
        </a:p>
      </dgm:t>
    </dgm:pt>
    <dgm:pt modelId="{CBBAA8F5-59E4-44F3-B565-DA25C9ECA55F}" type="parTrans" cxnId="{CC47A24B-C1FF-4075-9E31-4CD62D042C2F}">
      <dgm:prSet/>
      <dgm:spPr/>
      <dgm:t>
        <a:bodyPr/>
        <a:lstStyle/>
        <a:p>
          <a:endParaRPr lang="en-US"/>
        </a:p>
      </dgm:t>
    </dgm:pt>
    <dgm:pt modelId="{9019DD80-676F-4FD7-A612-E5E24EC39632}" type="sibTrans" cxnId="{CC47A24B-C1FF-4075-9E31-4CD62D042C2F}">
      <dgm:prSet/>
      <dgm:spPr/>
      <dgm:t>
        <a:bodyPr/>
        <a:lstStyle/>
        <a:p>
          <a:endParaRPr lang="en-US"/>
        </a:p>
      </dgm:t>
    </dgm:pt>
    <dgm:pt modelId="{142AE0DC-11AA-4076-B708-BD95A7C167E5}">
      <dgm:prSet/>
      <dgm:spPr/>
      <dgm:t>
        <a:bodyPr/>
        <a:lstStyle/>
        <a:p>
          <a:pPr>
            <a:lnSpc>
              <a:spcPct val="100000"/>
            </a:lnSpc>
          </a:pPr>
          <a:r>
            <a:rPr lang="en-US" b="1" dirty="0">
              <a:latin typeface="Century Gothic" panose="020B0502020202020204"/>
            </a:rPr>
            <a:t>NEW SOFTWARE AND IMPROVED EFFICIENCIES</a:t>
          </a:r>
        </a:p>
      </dgm:t>
    </dgm:pt>
    <dgm:pt modelId="{01DBBF30-F0D2-4505-B7C7-D220A13E6BA9}" type="parTrans" cxnId="{19E7AB46-7F11-4528-BF05-A710FF73436A}">
      <dgm:prSet/>
      <dgm:spPr/>
      <dgm:t>
        <a:bodyPr/>
        <a:lstStyle/>
        <a:p>
          <a:endParaRPr lang="en-US"/>
        </a:p>
      </dgm:t>
    </dgm:pt>
    <dgm:pt modelId="{45B21041-E66F-4032-A617-0371DE77F4C6}" type="sibTrans" cxnId="{19E7AB46-7F11-4528-BF05-A710FF73436A}">
      <dgm:prSet/>
      <dgm:spPr/>
      <dgm:t>
        <a:bodyPr/>
        <a:lstStyle/>
        <a:p>
          <a:endParaRPr lang="en-US"/>
        </a:p>
      </dgm:t>
    </dgm:pt>
    <dgm:pt modelId="{43AC5FC4-5617-4B2C-BDC3-B2E421F2B1DF}">
      <dgm:prSet/>
      <dgm:spPr/>
      <dgm:t>
        <a:bodyPr/>
        <a:lstStyle/>
        <a:p>
          <a:pPr>
            <a:lnSpc>
              <a:spcPct val="100000"/>
            </a:lnSpc>
          </a:pPr>
          <a:r>
            <a:rPr lang="en-US" b="1" dirty="0"/>
            <a:t>COMPREHENSIVE DEPARTMENTAL SUPPORT</a:t>
          </a:r>
        </a:p>
      </dgm:t>
    </dgm:pt>
    <dgm:pt modelId="{A80C1DB6-619A-40E2-9673-4D51D6A5F697}" type="parTrans" cxnId="{BD256B17-1318-4EBD-A8F4-B6BDBF90936D}">
      <dgm:prSet/>
      <dgm:spPr/>
      <dgm:t>
        <a:bodyPr/>
        <a:lstStyle/>
        <a:p>
          <a:endParaRPr lang="en-US"/>
        </a:p>
      </dgm:t>
    </dgm:pt>
    <dgm:pt modelId="{BBE1B7BC-8879-4DB9-B81B-8C6BE8367B47}" type="sibTrans" cxnId="{BD256B17-1318-4EBD-A8F4-B6BDBF90936D}">
      <dgm:prSet/>
      <dgm:spPr/>
      <dgm:t>
        <a:bodyPr/>
        <a:lstStyle/>
        <a:p>
          <a:endParaRPr lang="en-US"/>
        </a:p>
      </dgm:t>
    </dgm:pt>
    <dgm:pt modelId="{F65379CF-A649-48A0-948E-41B87FDAE9E4}">
      <dgm:prSet/>
      <dgm:spPr/>
      <dgm:t>
        <a:bodyPr/>
        <a:lstStyle/>
        <a:p>
          <a:pPr>
            <a:lnSpc>
              <a:spcPct val="100000"/>
            </a:lnSpc>
          </a:pPr>
          <a:r>
            <a:rPr lang="en-US" b="1">
              <a:latin typeface="Century Gothic" panose="020B0502020202020204"/>
            </a:rPr>
            <a:t>PROMOTION OF THE CITY'S VISION AND MISSION</a:t>
          </a:r>
        </a:p>
      </dgm:t>
    </dgm:pt>
    <dgm:pt modelId="{6DFB6C8D-2721-41A5-B916-24AFE41ADD67}" type="parTrans" cxnId="{CF2C6855-8C9E-48B2-A015-C211865461AE}">
      <dgm:prSet/>
      <dgm:spPr/>
      <dgm:t>
        <a:bodyPr/>
        <a:lstStyle/>
        <a:p>
          <a:endParaRPr lang="en-US"/>
        </a:p>
      </dgm:t>
    </dgm:pt>
    <dgm:pt modelId="{DC8AFB6D-49F8-43B0-A5C0-A3AC7834B754}" type="sibTrans" cxnId="{CF2C6855-8C9E-48B2-A015-C211865461AE}">
      <dgm:prSet/>
      <dgm:spPr/>
      <dgm:t>
        <a:bodyPr/>
        <a:lstStyle/>
        <a:p>
          <a:endParaRPr lang="en-US"/>
        </a:p>
      </dgm:t>
    </dgm:pt>
    <dgm:pt modelId="{54778858-248C-4379-ACCF-C34C0C893373}">
      <dgm:prSet/>
      <dgm:spPr/>
      <dgm:t>
        <a:bodyPr/>
        <a:lstStyle/>
        <a:p>
          <a:pPr>
            <a:lnSpc>
              <a:spcPct val="100000"/>
            </a:lnSpc>
          </a:pPr>
          <a:r>
            <a:rPr lang="en-US" b="1" dirty="0">
              <a:latin typeface="Century Gothic" panose="020B0502020202020204"/>
            </a:rPr>
            <a:t>TRANSPARENCY AND INFORMATION </a:t>
          </a:r>
          <a:endParaRPr lang="en-US" b="1" dirty="0"/>
        </a:p>
      </dgm:t>
    </dgm:pt>
    <dgm:pt modelId="{C3A2A0A6-CC6C-4501-BF26-D4DA0C077883}" type="parTrans" cxnId="{B5B76BC8-36B6-458F-8B83-E9B18CD2533A}">
      <dgm:prSet/>
      <dgm:spPr/>
      <dgm:t>
        <a:bodyPr/>
        <a:lstStyle/>
        <a:p>
          <a:endParaRPr lang="en-US"/>
        </a:p>
      </dgm:t>
    </dgm:pt>
    <dgm:pt modelId="{E11FE5DA-6E7D-48CB-BBA2-5369EADBD354}" type="sibTrans" cxnId="{B5B76BC8-36B6-458F-8B83-E9B18CD2533A}">
      <dgm:prSet/>
      <dgm:spPr/>
      <dgm:t>
        <a:bodyPr/>
        <a:lstStyle/>
        <a:p>
          <a:endParaRPr lang="en-US"/>
        </a:p>
      </dgm:t>
    </dgm:pt>
    <dgm:pt modelId="{FAFDF4FF-A2D3-4749-A984-9667D8C68004}">
      <dgm:prSet phldr="0"/>
      <dgm:spPr/>
      <dgm:t>
        <a:bodyPr/>
        <a:lstStyle/>
        <a:p>
          <a:pPr>
            <a:lnSpc>
              <a:spcPct val="100000"/>
            </a:lnSpc>
          </a:pPr>
          <a:r>
            <a:rPr lang="en-US" b="1">
              <a:latin typeface="Century Gothic" panose="020B0502020202020204"/>
            </a:rPr>
            <a:t>LABOR RELATIONS TRAINING</a:t>
          </a:r>
          <a:endParaRPr lang="en-US"/>
        </a:p>
      </dgm:t>
    </dgm:pt>
    <dgm:pt modelId="{9CF2D001-5ACA-4B0F-A084-E468662DBE24}" type="parTrans" cxnId="{C3769303-8F8A-457E-B171-DBF9F3949595}">
      <dgm:prSet/>
      <dgm:spPr/>
      <dgm:t>
        <a:bodyPr/>
        <a:lstStyle/>
        <a:p>
          <a:endParaRPr lang="en-US"/>
        </a:p>
      </dgm:t>
    </dgm:pt>
    <dgm:pt modelId="{E83B1BC4-9340-41DD-A83C-5A4C0C9B50D4}" type="sibTrans" cxnId="{C3769303-8F8A-457E-B171-DBF9F3949595}">
      <dgm:prSet/>
      <dgm:spPr/>
    </dgm:pt>
    <dgm:pt modelId="{CAD10FF6-2273-4895-849D-8C7AA482A5D4}" type="pres">
      <dgm:prSet presAssocID="{D6C85467-4D97-43E5-951B-73B16CFDA7BF}" presName="root" presStyleCnt="0">
        <dgm:presLayoutVars>
          <dgm:dir/>
          <dgm:resizeHandles val="exact"/>
        </dgm:presLayoutVars>
      </dgm:prSet>
      <dgm:spPr/>
    </dgm:pt>
    <dgm:pt modelId="{896BCBE0-20F0-4B21-8DF1-CC357D6D3A45}" type="pres">
      <dgm:prSet presAssocID="{D7E3E176-9FD2-4FA2-AE83-84E6C3F33A12}" presName="compNode" presStyleCnt="0"/>
      <dgm:spPr/>
    </dgm:pt>
    <dgm:pt modelId="{2A8230AB-B53E-40B4-8344-8CBCB621BD6C}" type="pres">
      <dgm:prSet presAssocID="{D7E3E176-9FD2-4FA2-AE83-84E6C3F33A12}" presName="bgRect" presStyleLbl="bgShp" presStyleIdx="0" presStyleCnt="6"/>
      <dgm:spPr/>
    </dgm:pt>
    <dgm:pt modelId="{C7DC644D-763F-42C9-8F7F-ED7F05630EBC}" type="pres">
      <dgm:prSet presAssocID="{D7E3E176-9FD2-4FA2-AE83-84E6C3F33A1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2948F23F-8B5D-4397-B98F-6F12E1D5AB2F}" type="pres">
      <dgm:prSet presAssocID="{D7E3E176-9FD2-4FA2-AE83-84E6C3F33A12}" presName="spaceRect" presStyleCnt="0"/>
      <dgm:spPr/>
    </dgm:pt>
    <dgm:pt modelId="{87D5CB62-1132-42F5-BDBE-E017AA80A8B9}" type="pres">
      <dgm:prSet presAssocID="{D7E3E176-9FD2-4FA2-AE83-84E6C3F33A12}" presName="parTx" presStyleLbl="revTx" presStyleIdx="0" presStyleCnt="6">
        <dgm:presLayoutVars>
          <dgm:chMax val="0"/>
          <dgm:chPref val="0"/>
        </dgm:presLayoutVars>
      </dgm:prSet>
      <dgm:spPr/>
    </dgm:pt>
    <dgm:pt modelId="{2557E17E-CD30-44B5-9D44-C1869794278E}" type="pres">
      <dgm:prSet presAssocID="{9019DD80-676F-4FD7-A612-E5E24EC39632}" presName="sibTrans" presStyleCnt="0"/>
      <dgm:spPr/>
    </dgm:pt>
    <dgm:pt modelId="{2D883995-7549-48A2-9A17-5AB1460EECF8}" type="pres">
      <dgm:prSet presAssocID="{142AE0DC-11AA-4076-B708-BD95A7C167E5}" presName="compNode" presStyleCnt="0"/>
      <dgm:spPr/>
    </dgm:pt>
    <dgm:pt modelId="{49BA0865-4FED-4483-BA45-02C80EFD6053}" type="pres">
      <dgm:prSet presAssocID="{142AE0DC-11AA-4076-B708-BD95A7C167E5}" presName="bgRect" presStyleLbl="bgShp" presStyleIdx="1" presStyleCnt="6"/>
      <dgm:spPr/>
    </dgm:pt>
    <dgm:pt modelId="{2772D34E-1828-427E-96E5-29C7B08A479B}" type="pres">
      <dgm:prSet presAssocID="{142AE0DC-11AA-4076-B708-BD95A7C167E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003B345-37A0-48C9-A7F6-9DCC1906B06D}" type="pres">
      <dgm:prSet presAssocID="{142AE0DC-11AA-4076-B708-BD95A7C167E5}" presName="spaceRect" presStyleCnt="0"/>
      <dgm:spPr/>
    </dgm:pt>
    <dgm:pt modelId="{0C2B1C69-BAA2-42A3-8F6D-D85D92E322B1}" type="pres">
      <dgm:prSet presAssocID="{142AE0DC-11AA-4076-B708-BD95A7C167E5}" presName="parTx" presStyleLbl="revTx" presStyleIdx="1" presStyleCnt="6">
        <dgm:presLayoutVars>
          <dgm:chMax val="0"/>
          <dgm:chPref val="0"/>
        </dgm:presLayoutVars>
      </dgm:prSet>
      <dgm:spPr/>
    </dgm:pt>
    <dgm:pt modelId="{0283B0C2-1CBD-4643-B092-11D655082AA1}" type="pres">
      <dgm:prSet presAssocID="{45B21041-E66F-4032-A617-0371DE77F4C6}" presName="sibTrans" presStyleCnt="0"/>
      <dgm:spPr/>
    </dgm:pt>
    <dgm:pt modelId="{96C1D7BF-B5D4-48CC-A0FC-DC04FC879031}" type="pres">
      <dgm:prSet presAssocID="{FAFDF4FF-A2D3-4749-A984-9667D8C68004}" presName="compNode" presStyleCnt="0"/>
      <dgm:spPr/>
    </dgm:pt>
    <dgm:pt modelId="{A06E39E3-2839-4A13-AADE-D85F89243CD8}" type="pres">
      <dgm:prSet presAssocID="{FAFDF4FF-A2D3-4749-A984-9667D8C68004}" presName="bgRect" presStyleLbl="bgShp" presStyleIdx="2" presStyleCnt="6"/>
      <dgm:spPr/>
    </dgm:pt>
    <dgm:pt modelId="{DCB21D3E-0496-4258-8068-7D66A99B033E}" type="pres">
      <dgm:prSet presAssocID="{FAFDF4FF-A2D3-4749-A984-9667D8C6800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F6B1BB6-263F-4B5D-959F-8BE9631AF873}" type="pres">
      <dgm:prSet presAssocID="{FAFDF4FF-A2D3-4749-A984-9667D8C68004}" presName="spaceRect" presStyleCnt="0"/>
      <dgm:spPr/>
    </dgm:pt>
    <dgm:pt modelId="{34FBF6E8-6B94-4F23-9808-C0759B1607A3}" type="pres">
      <dgm:prSet presAssocID="{FAFDF4FF-A2D3-4749-A984-9667D8C68004}" presName="parTx" presStyleLbl="revTx" presStyleIdx="2" presStyleCnt="6">
        <dgm:presLayoutVars>
          <dgm:chMax val="0"/>
          <dgm:chPref val="0"/>
        </dgm:presLayoutVars>
      </dgm:prSet>
      <dgm:spPr/>
    </dgm:pt>
    <dgm:pt modelId="{2F2DA7C1-3383-4718-944E-E69C94F913D1}" type="pres">
      <dgm:prSet presAssocID="{E83B1BC4-9340-41DD-A83C-5A4C0C9B50D4}" presName="sibTrans" presStyleCnt="0"/>
      <dgm:spPr/>
    </dgm:pt>
    <dgm:pt modelId="{D9327BC9-764A-473A-9CCC-F5D3440D37AC}" type="pres">
      <dgm:prSet presAssocID="{43AC5FC4-5617-4B2C-BDC3-B2E421F2B1DF}" presName="compNode" presStyleCnt="0"/>
      <dgm:spPr/>
    </dgm:pt>
    <dgm:pt modelId="{AE59DB22-A91F-4EF8-8076-0627D9CB6D73}" type="pres">
      <dgm:prSet presAssocID="{43AC5FC4-5617-4B2C-BDC3-B2E421F2B1DF}" presName="bgRect" presStyleLbl="bgShp" presStyleIdx="3" presStyleCnt="6"/>
      <dgm:spPr/>
    </dgm:pt>
    <dgm:pt modelId="{22DB9313-8FF8-4690-87E1-3D2BD709EC1C}" type="pres">
      <dgm:prSet presAssocID="{43AC5FC4-5617-4B2C-BDC3-B2E421F2B1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ACFE517D-16A5-4FE4-97BE-DA384D781C21}" type="pres">
      <dgm:prSet presAssocID="{43AC5FC4-5617-4B2C-BDC3-B2E421F2B1DF}" presName="spaceRect" presStyleCnt="0"/>
      <dgm:spPr/>
    </dgm:pt>
    <dgm:pt modelId="{0ED0ABD3-B248-44F9-A83C-DBE03A993058}" type="pres">
      <dgm:prSet presAssocID="{43AC5FC4-5617-4B2C-BDC3-B2E421F2B1DF}" presName="parTx" presStyleLbl="revTx" presStyleIdx="3" presStyleCnt="6">
        <dgm:presLayoutVars>
          <dgm:chMax val="0"/>
          <dgm:chPref val="0"/>
        </dgm:presLayoutVars>
      </dgm:prSet>
      <dgm:spPr/>
    </dgm:pt>
    <dgm:pt modelId="{EF6BDB60-BA18-4481-85F2-262195C775B8}" type="pres">
      <dgm:prSet presAssocID="{BBE1B7BC-8879-4DB9-B81B-8C6BE8367B47}" presName="sibTrans" presStyleCnt="0"/>
      <dgm:spPr/>
    </dgm:pt>
    <dgm:pt modelId="{4DC55C26-0AE5-4918-A0D3-CD16E3BE3EBA}" type="pres">
      <dgm:prSet presAssocID="{F65379CF-A649-48A0-948E-41B87FDAE9E4}" presName="compNode" presStyleCnt="0"/>
      <dgm:spPr/>
    </dgm:pt>
    <dgm:pt modelId="{AB9DDFF6-B688-4449-BF7D-0B83EAF25107}" type="pres">
      <dgm:prSet presAssocID="{F65379CF-A649-48A0-948E-41B87FDAE9E4}" presName="bgRect" presStyleLbl="bgShp" presStyleIdx="4" presStyleCnt="6"/>
      <dgm:spPr/>
    </dgm:pt>
    <dgm:pt modelId="{861C7BB6-2B65-4CA4-87FE-6061E7FA0586}" type="pres">
      <dgm:prSet presAssocID="{F65379CF-A649-48A0-948E-41B87FDAE9E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9596E046-1E29-443A-A262-6F95CC1DAF6E}" type="pres">
      <dgm:prSet presAssocID="{F65379CF-A649-48A0-948E-41B87FDAE9E4}" presName="spaceRect" presStyleCnt="0"/>
      <dgm:spPr/>
    </dgm:pt>
    <dgm:pt modelId="{2B27A052-FDCF-4A86-92BC-8F011B8B9F95}" type="pres">
      <dgm:prSet presAssocID="{F65379CF-A649-48A0-948E-41B87FDAE9E4}" presName="parTx" presStyleLbl="revTx" presStyleIdx="4" presStyleCnt="6">
        <dgm:presLayoutVars>
          <dgm:chMax val="0"/>
          <dgm:chPref val="0"/>
        </dgm:presLayoutVars>
      </dgm:prSet>
      <dgm:spPr/>
    </dgm:pt>
    <dgm:pt modelId="{DFBE5105-1F28-4716-A6D1-CF141CE7FC76}" type="pres">
      <dgm:prSet presAssocID="{DC8AFB6D-49F8-43B0-A5C0-A3AC7834B754}" presName="sibTrans" presStyleCnt="0"/>
      <dgm:spPr/>
    </dgm:pt>
    <dgm:pt modelId="{A4642C05-0E35-4AB0-B4A9-CCA64A7EB00E}" type="pres">
      <dgm:prSet presAssocID="{54778858-248C-4379-ACCF-C34C0C893373}" presName="compNode" presStyleCnt="0"/>
      <dgm:spPr/>
    </dgm:pt>
    <dgm:pt modelId="{7A47506E-ACA8-4D34-850C-1C3DBF12119A}" type="pres">
      <dgm:prSet presAssocID="{54778858-248C-4379-ACCF-C34C0C893373}" presName="bgRect" presStyleLbl="bgShp" presStyleIdx="5" presStyleCnt="6"/>
      <dgm:spPr/>
    </dgm:pt>
    <dgm:pt modelId="{BEFCD2EF-2F38-41E7-A0AB-3AD478C42107}" type="pres">
      <dgm:prSet presAssocID="{54778858-248C-4379-ACCF-C34C0C89337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3730E9D0-B5A2-4291-AD0E-8168255E27C5}" type="pres">
      <dgm:prSet presAssocID="{54778858-248C-4379-ACCF-C34C0C893373}" presName="spaceRect" presStyleCnt="0"/>
      <dgm:spPr/>
    </dgm:pt>
    <dgm:pt modelId="{43992C7B-15FD-41A8-A71E-4EF2054482B9}" type="pres">
      <dgm:prSet presAssocID="{54778858-248C-4379-ACCF-C34C0C893373}" presName="parTx" presStyleLbl="revTx" presStyleIdx="5" presStyleCnt="6">
        <dgm:presLayoutVars>
          <dgm:chMax val="0"/>
          <dgm:chPref val="0"/>
        </dgm:presLayoutVars>
      </dgm:prSet>
      <dgm:spPr/>
    </dgm:pt>
  </dgm:ptLst>
  <dgm:cxnLst>
    <dgm:cxn modelId="{C3769303-8F8A-457E-B171-DBF9F3949595}" srcId="{D6C85467-4D97-43E5-951B-73B16CFDA7BF}" destId="{FAFDF4FF-A2D3-4749-A984-9667D8C68004}" srcOrd="2" destOrd="0" parTransId="{9CF2D001-5ACA-4B0F-A084-E468662DBE24}" sibTransId="{E83B1BC4-9340-41DD-A83C-5A4C0C9B50D4}"/>
    <dgm:cxn modelId="{BD256B17-1318-4EBD-A8F4-B6BDBF90936D}" srcId="{D6C85467-4D97-43E5-951B-73B16CFDA7BF}" destId="{43AC5FC4-5617-4B2C-BDC3-B2E421F2B1DF}" srcOrd="3" destOrd="0" parTransId="{A80C1DB6-619A-40E2-9673-4D51D6A5F697}" sibTransId="{BBE1B7BC-8879-4DB9-B81B-8C6BE8367B47}"/>
    <dgm:cxn modelId="{419C1734-7937-48DF-9A4D-EF0F286E5AF2}" type="presOf" srcId="{43AC5FC4-5617-4B2C-BDC3-B2E421F2B1DF}" destId="{0ED0ABD3-B248-44F9-A83C-DBE03A993058}" srcOrd="0" destOrd="0" presId="urn:microsoft.com/office/officeart/2018/2/layout/IconVerticalSolidList"/>
    <dgm:cxn modelId="{19E7AB46-7F11-4528-BF05-A710FF73436A}" srcId="{D6C85467-4D97-43E5-951B-73B16CFDA7BF}" destId="{142AE0DC-11AA-4076-B708-BD95A7C167E5}" srcOrd="1" destOrd="0" parTransId="{01DBBF30-F0D2-4505-B7C7-D220A13E6BA9}" sibTransId="{45B21041-E66F-4032-A617-0371DE77F4C6}"/>
    <dgm:cxn modelId="{CC47A24B-C1FF-4075-9E31-4CD62D042C2F}" srcId="{D6C85467-4D97-43E5-951B-73B16CFDA7BF}" destId="{D7E3E176-9FD2-4FA2-AE83-84E6C3F33A12}" srcOrd="0" destOrd="0" parTransId="{CBBAA8F5-59E4-44F3-B565-DA25C9ECA55F}" sibTransId="{9019DD80-676F-4FD7-A612-E5E24EC39632}"/>
    <dgm:cxn modelId="{CF2C6855-8C9E-48B2-A015-C211865461AE}" srcId="{D6C85467-4D97-43E5-951B-73B16CFDA7BF}" destId="{F65379CF-A649-48A0-948E-41B87FDAE9E4}" srcOrd="4" destOrd="0" parTransId="{6DFB6C8D-2721-41A5-B916-24AFE41ADD67}" sibTransId="{DC8AFB6D-49F8-43B0-A5C0-A3AC7834B754}"/>
    <dgm:cxn modelId="{82746A84-5565-4E10-AD89-DD3200B389F0}" type="presOf" srcId="{FAFDF4FF-A2D3-4749-A984-9667D8C68004}" destId="{34FBF6E8-6B94-4F23-9808-C0759B1607A3}" srcOrd="0" destOrd="0" presId="urn:microsoft.com/office/officeart/2018/2/layout/IconVerticalSolidList"/>
    <dgm:cxn modelId="{685DEF9C-17A8-4929-ADC5-6225B849BE60}" type="presOf" srcId="{D6C85467-4D97-43E5-951B-73B16CFDA7BF}" destId="{CAD10FF6-2273-4895-849D-8C7AA482A5D4}" srcOrd="0" destOrd="0" presId="urn:microsoft.com/office/officeart/2018/2/layout/IconVerticalSolidList"/>
    <dgm:cxn modelId="{5ED467C0-9D47-41B1-ADF7-76BAB8FAEA00}" type="presOf" srcId="{F65379CF-A649-48A0-948E-41B87FDAE9E4}" destId="{2B27A052-FDCF-4A86-92BC-8F011B8B9F95}" srcOrd="0" destOrd="0" presId="urn:microsoft.com/office/officeart/2018/2/layout/IconVerticalSolidList"/>
    <dgm:cxn modelId="{B5B76BC8-36B6-458F-8B83-E9B18CD2533A}" srcId="{D6C85467-4D97-43E5-951B-73B16CFDA7BF}" destId="{54778858-248C-4379-ACCF-C34C0C893373}" srcOrd="5" destOrd="0" parTransId="{C3A2A0A6-CC6C-4501-BF26-D4DA0C077883}" sibTransId="{E11FE5DA-6E7D-48CB-BBA2-5369EADBD354}"/>
    <dgm:cxn modelId="{8FAEA8EC-DEE3-47DF-9F82-F7D58A02B834}" type="presOf" srcId="{142AE0DC-11AA-4076-B708-BD95A7C167E5}" destId="{0C2B1C69-BAA2-42A3-8F6D-D85D92E322B1}" srcOrd="0" destOrd="0" presId="urn:microsoft.com/office/officeart/2018/2/layout/IconVerticalSolidList"/>
    <dgm:cxn modelId="{124024F4-E064-4BA2-8BEB-B7D8F8F4116B}" type="presOf" srcId="{54778858-248C-4379-ACCF-C34C0C893373}" destId="{43992C7B-15FD-41A8-A71E-4EF2054482B9}" srcOrd="0" destOrd="0" presId="urn:microsoft.com/office/officeart/2018/2/layout/IconVerticalSolidList"/>
    <dgm:cxn modelId="{BE51ADF5-719D-4D3B-9333-528CED30D6F8}" type="presOf" srcId="{D7E3E176-9FD2-4FA2-AE83-84E6C3F33A12}" destId="{87D5CB62-1132-42F5-BDBE-E017AA80A8B9}" srcOrd="0" destOrd="0" presId="urn:microsoft.com/office/officeart/2018/2/layout/IconVerticalSolidList"/>
    <dgm:cxn modelId="{57A6A976-768F-433D-8516-8599C5E5B1E8}" type="presParOf" srcId="{CAD10FF6-2273-4895-849D-8C7AA482A5D4}" destId="{896BCBE0-20F0-4B21-8DF1-CC357D6D3A45}" srcOrd="0" destOrd="0" presId="urn:microsoft.com/office/officeart/2018/2/layout/IconVerticalSolidList"/>
    <dgm:cxn modelId="{58FE5A8B-AA85-4433-AE37-D7295723616F}" type="presParOf" srcId="{896BCBE0-20F0-4B21-8DF1-CC357D6D3A45}" destId="{2A8230AB-B53E-40B4-8344-8CBCB621BD6C}" srcOrd="0" destOrd="0" presId="urn:microsoft.com/office/officeart/2018/2/layout/IconVerticalSolidList"/>
    <dgm:cxn modelId="{FFB777D5-8384-4FCE-93FC-9B42816A9764}" type="presParOf" srcId="{896BCBE0-20F0-4B21-8DF1-CC357D6D3A45}" destId="{C7DC644D-763F-42C9-8F7F-ED7F05630EBC}" srcOrd="1" destOrd="0" presId="urn:microsoft.com/office/officeart/2018/2/layout/IconVerticalSolidList"/>
    <dgm:cxn modelId="{840C48C2-431B-4FB7-81AA-5C777DB6AF35}" type="presParOf" srcId="{896BCBE0-20F0-4B21-8DF1-CC357D6D3A45}" destId="{2948F23F-8B5D-4397-B98F-6F12E1D5AB2F}" srcOrd="2" destOrd="0" presId="urn:microsoft.com/office/officeart/2018/2/layout/IconVerticalSolidList"/>
    <dgm:cxn modelId="{EE9CEBEA-AC06-4B6B-B1F6-238D2BEB7A65}" type="presParOf" srcId="{896BCBE0-20F0-4B21-8DF1-CC357D6D3A45}" destId="{87D5CB62-1132-42F5-BDBE-E017AA80A8B9}" srcOrd="3" destOrd="0" presId="urn:microsoft.com/office/officeart/2018/2/layout/IconVerticalSolidList"/>
    <dgm:cxn modelId="{7D146027-DBF1-4E28-94CC-4129626CDBD6}" type="presParOf" srcId="{CAD10FF6-2273-4895-849D-8C7AA482A5D4}" destId="{2557E17E-CD30-44B5-9D44-C1869794278E}" srcOrd="1" destOrd="0" presId="urn:microsoft.com/office/officeart/2018/2/layout/IconVerticalSolidList"/>
    <dgm:cxn modelId="{E21DF77F-E59B-42DD-B9E3-428CD1921D2F}" type="presParOf" srcId="{CAD10FF6-2273-4895-849D-8C7AA482A5D4}" destId="{2D883995-7549-48A2-9A17-5AB1460EECF8}" srcOrd="2" destOrd="0" presId="urn:microsoft.com/office/officeart/2018/2/layout/IconVerticalSolidList"/>
    <dgm:cxn modelId="{47F1BE6C-5AF9-41D9-B67F-3D32EF0398BE}" type="presParOf" srcId="{2D883995-7549-48A2-9A17-5AB1460EECF8}" destId="{49BA0865-4FED-4483-BA45-02C80EFD6053}" srcOrd="0" destOrd="0" presId="urn:microsoft.com/office/officeart/2018/2/layout/IconVerticalSolidList"/>
    <dgm:cxn modelId="{4A9EBE7D-CDE7-4E08-9629-9E03547BBBAB}" type="presParOf" srcId="{2D883995-7549-48A2-9A17-5AB1460EECF8}" destId="{2772D34E-1828-427E-96E5-29C7B08A479B}" srcOrd="1" destOrd="0" presId="urn:microsoft.com/office/officeart/2018/2/layout/IconVerticalSolidList"/>
    <dgm:cxn modelId="{067214A4-4580-4EBA-B7C3-B55C1D8475E3}" type="presParOf" srcId="{2D883995-7549-48A2-9A17-5AB1460EECF8}" destId="{9003B345-37A0-48C9-A7F6-9DCC1906B06D}" srcOrd="2" destOrd="0" presId="urn:microsoft.com/office/officeart/2018/2/layout/IconVerticalSolidList"/>
    <dgm:cxn modelId="{D43D9226-8D2C-4E96-95EF-DCDC84B1A3AF}" type="presParOf" srcId="{2D883995-7549-48A2-9A17-5AB1460EECF8}" destId="{0C2B1C69-BAA2-42A3-8F6D-D85D92E322B1}" srcOrd="3" destOrd="0" presId="urn:microsoft.com/office/officeart/2018/2/layout/IconVerticalSolidList"/>
    <dgm:cxn modelId="{DB94DD66-4A94-4E02-8F8A-37F5FDC20C1C}" type="presParOf" srcId="{CAD10FF6-2273-4895-849D-8C7AA482A5D4}" destId="{0283B0C2-1CBD-4643-B092-11D655082AA1}" srcOrd="3" destOrd="0" presId="urn:microsoft.com/office/officeart/2018/2/layout/IconVerticalSolidList"/>
    <dgm:cxn modelId="{EEB6EEC6-5BDC-4210-B3F5-EC20852E3847}" type="presParOf" srcId="{CAD10FF6-2273-4895-849D-8C7AA482A5D4}" destId="{96C1D7BF-B5D4-48CC-A0FC-DC04FC879031}" srcOrd="4" destOrd="0" presId="urn:microsoft.com/office/officeart/2018/2/layout/IconVerticalSolidList"/>
    <dgm:cxn modelId="{41E69210-2337-4D84-9AF1-DE4B5AADBE74}" type="presParOf" srcId="{96C1D7BF-B5D4-48CC-A0FC-DC04FC879031}" destId="{A06E39E3-2839-4A13-AADE-D85F89243CD8}" srcOrd="0" destOrd="0" presId="urn:microsoft.com/office/officeart/2018/2/layout/IconVerticalSolidList"/>
    <dgm:cxn modelId="{6220652D-5F91-49EA-987F-8DF8C1A94449}" type="presParOf" srcId="{96C1D7BF-B5D4-48CC-A0FC-DC04FC879031}" destId="{DCB21D3E-0496-4258-8068-7D66A99B033E}" srcOrd="1" destOrd="0" presId="urn:microsoft.com/office/officeart/2018/2/layout/IconVerticalSolidList"/>
    <dgm:cxn modelId="{76265FD4-4FD8-4052-81DA-2A0DEC1C986F}" type="presParOf" srcId="{96C1D7BF-B5D4-48CC-A0FC-DC04FC879031}" destId="{6F6B1BB6-263F-4B5D-959F-8BE9631AF873}" srcOrd="2" destOrd="0" presId="urn:microsoft.com/office/officeart/2018/2/layout/IconVerticalSolidList"/>
    <dgm:cxn modelId="{608F201C-A133-4D53-87A0-6FA99CA2CC04}" type="presParOf" srcId="{96C1D7BF-B5D4-48CC-A0FC-DC04FC879031}" destId="{34FBF6E8-6B94-4F23-9808-C0759B1607A3}" srcOrd="3" destOrd="0" presId="urn:microsoft.com/office/officeart/2018/2/layout/IconVerticalSolidList"/>
    <dgm:cxn modelId="{5EE0224F-7D78-4406-855C-86E2350D208D}" type="presParOf" srcId="{CAD10FF6-2273-4895-849D-8C7AA482A5D4}" destId="{2F2DA7C1-3383-4718-944E-E69C94F913D1}" srcOrd="5" destOrd="0" presId="urn:microsoft.com/office/officeart/2018/2/layout/IconVerticalSolidList"/>
    <dgm:cxn modelId="{0CAE5A32-FADA-433F-8A5A-497274489F65}" type="presParOf" srcId="{CAD10FF6-2273-4895-849D-8C7AA482A5D4}" destId="{D9327BC9-764A-473A-9CCC-F5D3440D37AC}" srcOrd="6" destOrd="0" presId="urn:microsoft.com/office/officeart/2018/2/layout/IconVerticalSolidList"/>
    <dgm:cxn modelId="{7866BBF4-B55E-449A-8C8D-423B7DAE6B11}" type="presParOf" srcId="{D9327BC9-764A-473A-9CCC-F5D3440D37AC}" destId="{AE59DB22-A91F-4EF8-8076-0627D9CB6D73}" srcOrd="0" destOrd="0" presId="urn:microsoft.com/office/officeart/2018/2/layout/IconVerticalSolidList"/>
    <dgm:cxn modelId="{811FD6C0-93C6-4BE2-8720-D5F6826E157B}" type="presParOf" srcId="{D9327BC9-764A-473A-9CCC-F5D3440D37AC}" destId="{22DB9313-8FF8-4690-87E1-3D2BD709EC1C}" srcOrd="1" destOrd="0" presId="urn:microsoft.com/office/officeart/2018/2/layout/IconVerticalSolidList"/>
    <dgm:cxn modelId="{175665C3-6B38-49C0-B454-DC2ECB01ADA9}" type="presParOf" srcId="{D9327BC9-764A-473A-9CCC-F5D3440D37AC}" destId="{ACFE517D-16A5-4FE4-97BE-DA384D781C21}" srcOrd="2" destOrd="0" presId="urn:microsoft.com/office/officeart/2018/2/layout/IconVerticalSolidList"/>
    <dgm:cxn modelId="{0E427CCF-FC88-44FC-9E11-F11846317796}" type="presParOf" srcId="{D9327BC9-764A-473A-9CCC-F5D3440D37AC}" destId="{0ED0ABD3-B248-44F9-A83C-DBE03A993058}" srcOrd="3" destOrd="0" presId="urn:microsoft.com/office/officeart/2018/2/layout/IconVerticalSolidList"/>
    <dgm:cxn modelId="{DF3F61B1-7558-4EA8-A5C2-1BC35849B479}" type="presParOf" srcId="{CAD10FF6-2273-4895-849D-8C7AA482A5D4}" destId="{EF6BDB60-BA18-4481-85F2-262195C775B8}" srcOrd="7" destOrd="0" presId="urn:microsoft.com/office/officeart/2018/2/layout/IconVerticalSolidList"/>
    <dgm:cxn modelId="{B61527D7-E29B-4010-945E-26F577189BB3}" type="presParOf" srcId="{CAD10FF6-2273-4895-849D-8C7AA482A5D4}" destId="{4DC55C26-0AE5-4918-A0D3-CD16E3BE3EBA}" srcOrd="8" destOrd="0" presId="urn:microsoft.com/office/officeart/2018/2/layout/IconVerticalSolidList"/>
    <dgm:cxn modelId="{1B5531A1-4144-4FB9-8D12-068F1564613D}" type="presParOf" srcId="{4DC55C26-0AE5-4918-A0D3-CD16E3BE3EBA}" destId="{AB9DDFF6-B688-4449-BF7D-0B83EAF25107}" srcOrd="0" destOrd="0" presId="urn:microsoft.com/office/officeart/2018/2/layout/IconVerticalSolidList"/>
    <dgm:cxn modelId="{D807ACFA-DA08-4C79-95B3-E26C7FE04E32}" type="presParOf" srcId="{4DC55C26-0AE5-4918-A0D3-CD16E3BE3EBA}" destId="{861C7BB6-2B65-4CA4-87FE-6061E7FA0586}" srcOrd="1" destOrd="0" presId="urn:microsoft.com/office/officeart/2018/2/layout/IconVerticalSolidList"/>
    <dgm:cxn modelId="{C4C76ECC-93B7-4F33-A7C8-BE5C384724D1}" type="presParOf" srcId="{4DC55C26-0AE5-4918-A0D3-CD16E3BE3EBA}" destId="{9596E046-1E29-443A-A262-6F95CC1DAF6E}" srcOrd="2" destOrd="0" presId="urn:microsoft.com/office/officeart/2018/2/layout/IconVerticalSolidList"/>
    <dgm:cxn modelId="{2A512665-B76E-453D-897B-44BCD015CA63}" type="presParOf" srcId="{4DC55C26-0AE5-4918-A0D3-CD16E3BE3EBA}" destId="{2B27A052-FDCF-4A86-92BC-8F011B8B9F95}" srcOrd="3" destOrd="0" presId="urn:microsoft.com/office/officeart/2018/2/layout/IconVerticalSolidList"/>
    <dgm:cxn modelId="{0013DF3B-A145-4C13-A18E-B8527F6BA168}" type="presParOf" srcId="{CAD10FF6-2273-4895-849D-8C7AA482A5D4}" destId="{DFBE5105-1F28-4716-A6D1-CF141CE7FC76}" srcOrd="9" destOrd="0" presId="urn:microsoft.com/office/officeart/2018/2/layout/IconVerticalSolidList"/>
    <dgm:cxn modelId="{E59A6B6E-4B45-42AA-9FD7-73369F00A3EA}" type="presParOf" srcId="{CAD10FF6-2273-4895-849D-8C7AA482A5D4}" destId="{A4642C05-0E35-4AB0-B4A9-CCA64A7EB00E}" srcOrd="10" destOrd="0" presId="urn:microsoft.com/office/officeart/2018/2/layout/IconVerticalSolidList"/>
    <dgm:cxn modelId="{2825C890-FD5B-45F2-802E-F96F1B0B3F27}" type="presParOf" srcId="{A4642C05-0E35-4AB0-B4A9-CCA64A7EB00E}" destId="{7A47506E-ACA8-4D34-850C-1C3DBF12119A}" srcOrd="0" destOrd="0" presId="urn:microsoft.com/office/officeart/2018/2/layout/IconVerticalSolidList"/>
    <dgm:cxn modelId="{A2BF05D9-4D5F-439B-AE0F-0EC5F51C1A8C}" type="presParOf" srcId="{A4642C05-0E35-4AB0-B4A9-CCA64A7EB00E}" destId="{BEFCD2EF-2F38-41E7-A0AB-3AD478C42107}" srcOrd="1" destOrd="0" presId="urn:microsoft.com/office/officeart/2018/2/layout/IconVerticalSolidList"/>
    <dgm:cxn modelId="{128BFF2B-0E63-4B7D-AF7E-480FE049A9FD}" type="presParOf" srcId="{A4642C05-0E35-4AB0-B4A9-CCA64A7EB00E}" destId="{3730E9D0-B5A2-4291-AD0E-8168255E27C5}" srcOrd="2" destOrd="0" presId="urn:microsoft.com/office/officeart/2018/2/layout/IconVerticalSolidList"/>
    <dgm:cxn modelId="{550801F5-7969-4AC1-835D-D44893310E72}" type="presParOf" srcId="{A4642C05-0E35-4AB0-B4A9-CCA64A7EB00E}" destId="{43992C7B-15FD-41A8-A71E-4EF2054482B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C9A2B-0D99-47B1-9C24-051D13855D9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BD410D-560B-4496-9C85-3F517086CF90}">
      <dgm:prSet custT="1"/>
      <dgm:spPr/>
      <dgm:t>
        <a:bodyPr/>
        <a:lstStyle/>
        <a:p>
          <a:pPr rtl="0">
            <a:lnSpc>
              <a:spcPct val="100000"/>
            </a:lnSpc>
          </a:pPr>
          <a:r>
            <a:rPr lang="en-US" sz="1300" b="1" i="0" u="none" dirty="0">
              <a:latin typeface="Century Gothic" panose="020B0502020202020204"/>
            </a:rPr>
            <a:t>Ensure</a:t>
          </a:r>
          <a:r>
            <a:rPr lang="en-US" sz="1300" b="1" i="0" u="none" dirty="0"/>
            <a:t> a seamless transition for new hires and departing employees</a:t>
          </a:r>
          <a:r>
            <a:rPr lang="en-US" sz="1300" b="1" i="0" u="none" dirty="0">
              <a:latin typeface="Century Gothic" panose="020B0502020202020204"/>
            </a:rPr>
            <a:t> by automating</a:t>
          </a:r>
          <a:r>
            <a:rPr lang="en-US" sz="1300" b="1" i="0" u="none" dirty="0"/>
            <a:t> processes</a:t>
          </a:r>
          <a:r>
            <a:rPr lang="en-US" sz="1300" b="1" i="0" u="none" dirty="0">
              <a:latin typeface="Century Gothic" panose="020B0502020202020204"/>
            </a:rPr>
            <a:t> through software</a:t>
          </a:r>
          <a:r>
            <a:rPr lang="en-US" sz="1300" b="1" i="0" u="none" dirty="0"/>
            <a:t>.</a:t>
          </a:r>
          <a:endParaRPr lang="en-US" sz="1300" b="1" dirty="0"/>
        </a:p>
      </dgm:t>
    </dgm:pt>
    <dgm:pt modelId="{36CE123B-55EF-4B74-BF6E-596C1991C0CC}" type="parTrans" cxnId="{D624D3F9-2EB8-469B-B273-BD4299F9686D}">
      <dgm:prSet/>
      <dgm:spPr/>
      <dgm:t>
        <a:bodyPr/>
        <a:lstStyle/>
        <a:p>
          <a:endParaRPr lang="en-US"/>
        </a:p>
      </dgm:t>
    </dgm:pt>
    <dgm:pt modelId="{AE4ABFE9-8A56-4894-BF28-0833197B7BD1}" type="sibTrans" cxnId="{D624D3F9-2EB8-469B-B273-BD4299F9686D}">
      <dgm:prSet/>
      <dgm:spPr/>
      <dgm:t>
        <a:bodyPr/>
        <a:lstStyle/>
        <a:p>
          <a:pPr>
            <a:lnSpc>
              <a:spcPct val="100000"/>
            </a:lnSpc>
          </a:pPr>
          <a:endParaRPr lang="en-US"/>
        </a:p>
      </dgm:t>
    </dgm:pt>
    <dgm:pt modelId="{91D09DB1-668E-4CF1-9016-7B875951C539}">
      <dgm:prSet/>
      <dgm:spPr/>
      <dgm:t>
        <a:bodyPr/>
        <a:lstStyle/>
        <a:p>
          <a:pPr>
            <a:lnSpc>
              <a:spcPct val="100000"/>
            </a:lnSpc>
          </a:pPr>
          <a:r>
            <a:rPr lang="en-US" b="1" i="0" u="none" dirty="0"/>
            <a:t>Successfully negotiate Memoranda of Understanding (MOUs) with eight bargaining units.</a:t>
          </a:r>
          <a:endParaRPr lang="en-US" b="1" dirty="0"/>
        </a:p>
      </dgm:t>
    </dgm:pt>
    <dgm:pt modelId="{B1E31640-68A2-44C4-8456-A5C18925C06A}" type="parTrans" cxnId="{D040CDDF-B755-40B0-9149-5DA2C88446C2}">
      <dgm:prSet/>
      <dgm:spPr/>
      <dgm:t>
        <a:bodyPr/>
        <a:lstStyle/>
        <a:p>
          <a:endParaRPr lang="en-US"/>
        </a:p>
      </dgm:t>
    </dgm:pt>
    <dgm:pt modelId="{AA7FCEA2-3B6D-47B5-B032-C5C3FB9AE546}" type="sibTrans" cxnId="{D040CDDF-B755-40B0-9149-5DA2C88446C2}">
      <dgm:prSet/>
      <dgm:spPr/>
      <dgm:t>
        <a:bodyPr/>
        <a:lstStyle/>
        <a:p>
          <a:pPr>
            <a:lnSpc>
              <a:spcPct val="100000"/>
            </a:lnSpc>
          </a:pPr>
          <a:endParaRPr lang="en-US"/>
        </a:p>
      </dgm:t>
    </dgm:pt>
    <dgm:pt modelId="{E950C6A3-CDB5-4E05-BD66-64A8A5180BC5}">
      <dgm:prSet custT="1"/>
      <dgm:spPr/>
      <dgm:t>
        <a:bodyPr/>
        <a:lstStyle/>
        <a:p>
          <a:pPr>
            <a:lnSpc>
              <a:spcPct val="100000"/>
            </a:lnSpc>
          </a:pPr>
          <a:r>
            <a:rPr lang="en-US" sz="1300" b="1" i="0" u="none" dirty="0"/>
            <a:t>Continue developing a training and mentorship program to ensure the City’s workforce is well trained and competitive with the market.</a:t>
          </a:r>
          <a:endParaRPr lang="en-US" sz="1300" b="1" dirty="0"/>
        </a:p>
      </dgm:t>
    </dgm:pt>
    <dgm:pt modelId="{CB018452-291C-4081-9BDD-EF61FDD01B6C}" type="parTrans" cxnId="{EE39B836-B67A-4E48-AAB3-7B358FFFFBEC}">
      <dgm:prSet/>
      <dgm:spPr/>
      <dgm:t>
        <a:bodyPr/>
        <a:lstStyle/>
        <a:p>
          <a:endParaRPr lang="en-US"/>
        </a:p>
      </dgm:t>
    </dgm:pt>
    <dgm:pt modelId="{351D528A-34A6-4D48-BAD3-F849BE699520}" type="sibTrans" cxnId="{EE39B836-B67A-4E48-AAB3-7B358FFFFBEC}">
      <dgm:prSet/>
      <dgm:spPr/>
      <dgm:t>
        <a:bodyPr/>
        <a:lstStyle/>
        <a:p>
          <a:endParaRPr lang="en-US"/>
        </a:p>
      </dgm:t>
    </dgm:pt>
    <dgm:pt modelId="{1D3D076A-3628-4293-B919-60428F1E6FE9}">
      <dgm:prSet custT="1"/>
      <dgm:spPr/>
      <dgm:t>
        <a:bodyPr/>
        <a:lstStyle/>
        <a:p>
          <a:pPr>
            <a:lnSpc>
              <a:spcPct val="100000"/>
            </a:lnSpc>
          </a:pPr>
          <a:r>
            <a:rPr lang="en-US" sz="1300" b="1" i="0" u="none" dirty="0">
              <a:latin typeface="Century Gothic" panose="020B0502020202020204"/>
            </a:rPr>
            <a:t>Ensure</a:t>
          </a:r>
          <a:r>
            <a:rPr lang="en-US" sz="1300" b="1" i="0" u="none" dirty="0"/>
            <a:t> mandatory trainings, important policies, and relevant written communications are translated into Spanish.</a:t>
          </a:r>
          <a:endParaRPr lang="en-US" sz="1300" b="1" dirty="0"/>
        </a:p>
      </dgm:t>
    </dgm:pt>
    <dgm:pt modelId="{E735679C-4DF1-410B-92FA-9F3A49D87CA0}" type="sibTrans" cxnId="{3B5AA525-5ACB-47B3-B371-0C286E6172AC}">
      <dgm:prSet/>
      <dgm:spPr/>
      <dgm:t>
        <a:bodyPr/>
        <a:lstStyle/>
        <a:p>
          <a:pPr>
            <a:lnSpc>
              <a:spcPct val="100000"/>
            </a:lnSpc>
          </a:pPr>
          <a:endParaRPr lang="en-US"/>
        </a:p>
      </dgm:t>
    </dgm:pt>
    <dgm:pt modelId="{D7E4178D-9EA2-41D9-9C68-3874DDA555AF}" type="parTrans" cxnId="{3B5AA525-5ACB-47B3-B371-0C286E6172AC}">
      <dgm:prSet/>
      <dgm:spPr/>
      <dgm:t>
        <a:bodyPr/>
        <a:lstStyle/>
        <a:p>
          <a:endParaRPr lang="en-US"/>
        </a:p>
      </dgm:t>
    </dgm:pt>
    <dgm:pt modelId="{3C3C580E-ACDF-4BC0-A4A8-7BCDE8F9375E}" type="pres">
      <dgm:prSet presAssocID="{9DCC9A2B-0D99-47B1-9C24-051D13855D9A}" presName="root" presStyleCnt="0">
        <dgm:presLayoutVars>
          <dgm:dir/>
          <dgm:resizeHandles val="exact"/>
        </dgm:presLayoutVars>
      </dgm:prSet>
      <dgm:spPr/>
    </dgm:pt>
    <dgm:pt modelId="{BA5B3D2E-1775-449B-845C-999690CE5598}" type="pres">
      <dgm:prSet presAssocID="{9DCC9A2B-0D99-47B1-9C24-051D13855D9A}" presName="container" presStyleCnt="0">
        <dgm:presLayoutVars>
          <dgm:dir/>
          <dgm:resizeHandles val="exact"/>
        </dgm:presLayoutVars>
      </dgm:prSet>
      <dgm:spPr/>
    </dgm:pt>
    <dgm:pt modelId="{62F515C6-1B65-4490-96C6-BE25596F69AE}" type="pres">
      <dgm:prSet presAssocID="{1D3D076A-3628-4293-B919-60428F1E6FE9}" presName="compNode" presStyleCnt="0"/>
      <dgm:spPr/>
    </dgm:pt>
    <dgm:pt modelId="{1E058D96-CA1A-49E4-839A-694008A4F2E0}" type="pres">
      <dgm:prSet presAssocID="{1D3D076A-3628-4293-B919-60428F1E6FE9}" presName="iconBgRect" presStyleLbl="bgShp" presStyleIdx="0" presStyleCnt="4"/>
      <dgm:spPr/>
    </dgm:pt>
    <dgm:pt modelId="{2513A898-F8DA-454C-AD3D-58845E7A3882}" type="pres">
      <dgm:prSet presAssocID="{1D3D076A-3628-4293-B919-60428F1E6FE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dy builder with solid fill"/>
        </a:ext>
      </dgm:extLst>
    </dgm:pt>
    <dgm:pt modelId="{6C03246C-46A5-437D-9049-0453A96BE14F}" type="pres">
      <dgm:prSet presAssocID="{1D3D076A-3628-4293-B919-60428F1E6FE9}" presName="spaceRect" presStyleCnt="0"/>
      <dgm:spPr/>
    </dgm:pt>
    <dgm:pt modelId="{1DF7B805-DD02-4D08-914E-6B23E68F4AC9}" type="pres">
      <dgm:prSet presAssocID="{1D3D076A-3628-4293-B919-60428F1E6FE9}" presName="textRect" presStyleLbl="revTx" presStyleIdx="0" presStyleCnt="4" custScaleX="113122" custScaleY="110006" custLinFactNeighborX="2300" custLinFactNeighborY="-3496">
        <dgm:presLayoutVars>
          <dgm:chMax val="1"/>
          <dgm:chPref val="1"/>
        </dgm:presLayoutVars>
      </dgm:prSet>
      <dgm:spPr/>
    </dgm:pt>
    <dgm:pt modelId="{5C2DA4F5-EA05-476B-ACE4-0BE75A2260FE}" type="pres">
      <dgm:prSet presAssocID="{E735679C-4DF1-410B-92FA-9F3A49D87CA0}" presName="sibTrans" presStyleLbl="sibTrans2D1" presStyleIdx="0" presStyleCnt="0"/>
      <dgm:spPr/>
    </dgm:pt>
    <dgm:pt modelId="{A5B60358-EDE2-48D4-8D39-7B23B7A16B15}" type="pres">
      <dgm:prSet presAssocID="{A2BD410D-560B-4496-9C85-3F517086CF90}" presName="compNode" presStyleCnt="0"/>
      <dgm:spPr/>
    </dgm:pt>
    <dgm:pt modelId="{2E12C6EA-D23F-46B4-8641-25A7C59F0A15}" type="pres">
      <dgm:prSet presAssocID="{A2BD410D-560B-4496-9C85-3F517086CF90}" presName="iconBgRect" presStyleLbl="bgShp" presStyleIdx="1" presStyleCnt="4"/>
      <dgm:spPr/>
    </dgm:pt>
    <dgm:pt modelId="{1BD8EA1E-FFC2-4F7B-892B-E8A81BB22A8D}" type="pres">
      <dgm:prSet presAssocID="{A2BD410D-560B-4496-9C85-3F517086CF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D507E9BF-6FCD-4FA5-A452-7B1B5B56B8E7}" type="pres">
      <dgm:prSet presAssocID="{A2BD410D-560B-4496-9C85-3F517086CF90}" presName="spaceRect" presStyleCnt="0"/>
      <dgm:spPr/>
    </dgm:pt>
    <dgm:pt modelId="{CCB45C31-F4E6-447A-BB48-01C2950A6A29}" type="pres">
      <dgm:prSet presAssocID="{A2BD410D-560B-4496-9C85-3F517086CF90}" presName="textRect" presStyleLbl="revTx" presStyleIdx="1" presStyleCnt="4">
        <dgm:presLayoutVars>
          <dgm:chMax val="1"/>
          <dgm:chPref val="1"/>
        </dgm:presLayoutVars>
      </dgm:prSet>
      <dgm:spPr/>
    </dgm:pt>
    <dgm:pt modelId="{64467FCE-0BCF-44C0-B4A2-39112F4C7F1C}" type="pres">
      <dgm:prSet presAssocID="{AE4ABFE9-8A56-4894-BF28-0833197B7BD1}" presName="sibTrans" presStyleLbl="sibTrans2D1" presStyleIdx="0" presStyleCnt="0"/>
      <dgm:spPr/>
    </dgm:pt>
    <dgm:pt modelId="{1B529D67-0719-462D-9161-62B916EFA08C}" type="pres">
      <dgm:prSet presAssocID="{91D09DB1-668E-4CF1-9016-7B875951C539}" presName="compNode" presStyleCnt="0"/>
      <dgm:spPr/>
    </dgm:pt>
    <dgm:pt modelId="{06143C99-097C-4ECF-BB81-31DCF860A18F}" type="pres">
      <dgm:prSet presAssocID="{91D09DB1-668E-4CF1-9016-7B875951C539}" presName="iconBgRect" presStyleLbl="bgShp" presStyleIdx="2" presStyleCnt="4"/>
      <dgm:spPr/>
    </dgm:pt>
    <dgm:pt modelId="{A39FA858-12BE-4A29-A741-3F3A45AE054C}" type="pres">
      <dgm:prSet presAssocID="{91D09DB1-668E-4CF1-9016-7B875951C5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E9EF7C5C-0291-4C22-BC69-CE20A649013C}" type="pres">
      <dgm:prSet presAssocID="{91D09DB1-668E-4CF1-9016-7B875951C539}" presName="spaceRect" presStyleCnt="0"/>
      <dgm:spPr/>
    </dgm:pt>
    <dgm:pt modelId="{1E5792EC-F515-49EF-850D-FB2E872D0961}" type="pres">
      <dgm:prSet presAssocID="{91D09DB1-668E-4CF1-9016-7B875951C539}" presName="textRect" presStyleLbl="revTx" presStyleIdx="2" presStyleCnt="4" custLinFactNeighborX="-4841" custLinFactNeighborY="-935">
        <dgm:presLayoutVars>
          <dgm:chMax val="1"/>
          <dgm:chPref val="1"/>
        </dgm:presLayoutVars>
      </dgm:prSet>
      <dgm:spPr/>
    </dgm:pt>
    <dgm:pt modelId="{97D315FF-A92C-4760-AA62-4C507847ACE7}" type="pres">
      <dgm:prSet presAssocID="{AA7FCEA2-3B6D-47B5-B032-C5C3FB9AE546}" presName="sibTrans" presStyleLbl="sibTrans2D1" presStyleIdx="0" presStyleCnt="0"/>
      <dgm:spPr/>
    </dgm:pt>
    <dgm:pt modelId="{92C62DFB-0D1C-459F-AA12-A9C94F494BE9}" type="pres">
      <dgm:prSet presAssocID="{E950C6A3-CDB5-4E05-BD66-64A8A5180BC5}" presName="compNode" presStyleCnt="0"/>
      <dgm:spPr/>
    </dgm:pt>
    <dgm:pt modelId="{2BD525D4-BC04-44DD-BDDE-1D5A6495AC6A}" type="pres">
      <dgm:prSet presAssocID="{E950C6A3-CDB5-4E05-BD66-64A8A5180BC5}" presName="iconBgRect" presStyleLbl="bgShp" presStyleIdx="3" presStyleCnt="4"/>
      <dgm:spPr/>
    </dgm:pt>
    <dgm:pt modelId="{2E641E01-B0F8-4A90-8C79-10FDD9E3B00D}" type="pres">
      <dgm:prSet presAssocID="{E950C6A3-CDB5-4E05-BD66-64A8A5180B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6BA0B41C-BCCC-4712-B55B-54C4D603E45D}" type="pres">
      <dgm:prSet presAssocID="{E950C6A3-CDB5-4E05-BD66-64A8A5180BC5}" presName="spaceRect" presStyleCnt="0"/>
      <dgm:spPr/>
    </dgm:pt>
    <dgm:pt modelId="{94344EA1-5460-4742-92B4-0C6D2FE4B992}" type="pres">
      <dgm:prSet presAssocID="{E950C6A3-CDB5-4E05-BD66-64A8A5180BC5}" presName="textRect" presStyleLbl="revTx" presStyleIdx="3" presStyleCnt="4">
        <dgm:presLayoutVars>
          <dgm:chMax val="1"/>
          <dgm:chPref val="1"/>
        </dgm:presLayoutVars>
      </dgm:prSet>
      <dgm:spPr/>
    </dgm:pt>
  </dgm:ptLst>
  <dgm:cxnLst>
    <dgm:cxn modelId="{2D32830B-2140-4752-AA17-441D903ECBD3}" type="presOf" srcId="{E950C6A3-CDB5-4E05-BD66-64A8A5180BC5}" destId="{94344EA1-5460-4742-92B4-0C6D2FE4B992}" srcOrd="0" destOrd="0" presId="urn:microsoft.com/office/officeart/2018/2/layout/IconCircleList"/>
    <dgm:cxn modelId="{74903621-A132-43B2-8DE6-59B5A5835C94}" type="presOf" srcId="{E735679C-4DF1-410B-92FA-9F3A49D87CA0}" destId="{5C2DA4F5-EA05-476B-ACE4-0BE75A2260FE}" srcOrd="0" destOrd="0" presId="urn:microsoft.com/office/officeart/2018/2/layout/IconCircleList"/>
    <dgm:cxn modelId="{3B5AA525-5ACB-47B3-B371-0C286E6172AC}" srcId="{9DCC9A2B-0D99-47B1-9C24-051D13855D9A}" destId="{1D3D076A-3628-4293-B919-60428F1E6FE9}" srcOrd="0" destOrd="0" parTransId="{D7E4178D-9EA2-41D9-9C68-3874DDA555AF}" sibTransId="{E735679C-4DF1-410B-92FA-9F3A49D87CA0}"/>
    <dgm:cxn modelId="{EE39B836-B67A-4E48-AAB3-7B358FFFFBEC}" srcId="{9DCC9A2B-0D99-47B1-9C24-051D13855D9A}" destId="{E950C6A3-CDB5-4E05-BD66-64A8A5180BC5}" srcOrd="3" destOrd="0" parTransId="{CB018452-291C-4081-9BDD-EF61FDD01B6C}" sibTransId="{351D528A-34A6-4D48-BAD3-F849BE699520}"/>
    <dgm:cxn modelId="{72B5095E-A8BB-4EAB-8FAC-6821593851E5}" type="presOf" srcId="{1D3D076A-3628-4293-B919-60428F1E6FE9}" destId="{1DF7B805-DD02-4D08-914E-6B23E68F4AC9}" srcOrd="0" destOrd="0" presId="urn:microsoft.com/office/officeart/2018/2/layout/IconCircleList"/>
    <dgm:cxn modelId="{7D1B8F5F-DEB5-47A5-A079-0C3C338C5BD4}" type="presOf" srcId="{9DCC9A2B-0D99-47B1-9C24-051D13855D9A}" destId="{3C3C580E-ACDF-4BC0-A4A8-7BCDE8F9375E}" srcOrd="0" destOrd="0" presId="urn:microsoft.com/office/officeart/2018/2/layout/IconCircleList"/>
    <dgm:cxn modelId="{F5B1EE8A-EEA4-44F1-B2C9-73AF310EFD66}" type="presOf" srcId="{A2BD410D-560B-4496-9C85-3F517086CF90}" destId="{CCB45C31-F4E6-447A-BB48-01C2950A6A29}" srcOrd="0" destOrd="0" presId="urn:microsoft.com/office/officeart/2018/2/layout/IconCircleList"/>
    <dgm:cxn modelId="{A496289C-0D1B-47BE-B484-0C9D746E8760}" type="presOf" srcId="{AE4ABFE9-8A56-4894-BF28-0833197B7BD1}" destId="{64467FCE-0BCF-44C0-B4A2-39112F4C7F1C}" srcOrd="0" destOrd="0" presId="urn:microsoft.com/office/officeart/2018/2/layout/IconCircleList"/>
    <dgm:cxn modelId="{FBA21EB4-0AC0-46D5-8296-FEBA6E5E4847}" type="presOf" srcId="{AA7FCEA2-3B6D-47B5-B032-C5C3FB9AE546}" destId="{97D315FF-A92C-4760-AA62-4C507847ACE7}" srcOrd="0" destOrd="0" presId="urn:microsoft.com/office/officeart/2018/2/layout/IconCircleList"/>
    <dgm:cxn modelId="{D040CDDF-B755-40B0-9149-5DA2C88446C2}" srcId="{9DCC9A2B-0D99-47B1-9C24-051D13855D9A}" destId="{91D09DB1-668E-4CF1-9016-7B875951C539}" srcOrd="2" destOrd="0" parTransId="{B1E31640-68A2-44C4-8456-A5C18925C06A}" sibTransId="{AA7FCEA2-3B6D-47B5-B032-C5C3FB9AE546}"/>
    <dgm:cxn modelId="{605C1AF7-DB82-438E-94CE-E9B15A66D508}" type="presOf" srcId="{91D09DB1-668E-4CF1-9016-7B875951C539}" destId="{1E5792EC-F515-49EF-850D-FB2E872D0961}" srcOrd="0" destOrd="0" presId="urn:microsoft.com/office/officeart/2018/2/layout/IconCircleList"/>
    <dgm:cxn modelId="{D624D3F9-2EB8-469B-B273-BD4299F9686D}" srcId="{9DCC9A2B-0D99-47B1-9C24-051D13855D9A}" destId="{A2BD410D-560B-4496-9C85-3F517086CF90}" srcOrd="1" destOrd="0" parTransId="{36CE123B-55EF-4B74-BF6E-596C1991C0CC}" sibTransId="{AE4ABFE9-8A56-4894-BF28-0833197B7BD1}"/>
    <dgm:cxn modelId="{204411A9-1EA8-45BE-9D43-D1046817389B}" type="presParOf" srcId="{3C3C580E-ACDF-4BC0-A4A8-7BCDE8F9375E}" destId="{BA5B3D2E-1775-449B-845C-999690CE5598}" srcOrd="0" destOrd="0" presId="urn:microsoft.com/office/officeart/2018/2/layout/IconCircleList"/>
    <dgm:cxn modelId="{19B0B2CC-0771-4C92-94FF-D5D3248F7691}" type="presParOf" srcId="{BA5B3D2E-1775-449B-845C-999690CE5598}" destId="{62F515C6-1B65-4490-96C6-BE25596F69AE}" srcOrd="0" destOrd="0" presId="urn:microsoft.com/office/officeart/2018/2/layout/IconCircleList"/>
    <dgm:cxn modelId="{B4F549B8-23A1-414A-86A9-E5FF59E72A88}" type="presParOf" srcId="{62F515C6-1B65-4490-96C6-BE25596F69AE}" destId="{1E058D96-CA1A-49E4-839A-694008A4F2E0}" srcOrd="0" destOrd="0" presId="urn:microsoft.com/office/officeart/2018/2/layout/IconCircleList"/>
    <dgm:cxn modelId="{089D4B25-5C10-4C3A-8932-099AF733E432}" type="presParOf" srcId="{62F515C6-1B65-4490-96C6-BE25596F69AE}" destId="{2513A898-F8DA-454C-AD3D-58845E7A3882}" srcOrd="1" destOrd="0" presId="urn:microsoft.com/office/officeart/2018/2/layout/IconCircleList"/>
    <dgm:cxn modelId="{E7B8AA74-408F-4B7A-AF1A-F876EA9490C7}" type="presParOf" srcId="{62F515C6-1B65-4490-96C6-BE25596F69AE}" destId="{6C03246C-46A5-437D-9049-0453A96BE14F}" srcOrd="2" destOrd="0" presId="urn:microsoft.com/office/officeart/2018/2/layout/IconCircleList"/>
    <dgm:cxn modelId="{092B1C8C-47D2-497E-A664-4AAD86FFC28D}" type="presParOf" srcId="{62F515C6-1B65-4490-96C6-BE25596F69AE}" destId="{1DF7B805-DD02-4D08-914E-6B23E68F4AC9}" srcOrd="3" destOrd="0" presId="urn:microsoft.com/office/officeart/2018/2/layout/IconCircleList"/>
    <dgm:cxn modelId="{0CAE55DD-300D-425C-B311-30294DCE9CF7}" type="presParOf" srcId="{BA5B3D2E-1775-449B-845C-999690CE5598}" destId="{5C2DA4F5-EA05-476B-ACE4-0BE75A2260FE}" srcOrd="1" destOrd="0" presId="urn:microsoft.com/office/officeart/2018/2/layout/IconCircleList"/>
    <dgm:cxn modelId="{2017C942-48CC-47C6-88C3-1650AD5C4774}" type="presParOf" srcId="{BA5B3D2E-1775-449B-845C-999690CE5598}" destId="{A5B60358-EDE2-48D4-8D39-7B23B7A16B15}" srcOrd="2" destOrd="0" presId="urn:microsoft.com/office/officeart/2018/2/layout/IconCircleList"/>
    <dgm:cxn modelId="{0E0ED506-BD3E-4742-8233-10B2AB0775E1}" type="presParOf" srcId="{A5B60358-EDE2-48D4-8D39-7B23B7A16B15}" destId="{2E12C6EA-D23F-46B4-8641-25A7C59F0A15}" srcOrd="0" destOrd="0" presId="urn:microsoft.com/office/officeart/2018/2/layout/IconCircleList"/>
    <dgm:cxn modelId="{C1397EF1-19DE-490C-A503-1DAD0D838843}" type="presParOf" srcId="{A5B60358-EDE2-48D4-8D39-7B23B7A16B15}" destId="{1BD8EA1E-FFC2-4F7B-892B-E8A81BB22A8D}" srcOrd="1" destOrd="0" presId="urn:microsoft.com/office/officeart/2018/2/layout/IconCircleList"/>
    <dgm:cxn modelId="{03890D1F-94D0-4223-933F-A53DB47C32DC}" type="presParOf" srcId="{A5B60358-EDE2-48D4-8D39-7B23B7A16B15}" destId="{D507E9BF-6FCD-4FA5-A452-7B1B5B56B8E7}" srcOrd="2" destOrd="0" presId="urn:microsoft.com/office/officeart/2018/2/layout/IconCircleList"/>
    <dgm:cxn modelId="{7E2DE0FC-3CD7-4C51-8E94-BC080E0A3AAA}" type="presParOf" srcId="{A5B60358-EDE2-48D4-8D39-7B23B7A16B15}" destId="{CCB45C31-F4E6-447A-BB48-01C2950A6A29}" srcOrd="3" destOrd="0" presId="urn:microsoft.com/office/officeart/2018/2/layout/IconCircleList"/>
    <dgm:cxn modelId="{4D9AA3C4-B52A-489D-A750-E4805C8FA741}" type="presParOf" srcId="{BA5B3D2E-1775-449B-845C-999690CE5598}" destId="{64467FCE-0BCF-44C0-B4A2-39112F4C7F1C}" srcOrd="3" destOrd="0" presId="urn:microsoft.com/office/officeart/2018/2/layout/IconCircleList"/>
    <dgm:cxn modelId="{800142F9-7DF9-45A0-8CE7-0831156553DD}" type="presParOf" srcId="{BA5B3D2E-1775-449B-845C-999690CE5598}" destId="{1B529D67-0719-462D-9161-62B916EFA08C}" srcOrd="4" destOrd="0" presId="urn:microsoft.com/office/officeart/2018/2/layout/IconCircleList"/>
    <dgm:cxn modelId="{D969BC34-4E18-4308-B46F-F97A271FF9BD}" type="presParOf" srcId="{1B529D67-0719-462D-9161-62B916EFA08C}" destId="{06143C99-097C-4ECF-BB81-31DCF860A18F}" srcOrd="0" destOrd="0" presId="urn:microsoft.com/office/officeart/2018/2/layout/IconCircleList"/>
    <dgm:cxn modelId="{2E9D1380-BB80-4A57-9B61-0CDD7F86A85E}" type="presParOf" srcId="{1B529D67-0719-462D-9161-62B916EFA08C}" destId="{A39FA858-12BE-4A29-A741-3F3A45AE054C}" srcOrd="1" destOrd="0" presId="urn:microsoft.com/office/officeart/2018/2/layout/IconCircleList"/>
    <dgm:cxn modelId="{AF439C74-01BE-46EF-8A44-0EAEFDAA8D46}" type="presParOf" srcId="{1B529D67-0719-462D-9161-62B916EFA08C}" destId="{E9EF7C5C-0291-4C22-BC69-CE20A649013C}" srcOrd="2" destOrd="0" presId="urn:microsoft.com/office/officeart/2018/2/layout/IconCircleList"/>
    <dgm:cxn modelId="{6632DFE5-6317-49F1-834E-8791816301F4}" type="presParOf" srcId="{1B529D67-0719-462D-9161-62B916EFA08C}" destId="{1E5792EC-F515-49EF-850D-FB2E872D0961}" srcOrd="3" destOrd="0" presId="urn:microsoft.com/office/officeart/2018/2/layout/IconCircleList"/>
    <dgm:cxn modelId="{76AD7C88-DF8B-4700-9207-83CF2241E32A}" type="presParOf" srcId="{BA5B3D2E-1775-449B-845C-999690CE5598}" destId="{97D315FF-A92C-4760-AA62-4C507847ACE7}" srcOrd="5" destOrd="0" presId="urn:microsoft.com/office/officeart/2018/2/layout/IconCircleList"/>
    <dgm:cxn modelId="{58EB3A60-7AEB-4A3F-BDF9-46DB12C1DB83}" type="presParOf" srcId="{BA5B3D2E-1775-449B-845C-999690CE5598}" destId="{92C62DFB-0D1C-459F-AA12-A9C94F494BE9}" srcOrd="6" destOrd="0" presId="urn:microsoft.com/office/officeart/2018/2/layout/IconCircleList"/>
    <dgm:cxn modelId="{791033D5-C6FB-41AF-895A-86FF7E98F844}" type="presParOf" srcId="{92C62DFB-0D1C-459F-AA12-A9C94F494BE9}" destId="{2BD525D4-BC04-44DD-BDDE-1D5A6495AC6A}" srcOrd="0" destOrd="0" presId="urn:microsoft.com/office/officeart/2018/2/layout/IconCircleList"/>
    <dgm:cxn modelId="{41C796A6-D8DE-4C31-B922-5D2F1074345D}" type="presParOf" srcId="{92C62DFB-0D1C-459F-AA12-A9C94F494BE9}" destId="{2E641E01-B0F8-4A90-8C79-10FDD9E3B00D}" srcOrd="1" destOrd="0" presId="urn:microsoft.com/office/officeart/2018/2/layout/IconCircleList"/>
    <dgm:cxn modelId="{D08CD641-D5C2-4796-AE97-ED1AD67EBCC7}" type="presParOf" srcId="{92C62DFB-0D1C-459F-AA12-A9C94F494BE9}" destId="{6BA0B41C-BCCC-4712-B55B-54C4D603E45D}" srcOrd="2" destOrd="0" presId="urn:microsoft.com/office/officeart/2018/2/layout/IconCircleList"/>
    <dgm:cxn modelId="{FF75B2EE-0A03-4DC8-B94F-8390BD5ED54B}" type="presParOf" srcId="{92C62DFB-0D1C-459F-AA12-A9C94F494BE9}" destId="{94344EA1-5460-4742-92B4-0C6D2FE4B99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6FAF6E-BD0E-40CE-9BF2-B0E18B2E49F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0D96466-50A3-48DA-B3A2-E47E5AD20EF7}">
      <dgm:prSet/>
      <dgm:spPr/>
      <dgm:t>
        <a:bodyPr/>
        <a:lstStyle/>
        <a:p>
          <a:r>
            <a:rPr lang="en-US" b="1" i="0" baseline="0"/>
            <a:t>Sets Negotiation Parameters</a:t>
          </a:r>
          <a:endParaRPr lang="en-US"/>
        </a:p>
      </dgm:t>
    </dgm:pt>
    <dgm:pt modelId="{09465F30-FC64-4753-B7C4-F0195A80823B}" type="parTrans" cxnId="{BF2212A1-97B1-43F0-A241-BDC10B0D3905}">
      <dgm:prSet/>
      <dgm:spPr/>
      <dgm:t>
        <a:bodyPr/>
        <a:lstStyle/>
        <a:p>
          <a:endParaRPr lang="en-US"/>
        </a:p>
      </dgm:t>
    </dgm:pt>
    <dgm:pt modelId="{BC18C06E-FD62-4A95-B59C-94EE4D9237F7}" type="sibTrans" cxnId="{BF2212A1-97B1-43F0-A241-BDC10B0D3905}">
      <dgm:prSet/>
      <dgm:spPr/>
      <dgm:t>
        <a:bodyPr/>
        <a:lstStyle/>
        <a:p>
          <a:endParaRPr lang="en-US"/>
        </a:p>
      </dgm:t>
    </dgm:pt>
    <dgm:pt modelId="{8B7CC904-A401-4804-9E08-DBCED2865EEE}">
      <dgm:prSet/>
      <dgm:spPr/>
      <dgm:t>
        <a:bodyPr/>
        <a:lstStyle/>
        <a:p>
          <a:r>
            <a:rPr lang="en-US" b="1" i="0" baseline="0"/>
            <a:t>Monitors Fiscal Impact</a:t>
          </a:r>
          <a:endParaRPr lang="en-US"/>
        </a:p>
      </dgm:t>
    </dgm:pt>
    <dgm:pt modelId="{03188F08-98F4-4915-AE16-DA3416B83C74}" type="parTrans" cxnId="{04A4926F-CAF4-4F9A-9E81-45D1A9A08128}">
      <dgm:prSet/>
      <dgm:spPr/>
      <dgm:t>
        <a:bodyPr/>
        <a:lstStyle/>
        <a:p>
          <a:endParaRPr lang="en-US"/>
        </a:p>
      </dgm:t>
    </dgm:pt>
    <dgm:pt modelId="{D3C744BE-6F93-469B-8ED6-2FD9EB5345AF}" type="sibTrans" cxnId="{04A4926F-CAF4-4F9A-9E81-45D1A9A08128}">
      <dgm:prSet/>
      <dgm:spPr/>
      <dgm:t>
        <a:bodyPr/>
        <a:lstStyle/>
        <a:p>
          <a:endParaRPr lang="en-US"/>
        </a:p>
      </dgm:t>
    </dgm:pt>
    <dgm:pt modelId="{B2E592CD-1EA3-4386-88E1-551962619333}">
      <dgm:prSet/>
      <dgm:spPr/>
      <dgm:t>
        <a:bodyPr/>
        <a:lstStyle/>
        <a:p>
          <a:r>
            <a:rPr lang="en-US" b="1" i="0" baseline="0"/>
            <a:t>Represents Public Interest</a:t>
          </a:r>
          <a:endParaRPr lang="en-US"/>
        </a:p>
      </dgm:t>
    </dgm:pt>
    <dgm:pt modelId="{608DCC4A-D4D8-44C8-B3F6-24F0D76EAB8A}" type="parTrans" cxnId="{F2D53749-B18F-4996-9D04-F8DC338DF03E}">
      <dgm:prSet/>
      <dgm:spPr/>
      <dgm:t>
        <a:bodyPr/>
        <a:lstStyle/>
        <a:p>
          <a:endParaRPr lang="en-US"/>
        </a:p>
      </dgm:t>
    </dgm:pt>
    <dgm:pt modelId="{181A7A00-9409-4909-BCAE-94F17DEB9DC5}" type="sibTrans" cxnId="{F2D53749-B18F-4996-9D04-F8DC338DF03E}">
      <dgm:prSet/>
      <dgm:spPr/>
      <dgm:t>
        <a:bodyPr/>
        <a:lstStyle/>
        <a:p>
          <a:endParaRPr lang="en-US"/>
        </a:p>
      </dgm:t>
    </dgm:pt>
    <dgm:pt modelId="{1B1C360A-6055-4AA6-987F-42CCDB42EE32}">
      <dgm:prSet/>
      <dgm:spPr/>
      <dgm:t>
        <a:bodyPr/>
        <a:lstStyle/>
        <a:p>
          <a:r>
            <a:rPr lang="en-US" b="1" i="0" baseline="0"/>
            <a:t>May Face Public Input</a:t>
          </a:r>
          <a:endParaRPr lang="en-US"/>
        </a:p>
      </dgm:t>
    </dgm:pt>
    <dgm:pt modelId="{DF8F6844-5E8F-4F04-B9EF-2A5AAFA696C1}" type="parTrans" cxnId="{AFC68AE3-49C0-49EB-B0CC-1D4674FE7F01}">
      <dgm:prSet/>
      <dgm:spPr/>
      <dgm:t>
        <a:bodyPr/>
        <a:lstStyle/>
        <a:p>
          <a:endParaRPr lang="en-US"/>
        </a:p>
      </dgm:t>
    </dgm:pt>
    <dgm:pt modelId="{B6AF96F0-4DFE-409F-BD68-C8D556ECF2E4}" type="sibTrans" cxnId="{AFC68AE3-49C0-49EB-B0CC-1D4674FE7F01}">
      <dgm:prSet/>
      <dgm:spPr/>
      <dgm:t>
        <a:bodyPr/>
        <a:lstStyle/>
        <a:p>
          <a:endParaRPr lang="en-US"/>
        </a:p>
      </dgm:t>
    </dgm:pt>
    <dgm:pt modelId="{0A4600C4-21AE-49F1-BD01-FF76320C59B2}">
      <dgm:prSet/>
      <dgm:spPr/>
      <dgm:t>
        <a:bodyPr/>
        <a:lstStyle/>
        <a:p>
          <a:r>
            <a:rPr lang="en-US" b="1" i="0" baseline="0"/>
            <a:t>Hears Updates from Staff</a:t>
          </a:r>
          <a:endParaRPr lang="en-US"/>
        </a:p>
      </dgm:t>
    </dgm:pt>
    <dgm:pt modelId="{8EBA1230-A6EB-470D-9DB9-58DF7933FA15}" type="parTrans" cxnId="{6C187640-5795-4AF3-8C6D-738A1670CB53}">
      <dgm:prSet/>
      <dgm:spPr/>
      <dgm:t>
        <a:bodyPr/>
        <a:lstStyle/>
        <a:p>
          <a:endParaRPr lang="en-US"/>
        </a:p>
      </dgm:t>
    </dgm:pt>
    <dgm:pt modelId="{1A57D6A3-D0F8-41AC-8413-13CF805BF4DB}" type="sibTrans" cxnId="{6C187640-5795-4AF3-8C6D-738A1670CB53}">
      <dgm:prSet/>
      <dgm:spPr/>
      <dgm:t>
        <a:bodyPr/>
        <a:lstStyle/>
        <a:p>
          <a:endParaRPr lang="en-US"/>
        </a:p>
      </dgm:t>
    </dgm:pt>
    <dgm:pt modelId="{47E8DF17-7439-4539-B0CE-7B9571A7281D}">
      <dgm:prSet/>
      <dgm:spPr/>
      <dgm:t>
        <a:bodyPr/>
        <a:lstStyle/>
        <a:p>
          <a:r>
            <a:rPr lang="en-US" b="1" i="0" baseline="0"/>
            <a:t>Provides Strategic Direction</a:t>
          </a:r>
          <a:endParaRPr lang="en-US"/>
        </a:p>
      </dgm:t>
    </dgm:pt>
    <dgm:pt modelId="{F6A24CFC-138F-4268-9197-5D36BE7FD46A}" type="parTrans" cxnId="{E5047F7B-959F-4B81-A34A-3E8141F9BB7F}">
      <dgm:prSet/>
      <dgm:spPr/>
      <dgm:t>
        <a:bodyPr/>
        <a:lstStyle/>
        <a:p>
          <a:endParaRPr lang="en-US"/>
        </a:p>
      </dgm:t>
    </dgm:pt>
    <dgm:pt modelId="{8C0A1B95-FBF6-402F-BB9D-F87C371D7B56}" type="sibTrans" cxnId="{E5047F7B-959F-4B81-A34A-3E8141F9BB7F}">
      <dgm:prSet/>
      <dgm:spPr/>
      <dgm:t>
        <a:bodyPr/>
        <a:lstStyle/>
        <a:p>
          <a:endParaRPr lang="en-US"/>
        </a:p>
      </dgm:t>
    </dgm:pt>
    <dgm:pt modelId="{70F72F03-6CC9-4D59-9B8A-C05421AC17DD}">
      <dgm:prSet/>
      <dgm:spPr/>
      <dgm:t>
        <a:bodyPr/>
        <a:lstStyle/>
        <a:p>
          <a:r>
            <a:rPr lang="en-US" b="1" i="0" baseline="0"/>
            <a:t>Maintains Confidentiality</a:t>
          </a:r>
          <a:endParaRPr lang="en-US"/>
        </a:p>
      </dgm:t>
    </dgm:pt>
    <dgm:pt modelId="{F132BDF3-CF78-42F1-A214-7D7C8B5C7163}" type="parTrans" cxnId="{E23ECD41-2D1B-4461-822B-3BE9DC91ED9C}">
      <dgm:prSet/>
      <dgm:spPr/>
      <dgm:t>
        <a:bodyPr/>
        <a:lstStyle/>
        <a:p>
          <a:endParaRPr lang="en-US"/>
        </a:p>
      </dgm:t>
    </dgm:pt>
    <dgm:pt modelId="{F5554FDF-C716-45A6-A95B-A9BE849EB456}" type="sibTrans" cxnId="{E23ECD41-2D1B-4461-822B-3BE9DC91ED9C}">
      <dgm:prSet/>
      <dgm:spPr/>
      <dgm:t>
        <a:bodyPr/>
        <a:lstStyle/>
        <a:p>
          <a:endParaRPr lang="en-US"/>
        </a:p>
      </dgm:t>
    </dgm:pt>
    <dgm:pt modelId="{C2328C92-2510-4104-ACC0-E3526DB26F26}">
      <dgm:prSet/>
      <dgm:spPr/>
      <dgm:t>
        <a:bodyPr/>
        <a:lstStyle/>
        <a:p>
          <a:r>
            <a:rPr lang="en-US" b="1" i="0" baseline="0"/>
            <a:t>Approves Labor Agreements</a:t>
          </a:r>
          <a:endParaRPr lang="en-US"/>
        </a:p>
      </dgm:t>
    </dgm:pt>
    <dgm:pt modelId="{B6842C4A-A234-4D9E-80E5-824C1ECEDF46}" type="parTrans" cxnId="{7CBF456D-96B8-4121-A0A2-81A97AC00A41}">
      <dgm:prSet/>
      <dgm:spPr/>
      <dgm:t>
        <a:bodyPr/>
        <a:lstStyle/>
        <a:p>
          <a:endParaRPr lang="en-US"/>
        </a:p>
      </dgm:t>
    </dgm:pt>
    <dgm:pt modelId="{B85C6120-753A-45EE-83C7-2E0522DF3F4E}" type="sibTrans" cxnId="{7CBF456D-96B8-4121-A0A2-81A97AC00A41}">
      <dgm:prSet/>
      <dgm:spPr/>
      <dgm:t>
        <a:bodyPr/>
        <a:lstStyle/>
        <a:p>
          <a:endParaRPr lang="en-US"/>
        </a:p>
      </dgm:t>
    </dgm:pt>
    <dgm:pt modelId="{48B378F1-A62D-43E6-BCC9-5E9BF5863B99}" type="pres">
      <dgm:prSet presAssocID="{F06FAF6E-BD0E-40CE-9BF2-B0E18B2E49FA}" presName="linear" presStyleCnt="0">
        <dgm:presLayoutVars>
          <dgm:animLvl val="lvl"/>
          <dgm:resizeHandles val="exact"/>
        </dgm:presLayoutVars>
      </dgm:prSet>
      <dgm:spPr/>
    </dgm:pt>
    <dgm:pt modelId="{B60FE10E-46CA-4017-8BED-AE46FDF5DC77}" type="pres">
      <dgm:prSet presAssocID="{30D96466-50A3-48DA-B3A2-E47E5AD20EF7}" presName="parentText" presStyleLbl="node1" presStyleIdx="0" presStyleCnt="8" custLinFactNeighborX="-198" custLinFactNeighborY="-17046">
        <dgm:presLayoutVars>
          <dgm:chMax val="0"/>
          <dgm:bulletEnabled val="1"/>
        </dgm:presLayoutVars>
      </dgm:prSet>
      <dgm:spPr/>
    </dgm:pt>
    <dgm:pt modelId="{50F627CB-41DA-4545-9149-DCDF1D550755}" type="pres">
      <dgm:prSet presAssocID="{BC18C06E-FD62-4A95-B59C-94EE4D9237F7}" presName="spacer" presStyleCnt="0"/>
      <dgm:spPr/>
    </dgm:pt>
    <dgm:pt modelId="{CDC64372-775A-4405-A96B-C7A1F50E3F2D}" type="pres">
      <dgm:prSet presAssocID="{8B7CC904-A401-4804-9E08-DBCED2865EEE}" presName="parentText" presStyleLbl="node1" presStyleIdx="1" presStyleCnt="8">
        <dgm:presLayoutVars>
          <dgm:chMax val="0"/>
          <dgm:bulletEnabled val="1"/>
        </dgm:presLayoutVars>
      </dgm:prSet>
      <dgm:spPr/>
    </dgm:pt>
    <dgm:pt modelId="{6B7CA022-0FDB-4DC8-8691-910426075A25}" type="pres">
      <dgm:prSet presAssocID="{D3C744BE-6F93-469B-8ED6-2FD9EB5345AF}" presName="spacer" presStyleCnt="0"/>
      <dgm:spPr/>
    </dgm:pt>
    <dgm:pt modelId="{25B625E7-4265-4A91-BD61-2D76FCC19A0B}" type="pres">
      <dgm:prSet presAssocID="{B2E592CD-1EA3-4386-88E1-551962619333}" presName="parentText" presStyleLbl="node1" presStyleIdx="2" presStyleCnt="8">
        <dgm:presLayoutVars>
          <dgm:chMax val="0"/>
          <dgm:bulletEnabled val="1"/>
        </dgm:presLayoutVars>
      </dgm:prSet>
      <dgm:spPr/>
    </dgm:pt>
    <dgm:pt modelId="{65A7CC21-1120-4B25-BCA2-FD432DC04EB4}" type="pres">
      <dgm:prSet presAssocID="{181A7A00-9409-4909-BCAE-94F17DEB9DC5}" presName="spacer" presStyleCnt="0"/>
      <dgm:spPr/>
    </dgm:pt>
    <dgm:pt modelId="{D94EFFA7-4DDD-48BB-BF0F-850BD63AD26B}" type="pres">
      <dgm:prSet presAssocID="{1B1C360A-6055-4AA6-987F-42CCDB42EE32}" presName="parentText" presStyleLbl="node1" presStyleIdx="3" presStyleCnt="8">
        <dgm:presLayoutVars>
          <dgm:chMax val="0"/>
          <dgm:bulletEnabled val="1"/>
        </dgm:presLayoutVars>
      </dgm:prSet>
      <dgm:spPr/>
    </dgm:pt>
    <dgm:pt modelId="{85F490EA-7B23-453A-B2E4-1BBD1562BC1B}" type="pres">
      <dgm:prSet presAssocID="{B6AF96F0-4DFE-409F-BD68-C8D556ECF2E4}" presName="spacer" presStyleCnt="0"/>
      <dgm:spPr/>
    </dgm:pt>
    <dgm:pt modelId="{F39D6F34-E2B3-419B-B4B2-08D66103F026}" type="pres">
      <dgm:prSet presAssocID="{0A4600C4-21AE-49F1-BD01-FF76320C59B2}" presName="parentText" presStyleLbl="node1" presStyleIdx="4" presStyleCnt="8">
        <dgm:presLayoutVars>
          <dgm:chMax val="0"/>
          <dgm:bulletEnabled val="1"/>
        </dgm:presLayoutVars>
      </dgm:prSet>
      <dgm:spPr/>
    </dgm:pt>
    <dgm:pt modelId="{43A948DB-AF18-4F88-A366-8A9D63732507}" type="pres">
      <dgm:prSet presAssocID="{1A57D6A3-D0F8-41AC-8413-13CF805BF4DB}" presName="spacer" presStyleCnt="0"/>
      <dgm:spPr/>
    </dgm:pt>
    <dgm:pt modelId="{ECB06965-F89A-4E6F-90A6-917A3BC7FEA6}" type="pres">
      <dgm:prSet presAssocID="{47E8DF17-7439-4539-B0CE-7B9571A7281D}" presName="parentText" presStyleLbl="node1" presStyleIdx="5" presStyleCnt="8">
        <dgm:presLayoutVars>
          <dgm:chMax val="0"/>
          <dgm:bulletEnabled val="1"/>
        </dgm:presLayoutVars>
      </dgm:prSet>
      <dgm:spPr/>
    </dgm:pt>
    <dgm:pt modelId="{EF4384F4-9D81-4D9C-B1DC-8D03E4AA279C}" type="pres">
      <dgm:prSet presAssocID="{8C0A1B95-FBF6-402F-BB9D-F87C371D7B56}" presName="spacer" presStyleCnt="0"/>
      <dgm:spPr/>
    </dgm:pt>
    <dgm:pt modelId="{8A642B57-556F-46F5-BB58-021C66E88B23}" type="pres">
      <dgm:prSet presAssocID="{70F72F03-6CC9-4D59-9B8A-C05421AC17DD}" presName="parentText" presStyleLbl="node1" presStyleIdx="6" presStyleCnt="8">
        <dgm:presLayoutVars>
          <dgm:chMax val="0"/>
          <dgm:bulletEnabled val="1"/>
        </dgm:presLayoutVars>
      </dgm:prSet>
      <dgm:spPr/>
    </dgm:pt>
    <dgm:pt modelId="{11BD479B-4D0F-4B1A-8333-75A2685C8D48}" type="pres">
      <dgm:prSet presAssocID="{F5554FDF-C716-45A6-A95B-A9BE849EB456}" presName="spacer" presStyleCnt="0"/>
      <dgm:spPr/>
    </dgm:pt>
    <dgm:pt modelId="{F5AC83FC-B7DA-42DD-A908-F91664D519D5}" type="pres">
      <dgm:prSet presAssocID="{C2328C92-2510-4104-ACC0-E3526DB26F26}" presName="parentText" presStyleLbl="node1" presStyleIdx="7" presStyleCnt="8">
        <dgm:presLayoutVars>
          <dgm:chMax val="0"/>
          <dgm:bulletEnabled val="1"/>
        </dgm:presLayoutVars>
      </dgm:prSet>
      <dgm:spPr/>
    </dgm:pt>
  </dgm:ptLst>
  <dgm:cxnLst>
    <dgm:cxn modelId="{DDE2DE1F-2184-4B35-890D-FA7740C5D4EB}" type="presOf" srcId="{C2328C92-2510-4104-ACC0-E3526DB26F26}" destId="{F5AC83FC-B7DA-42DD-A908-F91664D519D5}" srcOrd="0" destOrd="0" presId="urn:microsoft.com/office/officeart/2005/8/layout/vList2"/>
    <dgm:cxn modelId="{6C187640-5795-4AF3-8C6D-738A1670CB53}" srcId="{F06FAF6E-BD0E-40CE-9BF2-B0E18B2E49FA}" destId="{0A4600C4-21AE-49F1-BD01-FF76320C59B2}" srcOrd="4" destOrd="0" parTransId="{8EBA1230-A6EB-470D-9DB9-58DF7933FA15}" sibTransId="{1A57D6A3-D0F8-41AC-8413-13CF805BF4DB}"/>
    <dgm:cxn modelId="{3EAD865F-77AB-4800-B4EA-D403D799FD02}" type="presOf" srcId="{30D96466-50A3-48DA-B3A2-E47E5AD20EF7}" destId="{B60FE10E-46CA-4017-8BED-AE46FDF5DC77}" srcOrd="0" destOrd="0" presId="urn:microsoft.com/office/officeart/2005/8/layout/vList2"/>
    <dgm:cxn modelId="{E23ECD41-2D1B-4461-822B-3BE9DC91ED9C}" srcId="{F06FAF6E-BD0E-40CE-9BF2-B0E18B2E49FA}" destId="{70F72F03-6CC9-4D59-9B8A-C05421AC17DD}" srcOrd="6" destOrd="0" parTransId="{F132BDF3-CF78-42F1-A214-7D7C8B5C7163}" sibTransId="{F5554FDF-C716-45A6-A95B-A9BE849EB456}"/>
    <dgm:cxn modelId="{F2D53749-B18F-4996-9D04-F8DC338DF03E}" srcId="{F06FAF6E-BD0E-40CE-9BF2-B0E18B2E49FA}" destId="{B2E592CD-1EA3-4386-88E1-551962619333}" srcOrd="2" destOrd="0" parTransId="{608DCC4A-D4D8-44C8-B3F6-24F0D76EAB8A}" sibTransId="{181A7A00-9409-4909-BCAE-94F17DEB9DC5}"/>
    <dgm:cxn modelId="{7CBF456D-96B8-4121-A0A2-81A97AC00A41}" srcId="{F06FAF6E-BD0E-40CE-9BF2-B0E18B2E49FA}" destId="{C2328C92-2510-4104-ACC0-E3526DB26F26}" srcOrd="7" destOrd="0" parTransId="{B6842C4A-A234-4D9E-80E5-824C1ECEDF46}" sibTransId="{B85C6120-753A-45EE-83C7-2E0522DF3F4E}"/>
    <dgm:cxn modelId="{04A4926F-CAF4-4F9A-9E81-45D1A9A08128}" srcId="{F06FAF6E-BD0E-40CE-9BF2-B0E18B2E49FA}" destId="{8B7CC904-A401-4804-9E08-DBCED2865EEE}" srcOrd="1" destOrd="0" parTransId="{03188F08-98F4-4915-AE16-DA3416B83C74}" sibTransId="{D3C744BE-6F93-469B-8ED6-2FD9EB5345AF}"/>
    <dgm:cxn modelId="{26D7D372-74C9-49A5-A7E2-D37DAE7D81A3}" type="presOf" srcId="{47E8DF17-7439-4539-B0CE-7B9571A7281D}" destId="{ECB06965-F89A-4E6F-90A6-917A3BC7FEA6}" srcOrd="0" destOrd="0" presId="urn:microsoft.com/office/officeart/2005/8/layout/vList2"/>
    <dgm:cxn modelId="{E5047F7B-959F-4B81-A34A-3E8141F9BB7F}" srcId="{F06FAF6E-BD0E-40CE-9BF2-B0E18B2E49FA}" destId="{47E8DF17-7439-4539-B0CE-7B9571A7281D}" srcOrd="5" destOrd="0" parTransId="{F6A24CFC-138F-4268-9197-5D36BE7FD46A}" sibTransId="{8C0A1B95-FBF6-402F-BB9D-F87C371D7B56}"/>
    <dgm:cxn modelId="{BF2212A1-97B1-43F0-A241-BDC10B0D3905}" srcId="{F06FAF6E-BD0E-40CE-9BF2-B0E18B2E49FA}" destId="{30D96466-50A3-48DA-B3A2-E47E5AD20EF7}" srcOrd="0" destOrd="0" parTransId="{09465F30-FC64-4753-B7C4-F0195A80823B}" sibTransId="{BC18C06E-FD62-4A95-B59C-94EE4D9237F7}"/>
    <dgm:cxn modelId="{D84AA6AF-459F-4FAB-ABF8-BE4BC10E4FDC}" type="presOf" srcId="{8B7CC904-A401-4804-9E08-DBCED2865EEE}" destId="{CDC64372-775A-4405-A96B-C7A1F50E3F2D}" srcOrd="0" destOrd="0" presId="urn:microsoft.com/office/officeart/2005/8/layout/vList2"/>
    <dgm:cxn modelId="{85226DBC-3B0C-48E4-ADBC-1854A9A1FA8E}" type="presOf" srcId="{1B1C360A-6055-4AA6-987F-42CCDB42EE32}" destId="{D94EFFA7-4DDD-48BB-BF0F-850BD63AD26B}" srcOrd="0" destOrd="0" presId="urn:microsoft.com/office/officeart/2005/8/layout/vList2"/>
    <dgm:cxn modelId="{F2C634BD-479B-46BC-BF69-0D92B8B7BD36}" type="presOf" srcId="{70F72F03-6CC9-4D59-9B8A-C05421AC17DD}" destId="{8A642B57-556F-46F5-BB58-021C66E88B23}" srcOrd="0" destOrd="0" presId="urn:microsoft.com/office/officeart/2005/8/layout/vList2"/>
    <dgm:cxn modelId="{8FD398CD-E54D-461C-A617-5EF701B35596}" type="presOf" srcId="{0A4600C4-21AE-49F1-BD01-FF76320C59B2}" destId="{F39D6F34-E2B3-419B-B4B2-08D66103F026}" srcOrd="0" destOrd="0" presId="urn:microsoft.com/office/officeart/2005/8/layout/vList2"/>
    <dgm:cxn modelId="{C937BFE2-3C5E-4EDD-AD20-3C8904C1FA0D}" type="presOf" srcId="{F06FAF6E-BD0E-40CE-9BF2-B0E18B2E49FA}" destId="{48B378F1-A62D-43E6-BCC9-5E9BF5863B99}" srcOrd="0" destOrd="0" presId="urn:microsoft.com/office/officeart/2005/8/layout/vList2"/>
    <dgm:cxn modelId="{AFC68AE3-49C0-49EB-B0CC-1D4674FE7F01}" srcId="{F06FAF6E-BD0E-40CE-9BF2-B0E18B2E49FA}" destId="{1B1C360A-6055-4AA6-987F-42CCDB42EE32}" srcOrd="3" destOrd="0" parTransId="{DF8F6844-5E8F-4F04-B9EF-2A5AAFA696C1}" sibTransId="{B6AF96F0-4DFE-409F-BD68-C8D556ECF2E4}"/>
    <dgm:cxn modelId="{350376FD-9AF8-4727-B108-0DF3D2D1CCFD}" type="presOf" srcId="{B2E592CD-1EA3-4386-88E1-551962619333}" destId="{25B625E7-4265-4A91-BD61-2D76FCC19A0B}" srcOrd="0" destOrd="0" presId="urn:microsoft.com/office/officeart/2005/8/layout/vList2"/>
    <dgm:cxn modelId="{410E4205-C3EC-40B9-B1BD-20DC78279E4F}" type="presParOf" srcId="{48B378F1-A62D-43E6-BCC9-5E9BF5863B99}" destId="{B60FE10E-46CA-4017-8BED-AE46FDF5DC77}" srcOrd="0" destOrd="0" presId="urn:microsoft.com/office/officeart/2005/8/layout/vList2"/>
    <dgm:cxn modelId="{842F814F-C890-46A5-9649-50B0CA511BF7}" type="presParOf" srcId="{48B378F1-A62D-43E6-BCC9-5E9BF5863B99}" destId="{50F627CB-41DA-4545-9149-DCDF1D550755}" srcOrd="1" destOrd="0" presId="urn:microsoft.com/office/officeart/2005/8/layout/vList2"/>
    <dgm:cxn modelId="{0949F660-DCA4-4AC8-88F2-F52C963871B5}" type="presParOf" srcId="{48B378F1-A62D-43E6-BCC9-5E9BF5863B99}" destId="{CDC64372-775A-4405-A96B-C7A1F50E3F2D}" srcOrd="2" destOrd="0" presId="urn:microsoft.com/office/officeart/2005/8/layout/vList2"/>
    <dgm:cxn modelId="{B9F29391-99A8-4373-B09D-A77C67DE1E5C}" type="presParOf" srcId="{48B378F1-A62D-43E6-BCC9-5E9BF5863B99}" destId="{6B7CA022-0FDB-4DC8-8691-910426075A25}" srcOrd="3" destOrd="0" presId="urn:microsoft.com/office/officeart/2005/8/layout/vList2"/>
    <dgm:cxn modelId="{7B07E69B-CC11-4940-B65B-94F0570D055B}" type="presParOf" srcId="{48B378F1-A62D-43E6-BCC9-5E9BF5863B99}" destId="{25B625E7-4265-4A91-BD61-2D76FCC19A0B}" srcOrd="4" destOrd="0" presId="urn:microsoft.com/office/officeart/2005/8/layout/vList2"/>
    <dgm:cxn modelId="{2BBC9D0C-19A1-4AFB-A4F0-7D1BA08EA098}" type="presParOf" srcId="{48B378F1-A62D-43E6-BCC9-5E9BF5863B99}" destId="{65A7CC21-1120-4B25-BCA2-FD432DC04EB4}" srcOrd="5" destOrd="0" presId="urn:microsoft.com/office/officeart/2005/8/layout/vList2"/>
    <dgm:cxn modelId="{B44485D2-C0AE-47CC-A14E-4E781F845AF8}" type="presParOf" srcId="{48B378F1-A62D-43E6-BCC9-5E9BF5863B99}" destId="{D94EFFA7-4DDD-48BB-BF0F-850BD63AD26B}" srcOrd="6" destOrd="0" presId="urn:microsoft.com/office/officeart/2005/8/layout/vList2"/>
    <dgm:cxn modelId="{AFFF238B-2A10-4540-8AF5-9ED6E842129C}" type="presParOf" srcId="{48B378F1-A62D-43E6-BCC9-5E9BF5863B99}" destId="{85F490EA-7B23-453A-B2E4-1BBD1562BC1B}" srcOrd="7" destOrd="0" presId="urn:microsoft.com/office/officeart/2005/8/layout/vList2"/>
    <dgm:cxn modelId="{C38A91C6-1208-48A2-A5EE-95CDF0B37C2F}" type="presParOf" srcId="{48B378F1-A62D-43E6-BCC9-5E9BF5863B99}" destId="{F39D6F34-E2B3-419B-B4B2-08D66103F026}" srcOrd="8" destOrd="0" presId="urn:microsoft.com/office/officeart/2005/8/layout/vList2"/>
    <dgm:cxn modelId="{7FE4FF2D-DD06-43E2-98C1-D87FCA860EEF}" type="presParOf" srcId="{48B378F1-A62D-43E6-BCC9-5E9BF5863B99}" destId="{43A948DB-AF18-4F88-A366-8A9D63732507}" srcOrd="9" destOrd="0" presId="urn:microsoft.com/office/officeart/2005/8/layout/vList2"/>
    <dgm:cxn modelId="{F547EB4E-B3FD-4B89-AB2E-4D46CC085795}" type="presParOf" srcId="{48B378F1-A62D-43E6-BCC9-5E9BF5863B99}" destId="{ECB06965-F89A-4E6F-90A6-917A3BC7FEA6}" srcOrd="10" destOrd="0" presId="urn:microsoft.com/office/officeart/2005/8/layout/vList2"/>
    <dgm:cxn modelId="{2B894737-EE76-42AD-9DF0-202A0B39FEE3}" type="presParOf" srcId="{48B378F1-A62D-43E6-BCC9-5E9BF5863B99}" destId="{EF4384F4-9D81-4D9C-B1DC-8D03E4AA279C}" srcOrd="11" destOrd="0" presId="urn:microsoft.com/office/officeart/2005/8/layout/vList2"/>
    <dgm:cxn modelId="{3B31DFBA-1D53-4F97-BF99-075A6C7D1DCF}" type="presParOf" srcId="{48B378F1-A62D-43E6-BCC9-5E9BF5863B99}" destId="{8A642B57-556F-46F5-BB58-021C66E88B23}" srcOrd="12" destOrd="0" presId="urn:microsoft.com/office/officeart/2005/8/layout/vList2"/>
    <dgm:cxn modelId="{290FAB7C-C320-4F37-92D7-CDEBEDEB15DE}" type="presParOf" srcId="{48B378F1-A62D-43E6-BCC9-5E9BF5863B99}" destId="{11BD479B-4D0F-4B1A-8333-75A2685C8D48}" srcOrd="13" destOrd="0" presId="urn:microsoft.com/office/officeart/2005/8/layout/vList2"/>
    <dgm:cxn modelId="{C21F45DF-18CC-445A-89B2-CFDD87606FF4}" type="presParOf" srcId="{48B378F1-A62D-43E6-BCC9-5E9BF5863B99}" destId="{F5AC83FC-B7DA-42DD-A908-F91664D519D5}"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A27B-08B0-44E6-A291-C8831ADC658E}">
      <dsp:nvSpPr>
        <dsp:cNvPr id="0" name=""/>
        <dsp:cNvSpPr/>
      </dsp:nvSpPr>
      <dsp:spPr>
        <a:xfrm>
          <a:off x="0" y="817646"/>
          <a:ext cx="2561210" cy="153672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Human Resources conducted 71 recruitments.</a:t>
          </a:r>
        </a:p>
      </dsp:txBody>
      <dsp:txXfrm>
        <a:off x="0" y="817646"/>
        <a:ext cx="2561210" cy="1536726"/>
      </dsp:txXfrm>
    </dsp:sp>
    <dsp:sp modelId="{BF76051B-5693-4285-B0A7-87FA9EE22293}">
      <dsp:nvSpPr>
        <dsp:cNvPr id="0" name=""/>
        <dsp:cNvSpPr/>
      </dsp:nvSpPr>
      <dsp:spPr>
        <a:xfrm>
          <a:off x="2817330" y="803938"/>
          <a:ext cx="2561210" cy="153672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Human Resources reviewed </a:t>
          </a:r>
          <a:r>
            <a:rPr lang="en-US" sz="2300" kern="1200" dirty="0">
              <a:latin typeface="Calibri Light" panose="020F0302020204030204"/>
            </a:rPr>
            <a:t>6,437</a:t>
          </a:r>
          <a:r>
            <a:rPr lang="en-US" sz="2300" kern="1200" dirty="0"/>
            <a:t> applications.</a:t>
          </a:r>
        </a:p>
      </dsp:txBody>
      <dsp:txXfrm>
        <a:off x="2817330" y="803938"/>
        <a:ext cx="2561210" cy="1536726"/>
      </dsp:txXfrm>
    </dsp:sp>
    <dsp:sp modelId="{37EEE28C-C9CB-4BCB-B02B-E625253E8EF8}">
      <dsp:nvSpPr>
        <dsp:cNvPr id="0" name=""/>
        <dsp:cNvSpPr/>
      </dsp:nvSpPr>
      <dsp:spPr>
        <a:xfrm>
          <a:off x="5634662" y="803938"/>
          <a:ext cx="2561210" cy="153672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j-lt"/>
              <a:ea typeface="Calibri" panose="020F0502020204030204" pitchFamily="34" charset="0"/>
              <a:cs typeface="Calibri" panose="020F0502020204030204" pitchFamily="34" charset="0"/>
            </a:rPr>
            <a:t>The City hired 111 employees and promoted 65 employees.</a:t>
          </a:r>
        </a:p>
      </dsp:txBody>
      <dsp:txXfrm>
        <a:off x="5634662" y="803938"/>
        <a:ext cx="2561210" cy="1536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230AB-B53E-40B4-8344-8CBCB621BD6C}">
      <dsp:nvSpPr>
        <dsp:cNvPr id="0" name=""/>
        <dsp:cNvSpPr/>
      </dsp:nvSpPr>
      <dsp:spPr>
        <a:xfrm>
          <a:off x="0" y="1697"/>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C644D-763F-42C9-8F7F-ED7F05630EBC}">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D5CB62-1132-42F5-BDBE-E017AA80A8B9}">
      <dsp:nvSpPr>
        <dsp:cNvPr id="0" name=""/>
        <dsp:cNvSpPr/>
      </dsp:nvSpPr>
      <dsp:spPr>
        <a:xfrm>
          <a:off x="835310" y="1697"/>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a:latin typeface="Century Gothic" panose="020B0502020202020204"/>
            </a:rPr>
            <a:t>SPECIALIZED TRAINING</a:t>
          </a:r>
          <a:endParaRPr lang="en-US" sz="1800" kern="1200"/>
        </a:p>
      </dsp:txBody>
      <dsp:txXfrm>
        <a:off x="835310" y="1697"/>
        <a:ext cx="3958145" cy="723212"/>
      </dsp:txXfrm>
    </dsp:sp>
    <dsp:sp modelId="{49BA0865-4FED-4483-BA45-02C80EFD6053}">
      <dsp:nvSpPr>
        <dsp:cNvPr id="0" name=""/>
        <dsp:cNvSpPr/>
      </dsp:nvSpPr>
      <dsp:spPr>
        <a:xfrm>
          <a:off x="0" y="905713"/>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2D34E-1828-427E-96E5-29C7B08A479B}">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2B1C69-BAA2-42A3-8F6D-D85D92E322B1}">
      <dsp:nvSpPr>
        <dsp:cNvPr id="0" name=""/>
        <dsp:cNvSpPr/>
      </dsp:nvSpPr>
      <dsp:spPr>
        <a:xfrm>
          <a:off x="835310" y="905713"/>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Century Gothic" panose="020B0502020202020204"/>
            </a:rPr>
            <a:t>NEW SOFTWARE AND IMPROVED EFFICIENCIES</a:t>
          </a:r>
        </a:p>
      </dsp:txBody>
      <dsp:txXfrm>
        <a:off x="835310" y="905713"/>
        <a:ext cx="3958145" cy="723212"/>
      </dsp:txXfrm>
    </dsp:sp>
    <dsp:sp modelId="{A06E39E3-2839-4A13-AADE-D85F89243CD8}">
      <dsp:nvSpPr>
        <dsp:cNvPr id="0" name=""/>
        <dsp:cNvSpPr/>
      </dsp:nvSpPr>
      <dsp:spPr>
        <a:xfrm>
          <a:off x="0" y="1809729"/>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21D3E-0496-4258-8068-7D66A99B033E}">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FBF6E8-6B94-4F23-9808-C0759B1607A3}">
      <dsp:nvSpPr>
        <dsp:cNvPr id="0" name=""/>
        <dsp:cNvSpPr/>
      </dsp:nvSpPr>
      <dsp:spPr>
        <a:xfrm>
          <a:off x="835310" y="1809729"/>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a:latin typeface="Century Gothic" panose="020B0502020202020204"/>
            </a:rPr>
            <a:t>LABOR RELATIONS TRAINING</a:t>
          </a:r>
          <a:endParaRPr lang="en-US" sz="1800" kern="1200"/>
        </a:p>
      </dsp:txBody>
      <dsp:txXfrm>
        <a:off x="835310" y="1809729"/>
        <a:ext cx="3958145" cy="723212"/>
      </dsp:txXfrm>
    </dsp:sp>
    <dsp:sp modelId="{AE59DB22-A91F-4EF8-8076-0627D9CB6D73}">
      <dsp:nvSpPr>
        <dsp:cNvPr id="0" name=""/>
        <dsp:cNvSpPr/>
      </dsp:nvSpPr>
      <dsp:spPr>
        <a:xfrm>
          <a:off x="0" y="2713745"/>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B9313-8FF8-4690-87E1-3D2BD709EC1C}">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D0ABD3-B248-44F9-A83C-DBE03A993058}">
      <dsp:nvSpPr>
        <dsp:cNvPr id="0" name=""/>
        <dsp:cNvSpPr/>
      </dsp:nvSpPr>
      <dsp:spPr>
        <a:xfrm>
          <a:off x="835310" y="2713745"/>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dirty="0"/>
            <a:t>COMPREHENSIVE DEPARTMENTAL SUPPORT</a:t>
          </a:r>
        </a:p>
      </dsp:txBody>
      <dsp:txXfrm>
        <a:off x="835310" y="2713745"/>
        <a:ext cx="3958145" cy="723212"/>
      </dsp:txXfrm>
    </dsp:sp>
    <dsp:sp modelId="{AB9DDFF6-B688-4449-BF7D-0B83EAF25107}">
      <dsp:nvSpPr>
        <dsp:cNvPr id="0" name=""/>
        <dsp:cNvSpPr/>
      </dsp:nvSpPr>
      <dsp:spPr>
        <a:xfrm>
          <a:off x="0" y="3617761"/>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C7BB6-2B65-4CA4-87FE-6061E7FA0586}">
      <dsp:nvSpPr>
        <dsp:cNvPr id="0" name=""/>
        <dsp:cNvSpPr/>
      </dsp:nvSpPr>
      <dsp:spPr>
        <a:xfrm>
          <a:off x="218771" y="3780483"/>
          <a:ext cx="397767" cy="3977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27A052-FDCF-4A86-92BC-8F011B8B9F95}">
      <dsp:nvSpPr>
        <dsp:cNvPr id="0" name=""/>
        <dsp:cNvSpPr/>
      </dsp:nvSpPr>
      <dsp:spPr>
        <a:xfrm>
          <a:off x="835310" y="3617761"/>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a:latin typeface="Century Gothic" panose="020B0502020202020204"/>
            </a:rPr>
            <a:t>PROMOTION OF THE CITY'S VISION AND MISSION</a:t>
          </a:r>
        </a:p>
      </dsp:txBody>
      <dsp:txXfrm>
        <a:off x="835310" y="3617761"/>
        <a:ext cx="3958145" cy="723212"/>
      </dsp:txXfrm>
    </dsp:sp>
    <dsp:sp modelId="{7A47506E-ACA8-4D34-850C-1C3DBF12119A}">
      <dsp:nvSpPr>
        <dsp:cNvPr id="0" name=""/>
        <dsp:cNvSpPr/>
      </dsp:nvSpPr>
      <dsp:spPr>
        <a:xfrm>
          <a:off x="0" y="4521777"/>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CD2EF-2F38-41E7-A0AB-3AD478C42107}">
      <dsp:nvSpPr>
        <dsp:cNvPr id="0" name=""/>
        <dsp:cNvSpPr/>
      </dsp:nvSpPr>
      <dsp:spPr>
        <a:xfrm>
          <a:off x="218771" y="4684499"/>
          <a:ext cx="397767" cy="3977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992C7B-15FD-41A8-A71E-4EF2054482B9}">
      <dsp:nvSpPr>
        <dsp:cNvPr id="0" name=""/>
        <dsp:cNvSpPr/>
      </dsp:nvSpPr>
      <dsp:spPr>
        <a:xfrm>
          <a:off x="835310" y="4521777"/>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Century Gothic" panose="020B0502020202020204"/>
            </a:rPr>
            <a:t>TRANSPARENCY AND INFORMATION </a:t>
          </a:r>
          <a:endParaRPr lang="en-US" sz="1800" b="1" kern="1200" dirty="0"/>
        </a:p>
      </dsp:txBody>
      <dsp:txXfrm>
        <a:off x="835310" y="4521777"/>
        <a:ext cx="3958145" cy="723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8D96-CA1A-49E4-839A-694008A4F2E0}">
      <dsp:nvSpPr>
        <dsp:cNvPr id="0" name=""/>
        <dsp:cNvSpPr/>
      </dsp:nvSpPr>
      <dsp:spPr>
        <a:xfrm>
          <a:off x="183744" y="645586"/>
          <a:ext cx="1041048" cy="10410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3A898-F8DA-454C-AD3D-58845E7A3882}">
      <dsp:nvSpPr>
        <dsp:cNvPr id="0" name=""/>
        <dsp:cNvSpPr/>
      </dsp:nvSpPr>
      <dsp:spPr>
        <a:xfrm>
          <a:off x="402364" y="864206"/>
          <a:ext cx="603808" cy="6038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F7B805-DD02-4D08-914E-6B23E68F4AC9}">
      <dsp:nvSpPr>
        <dsp:cNvPr id="0" name=""/>
        <dsp:cNvSpPr/>
      </dsp:nvSpPr>
      <dsp:spPr>
        <a:xfrm>
          <a:off x="1343313" y="557107"/>
          <a:ext cx="2775901" cy="114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i="0" u="none" kern="1200" dirty="0">
              <a:latin typeface="Century Gothic" panose="020B0502020202020204"/>
            </a:rPr>
            <a:t>Ensure</a:t>
          </a:r>
          <a:r>
            <a:rPr lang="en-US" sz="1300" b="1" i="0" u="none" kern="1200" dirty="0"/>
            <a:t> mandatory trainings, important policies, and relevant written communications are translated into Spanish.</a:t>
          </a:r>
          <a:endParaRPr lang="en-US" sz="1300" b="1" kern="1200" dirty="0"/>
        </a:p>
      </dsp:txBody>
      <dsp:txXfrm>
        <a:off x="1343313" y="557107"/>
        <a:ext cx="2775901" cy="1145216"/>
      </dsp:txXfrm>
    </dsp:sp>
    <dsp:sp modelId="{2E12C6EA-D23F-46B4-8641-25A7C59F0A15}">
      <dsp:nvSpPr>
        <dsp:cNvPr id="0" name=""/>
        <dsp:cNvSpPr/>
      </dsp:nvSpPr>
      <dsp:spPr>
        <a:xfrm>
          <a:off x="4490348" y="645586"/>
          <a:ext cx="1041048" cy="10410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8EA1E-FFC2-4F7B-892B-E8A81BB22A8D}">
      <dsp:nvSpPr>
        <dsp:cNvPr id="0" name=""/>
        <dsp:cNvSpPr/>
      </dsp:nvSpPr>
      <dsp:spPr>
        <a:xfrm>
          <a:off x="4708969" y="864206"/>
          <a:ext cx="603808" cy="603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B45C31-F4E6-447A-BB48-01C2950A6A29}">
      <dsp:nvSpPr>
        <dsp:cNvPr id="0" name=""/>
        <dsp:cNvSpPr/>
      </dsp:nvSpPr>
      <dsp:spPr>
        <a:xfrm>
          <a:off x="5754479" y="645586"/>
          <a:ext cx="2453900" cy="104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rtl="0">
            <a:lnSpc>
              <a:spcPct val="100000"/>
            </a:lnSpc>
            <a:spcBef>
              <a:spcPct val="0"/>
            </a:spcBef>
            <a:spcAft>
              <a:spcPct val="35000"/>
            </a:spcAft>
            <a:buNone/>
          </a:pPr>
          <a:r>
            <a:rPr lang="en-US" sz="1300" b="1" i="0" u="none" kern="1200" dirty="0">
              <a:latin typeface="Century Gothic" panose="020B0502020202020204"/>
            </a:rPr>
            <a:t>Ensure</a:t>
          </a:r>
          <a:r>
            <a:rPr lang="en-US" sz="1300" b="1" i="0" u="none" kern="1200" dirty="0"/>
            <a:t> a seamless transition for new hires and departing employees</a:t>
          </a:r>
          <a:r>
            <a:rPr lang="en-US" sz="1300" b="1" i="0" u="none" kern="1200" dirty="0">
              <a:latin typeface="Century Gothic" panose="020B0502020202020204"/>
            </a:rPr>
            <a:t> by automating</a:t>
          </a:r>
          <a:r>
            <a:rPr lang="en-US" sz="1300" b="1" i="0" u="none" kern="1200" dirty="0"/>
            <a:t> processes</a:t>
          </a:r>
          <a:r>
            <a:rPr lang="en-US" sz="1300" b="1" i="0" u="none" kern="1200" dirty="0">
              <a:latin typeface="Century Gothic" panose="020B0502020202020204"/>
            </a:rPr>
            <a:t> through software</a:t>
          </a:r>
          <a:r>
            <a:rPr lang="en-US" sz="1300" b="1" i="0" u="none" kern="1200" dirty="0"/>
            <a:t>.</a:t>
          </a:r>
          <a:endParaRPr lang="en-US" sz="1300" b="1" kern="1200" dirty="0"/>
        </a:p>
      </dsp:txBody>
      <dsp:txXfrm>
        <a:off x="5754479" y="645586"/>
        <a:ext cx="2453900" cy="1041048"/>
      </dsp:txXfrm>
    </dsp:sp>
    <dsp:sp modelId="{06143C99-097C-4ECF-BB81-31DCF860A18F}">
      <dsp:nvSpPr>
        <dsp:cNvPr id="0" name=""/>
        <dsp:cNvSpPr/>
      </dsp:nvSpPr>
      <dsp:spPr>
        <a:xfrm>
          <a:off x="183744" y="2429628"/>
          <a:ext cx="1041048" cy="10410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FA858-12BE-4A29-A741-3F3A45AE054C}">
      <dsp:nvSpPr>
        <dsp:cNvPr id="0" name=""/>
        <dsp:cNvSpPr/>
      </dsp:nvSpPr>
      <dsp:spPr>
        <a:xfrm>
          <a:off x="402364" y="2648249"/>
          <a:ext cx="603808" cy="603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5792EC-F515-49EF-850D-FB2E872D0961}">
      <dsp:nvSpPr>
        <dsp:cNvPr id="0" name=""/>
        <dsp:cNvSpPr/>
      </dsp:nvSpPr>
      <dsp:spPr>
        <a:xfrm>
          <a:off x="1329081" y="2419895"/>
          <a:ext cx="2453900" cy="104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i="0" u="none" kern="1200" dirty="0"/>
            <a:t>Successfully negotiate Memoranda of Understanding (MOUs) with eight bargaining units.</a:t>
          </a:r>
          <a:endParaRPr lang="en-US" sz="1400" b="1" kern="1200" dirty="0"/>
        </a:p>
      </dsp:txBody>
      <dsp:txXfrm>
        <a:off x="1329081" y="2419895"/>
        <a:ext cx="2453900" cy="1041048"/>
      </dsp:txXfrm>
    </dsp:sp>
    <dsp:sp modelId="{2BD525D4-BC04-44DD-BDDE-1D5A6495AC6A}">
      <dsp:nvSpPr>
        <dsp:cNvPr id="0" name=""/>
        <dsp:cNvSpPr/>
      </dsp:nvSpPr>
      <dsp:spPr>
        <a:xfrm>
          <a:off x="4329348" y="2429628"/>
          <a:ext cx="1041048" cy="10410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41E01-B0F8-4A90-8C79-10FDD9E3B00D}">
      <dsp:nvSpPr>
        <dsp:cNvPr id="0" name=""/>
        <dsp:cNvSpPr/>
      </dsp:nvSpPr>
      <dsp:spPr>
        <a:xfrm>
          <a:off x="4547968" y="2648249"/>
          <a:ext cx="603808" cy="603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44EA1-5460-4742-92B4-0C6D2FE4B992}">
      <dsp:nvSpPr>
        <dsp:cNvPr id="0" name=""/>
        <dsp:cNvSpPr/>
      </dsp:nvSpPr>
      <dsp:spPr>
        <a:xfrm>
          <a:off x="5593479" y="2429628"/>
          <a:ext cx="2453900" cy="1041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1" i="0" u="none" kern="1200" dirty="0"/>
            <a:t>Continue developing a training and mentorship program to ensure the City’s workforce is well trained and competitive with the market.</a:t>
          </a:r>
          <a:endParaRPr lang="en-US" sz="1300" b="1" kern="1200" dirty="0"/>
        </a:p>
      </dsp:txBody>
      <dsp:txXfrm>
        <a:off x="5593479" y="2429628"/>
        <a:ext cx="2453900" cy="1041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FE10E-46CA-4017-8BED-AE46FDF5DC77}">
      <dsp:nvSpPr>
        <dsp:cNvPr id="0" name=""/>
        <dsp:cNvSpPr/>
      </dsp:nvSpPr>
      <dsp:spPr>
        <a:xfrm>
          <a:off x="0" y="67081"/>
          <a:ext cx="4793456" cy="57563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Sets Negotiation Parameters</a:t>
          </a:r>
          <a:endParaRPr lang="en-US" sz="2400" kern="1200"/>
        </a:p>
      </dsp:txBody>
      <dsp:txXfrm>
        <a:off x="28100" y="95181"/>
        <a:ext cx="4737256" cy="519439"/>
      </dsp:txXfrm>
    </dsp:sp>
    <dsp:sp modelId="{CDC64372-775A-4405-A96B-C7A1F50E3F2D}">
      <dsp:nvSpPr>
        <dsp:cNvPr id="0" name=""/>
        <dsp:cNvSpPr/>
      </dsp:nvSpPr>
      <dsp:spPr>
        <a:xfrm>
          <a:off x="0" y="723623"/>
          <a:ext cx="4793456" cy="575639"/>
        </a:xfrm>
        <a:prstGeom prst="roundRect">
          <a:avLst/>
        </a:prstGeom>
        <a:solidFill>
          <a:schemeClr val="accent5">
            <a:hueOff val="759008"/>
            <a:satOff val="-326"/>
            <a:lumOff val="-15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Monitors Fiscal Impact</a:t>
          </a:r>
          <a:endParaRPr lang="en-US" sz="2400" kern="1200"/>
        </a:p>
      </dsp:txBody>
      <dsp:txXfrm>
        <a:off x="28100" y="751723"/>
        <a:ext cx="4737256" cy="519439"/>
      </dsp:txXfrm>
    </dsp:sp>
    <dsp:sp modelId="{25B625E7-4265-4A91-BD61-2D76FCC19A0B}">
      <dsp:nvSpPr>
        <dsp:cNvPr id="0" name=""/>
        <dsp:cNvSpPr/>
      </dsp:nvSpPr>
      <dsp:spPr>
        <a:xfrm>
          <a:off x="0" y="1368383"/>
          <a:ext cx="4793456" cy="575639"/>
        </a:xfrm>
        <a:prstGeom prst="roundRect">
          <a:avLst/>
        </a:prstGeom>
        <a:solidFill>
          <a:schemeClr val="accent5">
            <a:hueOff val="1518016"/>
            <a:satOff val="-653"/>
            <a:lumOff val="-30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Represents Public Interest</a:t>
          </a:r>
          <a:endParaRPr lang="en-US" sz="2400" kern="1200"/>
        </a:p>
      </dsp:txBody>
      <dsp:txXfrm>
        <a:off x="28100" y="1396483"/>
        <a:ext cx="4737256" cy="519439"/>
      </dsp:txXfrm>
    </dsp:sp>
    <dsp:sp modelId="{D94EFFA7-4DDD-48BB-BF0F-850BD63AD26B}">
      <dsp:nvSpPr>
        <dsp:cNvPr id="0" name=""/>
        <dsp:cNvSpPr/>
      </dsp:nvSpPr>
      <dsp:spPr>
        <a:xfrm>
          <a:off x="0" y="2013143"/>
          <a:ext cx="4793456" cy="575639"/>
        </a:xfrm>
        <a:prstGeom prst="roundRect">
          <a:avLst/>
        </a:prstGeom>
        <a:solidFill>
          <a:schemeClr val="accent5">
            <a:hueOff val="2277023"/>
            <a:satOff val="-979"/>
            <a:lumOff val="-45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May Face Public Input</a:t>
          </a:r>
          <a:endParaRPr lang="en-US" sz="2400" kern="1200"/>
        </a:p>
      </dsp:txBody>
      <dsp:txXfrm>
        <a:off x="28100" y="2041243"/>
        <a:ext cx="4737256" cy="519439"/>
      </dsp:txXfrm>
    </dsp:sp>
    <dsp:sp modelId="{F39D6F34-E2B3-419B-B4B2-08D66103F026}">
      <dsp:nvSpPr>
        <dsp:cNvPr id="0" name=""/>
        <dsp:cNvSpPr/>
      </dsp:nvSpPr>
      <dsp:spPr>
        <a:xfrm>
          <a:off x="0" y="2657903"/>
          <a:ext cx="4793456" cy="575639"/>
        </a:xfrm>
        <a:prstGeom prst="roundRect">
          <a:avLst/>
        </a:prstGeom>
        <a:solidFill>
          <a:schemeClr val="accent5">
            <a:hueOff val="3036031"/>
            <a:satOff val="-1305"/>
            <a:lumOff val="-60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Hears Updates from Staff</a:t>
          </a:r>
          <a:endParaRPr lang="en-US" sz="2400" kern="1200"/>
        </a:p>
      </dsp:txBody>
      <dsp:txXfrm>
        <a:off x="28100" y="2686003"/>
        <a:ext cx="4737256" cy="519439"/>
      </dsp:txXfrm>
    </dsp:sp>
    <dsp:sp modelId="{ECB06965-F89A-4E6F-90A6-917A3BC7FEA6}">
      <dsp:nvSpPr>
        <dsp:cNvPr id="0" name=""/>
        <dsp:cNvSpPr/>
      </dsp:nvSpPr>
      <dsp:spPr>
        <a:xfrm>
          <a:off x="0" y="3302663"/>
          <a:ext cx="4793456" cy="575639"/>
        </a:xfrm>
        <a:prstGeom prst="roundRect">
          <a:avLst/>
        </a:prstGeom>
        <a:solidFill>
          <a:schemeClr val="accent5">
            <a:hueOff val="3795039"/>
            <a:satOff val="-1631"/>
            <a:lumOff val="-75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Provides Strategic Direction</a:t>
          </a:r>
          <a:endParaRPr lang="en-US" sz="2400" kern="1200"/>
        </a:p>
      </dsp:txBody>
      <dsp:txXfrm>
        <a:off x="28100" y="3330763"/>
        <a:ext cx="4737256" cy="519439"/>
      </dsp:txXfrm>
    </dsp:sp>
    <dsp:sp modelId="{8A642B57-556F-46F5-BB58-021C66E88B23}">
      <dsp:nvSpPr>
        <dsp:cNvPr id="0" name=""/>
        <dsp:cNvSpPr/>
      </dsp:nvSpPr>
      <dsp:spPr>
        <a:xfrm>
          <a:off x="0" y="3947423"/>
          <a:ext cx="4793456" cy="575639"/>
        </a:xfrm>
        <a:prstGeom prst="roundRect">
          <a:avLst/>
        </a:prstGeom>
        <a:solidFill>
          <a:schemeClr val="accent5">
            <a:hueOff val="4554046"/>
            <a:satOff val="-1958"/>
            <a:lumOff val="-90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Maintains Confidentiality</a:t>
          </a:r>
          <a:endParaRPr lang="en-US" sz="2400" kern="1200"/>
        </a:p>
      </dsp:txBody>
      <dsp:txXfrm>
        <a:off x="28100" y="3975523"/>
        <a:ext cx="4737256" cy="519439"/>
      </dsp:txXfrm>
    </dsp:sp>
    <dsp:sp modelId="{F5AC83FC-B7DA-42DD-A908-F91664D519D5}">
      <dsp:nvSpPr>
        <dsp:cNvPr id="0" name=""/>
        <dsp:cNvSpPr/>
      </dsp:nvSpPr>
      <dsp:spPr>
        <a:xfrm>
          <a:off x="0" y="4592183"/>
          <a:ext cx="4793456" cy="575639"/>
        </a:xfrm>
        <a:prstGeom prst="roundRect">
          <a:avLst/>
        </a:prstGeom>
        <a:solidFill>
          <a:schemeClr val="accent5">
            <a:hueOff val="5313054"/>
            <a:satOff val="-2284"/>
            <a:lumOff val="-10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Approves Labor Agreements</a:t>
          </a:r>
          <a:endParaRPr lang="en-US" sz="2400" kern="1200"/>
        </a:p>
      </dsp:txBody>
      <dsp:txXfrm>
        <a:off x="28100" y="4620283"/>
        <a:ext cx="4737256"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7840" cy="464820"/>
          </a:xfrm>
          <a:prstGeom prst="rect">
            <a:avLst/>
          </a:prstGeom>
        </p:spPr>
        <p:txBody>
          <a:bodyPr vert="horz" lIns="93745" tIns="46872" rIns="93745" bIns="46872" rtlCol="0"/>
          <a:lstStyle>
            <a:lvl1pPr algn="l">
              <a:defRPr sz="1200"/>
            </a:lvl1pPr>
          </a:lstStyle>
          <a:p>
            <a:endParaRPr lang="en-US"/>
          </a:p>
        </p:txBody>
      </p:sp>
      <p:sp>
        <p:nvSpPr>
          <p:cNvPr id="3" name="Date Placeholder 2"/>
          <p:cNvSpPr>
            <a:spLocks noGrp="1"/>
          </p:cNvSpPr>
          <p:nvPr>
            <p:ph type="dt" idx="1"/>
          </p:nvPr>
        </p:nvSpPr>
        <p:spPr>
          <a:xfrm>
            <a:off x="3970941" y="4"/>
            <a:ext cx="3037840" cy="464820"/>
          </a:xfrm>
          <a:prstGeom prst="rect">
            <a:avLst/>
          </a:prstGeom>
        </p:spPr>
        <p:txBody>
          <a:bodyPr vert="horz" lIns="93745" tIns="46872" rIns="93745" bIns="46872" rtlCol="0"/>
          <a:lstStyle>
            <a:lvl1pPr algn="r">
              <a:defRPr sz="1200"/>
            </a:lvl1pPr>
          </a:lstStyle>
          <a:p>
            <a:fld id="{2DE9FB61-1075-4B1F-B252-1B50B2763399}" type="datetimeFigureOut">
              <a:rPr lang="en-US" smtClean="0"/>
              <a:t>4/15/2025</a:t>
            </a:fld>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745" tIns="46872" rIns="93745" bIns="46872"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745" tIns="46872" rIns="93745"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70"/>
            <a:ext cx="3037840" cy="464820"/>
          </a:xfrm>
          <a:prstGeom prst="rect">
            <a:avLst/>
          </a:prstGeom>
        </p:spPr>
        <p:txBody>
          <a:bodyPr vert="horz" lIns="93745" tIns="46872" rIns="93745"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0"/>
            <a:ext cx="3037840" cy="464820"/>
          </a:xfrm>
          <a:prstGeom prst="rect">
            <a:avLst/>
          </a:prstGeom>
        </p:spPr>
        <p:txBody>
          <a:bodyPr vert="horz" lIns="93745" tIns="46872" rIns="93745" bIns="46872" rtlCol="0" anchor="b"/>
          <a:lstStyle>
            <a:lvl1pPr algn="r">
              <a:defRPr sz="1200"/>
            </a:lvl1pPr>
          </a:lstStyle>
          <a:p>
            <a:fld id="{95C6CC98-852E-4456-BF1A-7D9F06A4F092}" type="slidenum">
              <a:rPr lang="en-US" smtClean="0"/>
              <a:t>‹#›</a:t>
            </a:fld>
            <a:endParaRPr lang="en-US"/>
          </a:p>
        </p:txBody>
      </p:sp>
    </p:spTree>
    <p:extLst>
      <p:ext uri="{BB962C8B-B14F-4D97-AF65-F5344CB8AC3E}">
        <p14:creationId xmlns:p14="http://schemas.microsoft.com/office/powerpoint/2010/main" val="218650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6CC98-852E-4456-BF1A-7D9F06A4F092}" type="slidenum">
              <a:rPr lang="en-US" smtClean="0"/>
              <a:t>1</a:t>
            </a:fld>
            <a:endParaRPr lang="en-US"/>
          </a:p>
        </p:txBody>
      </p:sp>
    </p:spTree>
    <p:extLst>
      <p:ext uri="{BB962C8B-B14F-4D97-AF65-F5344CB8AC3E}">
        <p14:creationId xmlns:p14="http://schemas.microsoft.com/office/powerpoint/2010/main" val="101820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10</a:t>
            </a:fld>
            <a:endParaRPr lang="en-US"/>
          </a:p>
        </p:txBody>
      </p:sp>
    </p:spTree>
    <p:extLst>
      <p:ext uri="{BB962C8B-B14F-4D97-AF65-F5344CB8AC3E}">
        <p14:creationId xmlns:p14="http://schemas.microsoft.com/office/powerpoint/2010/main" val="252143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11</a:t>
            </a:fld>
            <a:endParaRPr lang="en-US"/>
          </a:p>
        </p:txBody>
      </p:sp>
    </p:spTree>
    <p:extLst>
      <p:ext uri="{BB962C8B-B14F-4D97-AF65-F5344CB8AC3E}">
        <p14:creationId xmlns:p14="http://schemas.microsoft.com/office/powerpoint/2010/main" val="64323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12</a:t>
            </a:fld>
            <a:endParaRPr lang="en-US"/>
          </a:p>
        </p:txBody>
      </p:sp>
    </p:spTree>
    <p:extLst>
      <p:ext uri="{BB962C8B-B14F-4D97-AF65-F5344CB8AC3E}">
        <p14:creationId xmlns:p14="http://schemas.microsoft.com/office/powerpoint/2010/main" val="419047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13</a:t>
            </a:fld>
            <a:endParaRPr lang="en-US"/>
          </a:p>
        </p:txBody>
      </p:sp>
    </p:spTree>
    <p:extLst>
      <p:ext uri="{BB962C8B-B14F-4D97-AF65-F5344CB8AC3E}">
        <p14:creationId xmlns:p14="http://schemas.microsoft.com/office/powerpoint/2010/main" val="246255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14</a:t>
            </a:fld>
            <a:endParaRPr lang="en-US"/>
          </a:p>
        </p:txBody>
      </p:sp>
    </p:spTree>
    <p:extLst>
      <p:ext uri="{BB962C8B-B14F-4D97-AF65-F5344CB8AC3E}">
        <p14:creationId xmlns:p14="http://schemas.microsoft.com/office/powerpoint/2010/main" val="300116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2</a:t>
            </a:fld>
            <a:endParaRPr lang="en-US"/>
          </a:p>
        </p:txBody>
      </p:sp>
    </p:spTree>
    <p:extLst>
      <p:ext uri="{BB962C8B-B14F-4D97-AF65-F5344CB8AC3E}">
        <p14:creationId xmlns:p14="http://schemas.microsoft.com/office/powerpoint/2010/main" val="290790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3</a:t>
            </a:fld>
            <a:endParaRPr lang="en-US"/>
          </a:p>
        </p:txBody>
      </p:sp>
    </p:spTree>
    <p:extLst>
      <p:ext uri="{BB962C8B-B14F-4D97-AF65-F5344CB8AC3E}">
        <p14:creationId xmlns:p14="http://schemas.microsoft.com/office/powerpoint/2010/main" val="229493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a:p>
            <a:pPr defTabSz="904159"/>
            <a:r>
              <a:rPr lang="en-US" b="1" dirty="0"/>
              <a:t>Human Resources provides specialized trainings to reinforce the City’s expectations in regards to customer service, safety, skills, employee conduct, and compliance</a:t>
            </a:r>
          </a:p>
          <a:p>
            <a:pPr defTabSz="904159"/>
            <a:r>
              <a:rPr lang="en-US" b="1" dirty="0"/>
              <a:t>Human Resources is implementing new software to streamline the  employee evaluation process to encourage consistent and meaningful feedback on a regular basis.</a:t>
            </a:r>
          </a:p>
          <a:p>
            <a:pPr defTabSz="904159"/>
            <a:r>
              <a:rPr lang="en-US" b="1" dirty="0"/>
              <a:t>Human Resources conducted a series of trainings designed to train managers on the progressive discipline process and active performance management methods to ensure that employees are well informed on expectations</a:t>
            </a:r>
          </a:p>
          <a:p>
            <a:pPr defTabSz="904159"/>
            <a:r>
              <a:rPr lang="en-US" b="1" dirty="0"/>
              <a:t>Our Personnel Analysts are trained to be first point of contact for the department heads when they have personnel issues. The Personnel Analysts provide counseling, support, and guidance to ensure compliance with the Progressive Discipline model, Memorandum of Understandings and Labor Laws</a:t>
            </a:r>
            <a:endParaRPr lang="en-US" dirty="0"/>
          </a:p>
          <a:p>
            <a:pPr defTabSz="904159"/>
            <a:r>
              <a:rPr lang="en-US" b="1" dirty="0"/>
              <a:t>Human Resources is prepared to lead the City’s efforts in maintaining a diverse workforce that is respectful of our differences and actively supports each other in accomplishing the City’s mission.</a:t>
            </a:r>
          </a:p>
          <a:p>
            <a:pPr defTabSz="904159"/>
            <a:r>
              <a:rPr lang="en-US" b="1" dirty="0"/>
              <a:t>Human Resources believes in having an informed workforce. We work to accomplish that by being transparent and keeping employees abreast of policies and  protocol through various avenues such as our monthly newsletter and periodic informative communique</a:t>
            </a:r>
          </a:p>
          <a:p>
            <a:pPr defTabSz="904159"/>
            <a:endParaRPr lang="en-US" b="1" dirty="0"/>
          </a:p>
          <a:p>
            <a:pPr defTabSz="904159"/>
            <a:endParaRPr lang="en-US" b="1" dirty="0"/>
          </a:p>
          <a:p>
            <a:pPr defTabSz="904159"/>
            <a:endParaRPr lang="en-US" b="1" dirty="0"/>
          </a:p>
          <a:p>
            <a:endParaRPr lang="en-US" dirty="0"/>
          </a:p>
        </p:txBody>
      </p:sp>
      <p:sp>
        <p:nvSpPr>
          <p:cNvPr id="4" name="Slide Number Placeholder 3"/>
          <p:cNvSpPr>
            <a:spLocks noGrp="1"/>
          </p:cNvSpPr>
          <p:nvPr>
            <p:ph type="sldNum" sz="quarter" idx="5"/>
          </p:nvPr>
        </p:nvSpPr>
        <p:spPr/>
        <p:txBody>
          <a:bodyPr/>
          <a:lstStyle/>
          <a:p>
            <a:fld id="{95C6CC98-852E-4456-BF1A-7D9F06A4F092}" type="slidenum">
              <a:rPr lang="en-US" smtClean="0"/>
              <a:t>4</a:t>
            </a:fld>
            <a:endParaRPr lang="en-US"/>
          </a:p>
        </p:txBody>
      </p:sp>
    </p:spTree>
    <p:extLst>
      <p:ext uri="{BB962C8B-B14F-4D97-AF65-F5344CB8AC3E}">
        <p14:creationId xmlns:p14="http://schemas.microsoft.com/office/powerpoint/2010/main" val="323432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a:p>
            <a:pPr defTabSz="904159"/>
            <a:r>
              <a:rPr lang="en-US" b="1" dirty="0"/>
              <a:t>Strengthen diversity, equity, and inclusion efforts to create a more inclusive and equitable workplace environment for all employees </a:t>
            </a:r>
          </a:p>
          <a:p>
            <a:pPr defTabSz="904159"/>
            <a:r>
              <a:rPr lang="en-US" b="1" dirty="0"/>
              <a:t>Optimize hiring, onboarding, and offboarding practices to heighten the recruitment process and ensure a seamless transition for new hires and departing employees through employee training and automated processes.</a:t>
            </a:r>
          </a:p>
          <a:p>
            <a:pPr defTabSz="904159"/>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5C6CC98-852E-4456-BF1A-7D9F06A4F092}" type="slidenum">
              <a:rPr lang="en-US" smtClean="0"/>
              <a:t>5</a:t>
            </a:fld>
            <a:endParaRPr lang="en-US"/>
          </a:p>
        </p:txBody>
      </p:sp>
    </p:spTree>
    <p:extLst>
      <p:ext uri="{BB962C8B-B14F-4D97-AF65-F5344CB8AC3E}">
        <p14:creationId xmlns:p14="http://schemas.microsoft.com/office/powerpoint/2010/main" val="79126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Sharrone</a:t>
            </a:r>
          </a:p>
          <a:p>
            <a:pPr>
              <a:buNone/>
            </a:pPr>
            <a:r>
              <a:rPr lang="en-US" b="1" dirty="0"/>
              <a:t>Sets Negotiation Parameters</a:t>
            </a:r>
            <a:r>
              <a:rPr lang="en-US" dirty="0"/>
              <a:t>: Approves overall bargaining goals and parameters, often based on recommendations from city management or HR.</a:t>
            </a:r>
          </a:p>
          <a:p>
            <a:pPr>
              <a:buNone/>
            </a:pPr>
            <a:r>
              <a:rPr lang="en-US" b="1" dirty="0"/>
              <a:t>Approves Labor Agreements</a:t>
            </a:r>
            <a:r>
              <a:rPr lang="en-US" dirty="0"/>
              <a:t>: Final authority to ratify or reject negotiated agreements (MOUs) between the city and employee unions.</a:t>
            </a:r>
          </a:p>
          <a:p>
            <a:pPr>
              <a:buNone/>
            </a:pPr>
            <a:r>
              <a:rPr lang="en-US" b="1" dirty="0"/>
              <a:t>Monitors Fiscal Impact</a:t>
            </a:r>
            <a:r>
              <a:rPr lang="en-US" dirty="0"/>
              <a:t>: Ensures negotiated contracts align with the city’s budget and long-term financial sustainability.</a:t>
            </a:r>
          </a:p>
          <a:p>
            <a:pPr>
              <a:buNone/>
            </a:pPr>
            <a:r>
              <a:rPr lang="en-US" b="1" dirty="0"/>
              <a:t>Represents Public Interest</a:t>
            </a:r>
            <a:r>
              <a:rPr lang="en-US" dirty="0"/>
              <a:t>: Balances the needs of employees with the interests of taxpayers and city service levels.</a:t>
            </a:r>
          </a:p>
          <a:p>
            <a:pPr>
              <a:buNone/>
            </a:pPr>
            <a:r>
              <a:rPr lang="en-US" b="1" dirty="0"/>
              <a:t>Hears Updates from Staff</a:t>
            </a:r>
            <a:r>
              <a:rPr lang="en-US" dirty="0"/>
              <a:t>: Receives closed-session briefings and updates from negotiation teams during bargaining processes.</a:t>
            </a:r>
          </a:p>
          <a:p>
            <a:pPr>
              <a:buNone/>
            </a:pPr>
            <a:r>
              <a:rPr lang="en-US" b="1" dirty="0"/>
              <a:t>Provides Strategic Direction</a:t>
            </a:r>
            <a:r>
              <a:rPr lang="en-US" dirty="0"/>
              <a:t>: May set broad policy objectives to guide negotiations, such as priorities for pay equity, recruitment/retention, or pension reform.</a:t>
            </a:r>
          </a:p>
          <a:p>
            <a:pPr>
              <a:buNone/>
            </a:pPr>
            <a:r>
              <a:rPr lang="en-US" b="1" dirty="0"/>
              <a:t>Maintains Confidentiality</a:t>
            </a:r>
            <a:r>
              <a:rPr lang="en-US" dirty="0"/>
              <a:t>: Engages in confidential closed-session discussions under state labor laws (e.g., California’s Brown Act).</a:t>
            </a:r>
          </a:p>
          <a:p>
            <a:r>
              <a:rPr lang="en-US" b="1" dirty="0"/>
              <a:t>May Face Public Input</a:t>
            </a:r>
            <a:r>
              <a:rPr lang="en-US" dirty="0"/>
              <a:t>: Often hears from unions and community members during public comment sessions, especially if negotiations are contentious.</a:t>
            </a:r>
          </a:p>
          <a:p>
            <a:endParaRPr lang="en-US" dirty="0"/>
          </a:p>
        </p:txBody>
      </p:sp>
      <p:sp>
        <p:nvSpPr>
          <p:cNvPr id="4" name="Slide Number Placeholder 3"/>
          <p:cNvSpPr>
            <a:spLocks noGrp="1"/>
          </p:cNvSpPr>
          <p:nvPr>
            <p:ph type="sldNum" sz="quarter" idx="5"/>
          </p:nvPr>
        </p:nvSpPr>
        <p:spPr/>
        <p:txBody>
          <a:bodyPr/>
          <a:lstStyle/>
          <a:p>
            <a:fld id="{95C6CC98-852E-4456-BF1A-7D9F06A4F092}" type="slidenum">
              <a:rPr lang="en-US" smtClean="0"/>
              <a:t>6</a:t>
            </a:fld>
            <a:endParaRPr lang="en-US"/>
          </a:p>
        </p:txBody>
      </p:sp>
    </p:spTree>
    <p:extLst>
      <p:ext uri="{BB962C8B-B14F-4D97-AF65-F5344CB8AC3E}">
        <p14:creationId xmlns:p14="http://schemas.microsoft.com/office/powerpoint/2010/main" val="409365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7</a:t>
            </a:fld>
            <a:endParaRPr lang="en-US"/>
          </a:p>
        </p:txBody>
      </p:sp>
    </p:spTree>
    <p:extLst>
      <p:ext uri="{BB962C8B-B14F-4D97-AF65-F5344CB8AC3E}">
        <p14:creationId xmlns:p14="http://schemas.microsoft.com/office/powerpoint/2010/main" val="194615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158875" y="690563"/>
            <a:ext cx="4600575" cy="3451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91952" y="4372483"/>
            <a:ext cx="5535615" cy="4142353"/>
          </a:xfrm>
          <a:prstGeom prst="rect">
            <a:avLst/>
          </a:prstGeom>
          <a:noFill/>
          <a:ln>
            <a:noFill/>
          </a:ln>
        </p:spPr>
        <p:txBody>
          <a:bodyPr spcFirstLastPara="1" wrap="square" lIns="92107" tIns="46053" rIns="92107" bIns="46053" anchor="t" anchorCtr="0">
            <a:normAutofit/>
          </a:bodyPr>
          <a:lstStyle/>
          <a:p>
            <a:r>
              <a:rPr lang="en-US" dirty="0"/>
              <a:t>Sharrone</a:t>
            </a:r>
            <a:endParaRPr dirty="0"/>
          </a:p>
        </p:txBody>
      </p:sp>
      <p:sp>
        <p:nvSpPr>
          <p:cNvPr id="122" name="Google Shape;122;p3:notes"/>
          <p:cNvSpPr txBox="1">
            <a:spLocks noGrp="1"/>
          </p:cNvSpPr>
          <p:nvPr>
            <p:ph type="sldNum" idx="12"/>
          </p:nvPr>
        </p:nvSpPr>
        <p:spPr>
          <a:xfrm>
            <a:off x="3919460" y="8743370"/>
            <a:ext cx="2998458" cy="460261"/>
          </a:xfrm>
          <a:prstGeom prst="rect">
            <a:avLst/>
          </a:prstGeom>
          <a:noFill/>
          <a:ln>
            <a:noFill/>
          </a:ln>
        </p:spPr>
        <p:txBody>
          <a:bodyPr spcFirstLastPara="1" wrap="square" lIns="92107" tIns="46053" rIns="92107" bIns="46053" anchor="b" anchorCtr="0">
            <a:noAutofit/>
          </a:bodyPr>
          <a:lstStyle/>
          <a:p>
            <a:fld id="{00000000-1234-1234-1234-123412341234}" type="slidenum">
              <a:rPr lang="en-US"/>
              <a:pPr/>
              <a:t>8</a:t>
            </a:fld>
            <a:endParaRPr dirty="0"/>
          </a:p>
        </p:txBody>
      </p:sp>
    </p:spTree>
    <p:extLst>
      <p:ext uri="{BB962C8B-B14F-4D97-AF65-F5344CB8AC3E}">
        <p14:creationId xmlns:p14="http://schemas.microsoft.com/office/powerpoint/2010/main" val="413746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Sharrone</a:t>
            </a:r>
          </a:p>
        </p:txBody>
      </p:sp>
      <p:sp>
        <p:nvSpPr>
          <p:cNvPr id="4" name="Slide Number Placeholder 3"/>
          <p:cNvSpPr>
            <a:spLocks noGrp="1"/>
          </p:cNvSpPr>
          <p:nvPr>
            <p:ph type="sldNum" sz="quarter" idx="5"/>
          </p:nvPr>
        </p:nvSpPr>
        <p:spPr/>
        <p:txBody>
          <a:bodyPr/>
          <a:lstStyle/>
          <a:p>
            <a:fld id="{95C6CC98-852E-4456-BF1A-7D9F06A4F092}" type="slidenum">
              <a:rPr lang="en-US" smtClean="0"/>
              <a:t>9</a:t>
            </a:fld>
            <a:endParaRPr lang="en-US"/>
          </a:p>
        </p:txBody>
      </p:sp>
    </p:spTree>
    <p:extLst>
      <p:ext uri="{BB962C8B-B14F-4D97-AF65-F5344CB8AC3E}">
        <p14:creationId xmlns:p14="http://schemas.microsoft.com/office/powerpoint/2010/main" val="38006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6E294A77-CC19-46E6-8651-EC97C4158406}" type="datetime1">
              <a:rPr lang="en-US" smtClean="0"/>
              <a:t>4/15/2025</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310774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14A219-5A37-4335-B261-60288BD03CEE}"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409849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14A219-5A37-4335-B261-60288BD03CEE}"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18879208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14A219-5A37-4335-B261-60288BD03CEE}"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82279944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4A219-5A37-4335-B261-60288BD03CEE}"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87732598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14A219-5A37-4335-B261-60288BD03CEE}" type="datetime1">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5536087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14A219-5A37-4335-B261-60288BD03CEE}" type="datetime1">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40202092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2403B-891E-41D3-96F9-478FCB1004F2}"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339666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75816-A70F-4D62-A9AC-5196476851F5}"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22664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EEAF6-D85C-4552-BDAB-889696688A39}"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61037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1848D-5BB3-4181-8632-060E0969A8B2}"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424257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4A219-5A37-4335-B261-60288BD03CEE}"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8893828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AF730-FA09-4F1F-8830-755402AD16CD}" type="datetime1">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280974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7B436-3D8D-43B5-966A-AA59DAB19003}" type="datetime1">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99513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1E47B-0E5C-4C7B-A9E4-F86D631BD868}"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417058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14A219-5A37-4335-B261-60288BD03CEE}"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384380759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14A219-5A37-4335-B261-60288BD03CEE}"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78560867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2914A219-5A37-4335-B261-60288BD03CEE}" type="datetime1">
              <a:rPr lang="en-US" smtClean="0"/>
              <a:t>4/15/2025</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2DC20-EF44-4108-885F-1E1F886043EF}" type="slidenum">
              <a:rPr lang="en-US" smtClean="0"/>
              <a:t>‹#›</a:t>
            </a:fld>
            <a:endParaRPr lang="en-US"/>
          </a:p>
        </p:txBody>
      </p:sp>
    </p:spTree>
    <p:extLst>
      <p:ext uri="{BB962C8B-B14F-4D97-AF65-F5344CB8AC3E}">
        <p14:creationId xmlns:p14="http://schemas.microsoft.com/office/powerpoint/2010/main" val="34778240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cid:image007.jpg@01D93191.9818796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CEF224B5-3402-4BED-A2C3-32752138A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85" name="Rectangle 84">
              <a:extLst>
                <a:ext uri="{FF2B5EF4-FFF2-40B4-BE49-F238E27FC236}">
                  <a16:creationId xmlns:a16="http://schemas.microsoft.com/office/drawing/2014/main" id="{9F11E65C-714D-4F86-904D-863475A2C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Oval 85">
              <a:extLst>
                <a:ext uri="{FF2B5EF4-FFF2-40B4-BE49-F238E27FC236}">
                  <a16:creationId xmlns:a16="http://schemas.microsoft.com/office/drawing/2014/main" id="{C14B0299-2ACB-4162-945B-F488B3016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Oval 86">
              <a:extLst>
                <a:ext uri="{FF2B5EF4-FFF2-40B4-BE49-F238E27FC236}">
                  <a16:creationId xmlns:a16="http://schemas.microsoft.com/office/drawing/2014/main" id="{FB01F4FF-DF7F-4A40-8706-4588923E9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Oval 87">
              <a:extLst>
                <a:ext uri="{FF2B5EF4-FFF2-40B4-BE49-F238E27FC236}">
                  <a16:creationId xmlns:a16="http://schemas.microsoft.com/office/drawing/2014/main" id="{C5273063-01E4-4BCA-82A2-197A5400E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Freeform 5">
              <a:extLst>
                <a:ext uri="{FF2B5EF4-FFF2-40B4-BE49-F238E27FC236}">
                  <a16:creationId xmlns:a16="http://schemas.microsoft.com/office/drawing/2014/main" id="{2A3F28FA-C000-4AB6-BA04-B4A3BB3C6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90" name="Freeform 5">
              <a:extLst>
                <a:ext uri="{FF2B5EF4-FFF2-40B4-BE49-F238E27FC236}">
                  <a16:creationId xmlns:a16="http://schemas.microsoft.com/office/drawing/2014/main" id="{889C375C-8A9B-464E-8A6F-AB76B9733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91" name="Freeform 5">
              <a:extLst>
                <a:ext uri="{FF2B5EF4-FFF2-40B4-BE49-F238E27FC236}">
                  <a16:creationId xmlns:a16="http://schemas.microsoft.com/office/drawing/2014/main" id="{C3117D49-EF00-4841-870B-B48780D006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93" name="Rectangle 92">
            <a:extLst>
              <a:ext uri="{FF2B5EF4-FFF2-40B4-BE49-F238E27FC236}">
                <a16:creationId xmlns:a16="http://schemas.microsoft.com/office/drawing/2014/main" id="{00495602-26F6-4955-AB1D-4E6ABA6FE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95" name="Group 94">
            <a:extLst>
              <a:ext uri="{FF2B5EF4-FFF2-40B4-BE49-F238E27FC236}">
                <a16:creationId xmlns:a16="http://schemas.microsoft.com/office/drawing/2014/main" id="{2F2EE1BD-E803-472E-A6A2-B43FC2FF1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6" name="Rectangle 95">
              <a:extLst>
                <a:ext uri="{FF2B5EF4-FFF2-40B4-BE49-F238E27FC236}">
                  <a16:creationId xmlns:a16="http://schemas.microsoft.com/office/drawing/2014/main" id="{16F1FFC8-7B7E-4DF9-A55E-03EAA8D02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7" name="Freeform 5">
              <a:extLst>
                <a:ext uri="{FF2B5EF4-FFF2-40B4-BE49-F238E27FC236}">
                  <a16:creationId xmlns:a16="http://schemas.microsoft.com/office/drawing/2014/main" id="{F9843FF0-09FD-4C04-B4B2-DD2001DF70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479323" y="629265"/>
            <a:ext cx="4030408" cy="1622322"/>
          </a:xfrm>
        </p:spPr>
        <p:txBody>
          <a:bodyPr vert="horz" lIns="91440" tIns="45720" rIns="91440" bIns="45720" rtlCol="0" anchor="ctr">
            <a:normAutofit/>
          </a:bodyPr>
          <a:lstStyle/>
          <a:p>
            <a:pPr>
              <a:lnSpc>
                <a:spcPct val="90000"/>
              </a:lnSpc>
            </a:pPr>
            <a:r>
              <a:rPr lang="en-US" sz="3600" cap="none" spc="-100" baseline="0" dirty="0">
                <a:ln>
                  <a:noFill/>
                </a:ln>
                <a:solidFill>
                  <a:schemeClr val="bg2"/>
                </a:solidFill>
                <a:effectLst/>
              </a:rPr>
              <a:t>HUMAN RESOURCES DEPARTMENT</a:t>
            </a:r>
          </a:p>
        </p:txBody>
      </p:sp>
      <p:sp>
        <p:nvSpPr>
          <p:cNvPr id="3" name="Content Placeholder 2"/>
          <p:cNvSpPr>
            <a:spLocks noGrp="1"/>
          </p:cNvSpPr>
          <p:nvPr>
            <p:ph sz="half" idx="2"/>
          </p:nvPr>
        </p:nvSpPr>
        <p:spPr>
          <a:xfrm>
            <a:off x="479323" y="2418735"/>
            <a:ext cx="4030408" cy="3811740"/>
          </a:xfrm>
        </p:spPr>
        <p:txBody>
          <a:bodyPr vert="horz" lIns="91440" tIns="45720" rIns="91440" bIns="45720" rtlCol="0" anchor="ctr">
            <a:normAutofit/>
          </a:bodyPr>
          <a:lstStyle/>
          <a:p>
            <a:endParaRPr lang="en-US" dirty="0">
              <a:solidFill>
                <a:schemeClr val="bg1"/>
              </a:solidFill>
            </a:endParaRPr>
          </a:p>
          <a:p>
            <a:pPr marL="0" indent="0">
              <a:buNone/>
            </a:pPr>
            <a:r>
              <a:rPr lang="en-US" sz="3600" dirty="0">
                <a:solidFill>
                  <a:schemeClr val="bg1"/>
                </a:solidFill>
              </a:rPr>
              <a:t>City Councilmember</a:t>
            </a:r>
          </a:p>
          <a:p>
            <a:pPr marL="0" indent="0">
              <a:buNone/>
            </a:pPr>
            <a:r>
              <a:rPr lang="en-US" sz="3600" dirty="0">
                <a:solidFill>
                  <a:schemeClr val="bg1"/>
                </a:solidFill>
              </a:rPr>
              <a:t>Orientation </a:t>
            </a:r>
          </a:p>
          <a:p>
            <a:pPr marL="0" indent="0">
              <a:buNone/>
            </a:pPr>
            <a:r>
              <a:rPr lang="en-US" sz="3600" dirty="0">
                <a:solidFill>
                  <a:schemeClr val="bg1"/>
                </a:solidFill>
              </a:rPr>
              <a:t>2025</a:t>
            </a:r>
          </a:p>
        </p:txBody>
      </p:sp>
      <p:pic>
        <p:nvPicPr>
          <p:cNvPr id="10" name="Picture 9" descr="A group of people posing for a photo&#10;&#10;AI-generated content may be incorrect.">
            <a:extLst>
              <a:ext uri="{FF2B5EF4-FFF2-40B4-BE49-F238E27FC236}">
                <a16:creationId xmlns:a16="http://schemas.microsoft.com/office/drawing/2014/main" id="{2455917C-839D-B245-936E-F8C42591621E}"/>
              </a:ext>
            </a:extLst>
          </p:cNvPr>
          <p:cNvPicPr>
            <a:picLocks noChangeAspect="1"/>
          </p:cNvPicPr>
          <p:nvPr/>
        </p:nvPicPr>
        <p:blipFill>
          <a:blip r:embed="rId4" cstate="print">
            <a:extLst>
              <a:ext uri="{28A0092B-C50C-407E-A947-70E740481C1C}">
                <a14:useLocalDpi xmlns:a14="http://schemas.microsoft.com/office/drawing/2010/main" val="0"/>
              </a:ext>
            </a:extLst>
          </a:blip>
          <a:srcRect l="30645" r="25954" b="1"/>
          <a:stretch/>
        </p:blipFill>
        <p:spPr>
          <a:xfrm>
            <a:off x="4971439" y="645106"/>
            <a:ext cx="1768526" cy="2709725"/>
          </a:xfrm>
          <a:prstGeom prst="rect">
            <a:avLst/>
          </a:prstGeom>
        </p:spPr>
      </p:pic>
      <p:pic>
        <p:nvPicPr>
          <p:cNvPr id="5" name="Picture 4">
            <a:extLst>
              <a:ext uri="{FF2B5EF4-FFF2-40B4-BE49-F238E27FC236}">
                <a16:creationId xmlns:a16="http://schemas.microsoft.com/office/drawing/2014/main" id="{DA8AFD04-6AC9-702A-237A-146901F64E33}"/>
              </a:ext>
            </a:extLst>
          </p:cNvPr>
          <p:cNvPicPr>
            <a:picLocks noChangeAspect="1"/>
          </p:cNvPicPr>
          <p:nvPr/>
        </p:nvPicPr>
        <p:blipFill rotWithShape="1">
          <a:blip r:embed="rId5"/>
          <a:srcRect l="38108" r="30822" b="-3"/>
          <a:stretch/>
        </p:blipFill>
        <p:spPr>
          <a:xfrm>
            <a:off x="6866370" y="645107"/>
            <a:ext cx="1791287" cy="2709725"/>
          </a:xfrm>
          <a:prstGeom prst="rect">
            <a:avLst/>
          </a:prstGeom>
        </p:spPr>
      </p:pic>
      <p:sp>
        <p:nvSpPr>
          <p:cNvPr id="99" name="Rectangle 98">
            <a:extLst>
              <a:ext uri="{FF2B5EF4-FFF2-40B4-BE49-F238E27FC236}">
                <a16:creationId xmlns:a16="http://schemas.microsoft.com/office/drawing/2014/main" id="{1ADC83A5-DF3B-472E-B2F0-9ECAE756A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B6F2DC20-EF44-4108-885F-1E1F886043EF}" type="slidenum">
              <a:rPr lang="en-US" smtClean="0"/>
              <a:pPr defTabSz="914400">
                <a:spcAft>
                  <a:spcPts val="600"/>
                </a:spcAft>
              </a:pPr>
              <a:t>1</a:t>
            </a:fld>
            <a:endParaRPr lang="en-US"/>
          </a:p>
        </p:txBody>
      </p:sp>
      <p:pic>
        <p:nvPicPr>
          <p:cNvPr id="7" name="Picture 9" descr="May be an image of text that says 'I RICHMOND MOND C A'">
            <a:extLst>
              <a:ext uri="{FF2B5EF4-FFF2-40B4-BE49-F238E27FC236}">
                <a16:creationId xmlns:a16="http://schemas.microsoft.com/office/drawing/2014/main" id="{C4FE985C-7B78-30F8-95BC-33160F858567}"/>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l="23168" r="27929" b="3"/>
          <a:stretch>
            <a:fillRect/>
          </a:stretch>
        </p:blipFill>
        <p:spPr bwMode="auto">
          <a:xfrm>
            <a:off x="4975257" y="3520751"/>
            <a:ext cx="1768524" cy="2712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4EE935-A346-A070-00ED-0907A1481E24}"/>
              </a:ext>
            </a:extLst>
          </p:cNvPr>
          <p:cNvPicPr>
            <a:picLocks noChangeAspect="1"/>
          </p:cNvPicPr>
          <p:nvPr/>
        </p:nvPicPr>
        <p:blipFill rotWithShape="1">
          <a:blip r:embed="rId8"/>
          <a:srcRect r="36208"/>
          <a:stretch/>
        </p:blipFill>
        <p:spPr>
          <a:xfrm>
            <a:off x="6866370" y="3520752"/>
            <a:ext cx="1791287" cy="2709724"/>
          </a:xfrm>
          <a:prstGeom prst="rect">
            <a:avLst/>
          </a:prstGeom>
        </p:spPr>
      </p:pic>
      <p:sp>
        <p:nvSpPr>
          <p:cNvPr id="15" name="Footer Placeholder 6">
            <a:extLst>
              <a:ext uri="{FF2B5EF4-FFF2-40B4-BE49-F238E27FC236}">
                <a16:creationId xmlns:a16="http://schemas.microsoft.com/office/drawing/2014/main" id="{B159BE89-41F2-0068-DF84-0482574B728D}"/>
              </a:ext>
            </a:extLst>
          </p:cNvPr>
          <p:cNvSpPr>
            <a:spLocks noGrp="1"/>
          </p:cNvSpPr>
          <p:nvPr>
            <p:ph type="ftr" sz="quarter" idx="11"/>
          </p:nvPr>
        </p:nvSpPr>
        <p:spPr>
          <a:xfrm>
            <a:off x="418338" y="6391656"/>
            <a:ext cx="2900934" cy="310896"/>
          </a:xfrm>
        </p:spPr>
        <p:txBody>
          <a:bodyPr vert="horz" lIns="91440" tIns="45720" rIns="91440" bIns="45720" rtlCol="0" anchor="ctr" anchorCtr="0">
            <a:normAutofit/>
          </a:bodyPr>
          <a:lstStyle/>
          <a:p>
            <a:pPr defTabSz="914400">
              <a:spcAft>
                <a:spcPts val="600"/>
              </a:spcAft>
            </a:pPr>
            <a:r>
              <a:rPr lang="en-US" sz="1000" b="1" i="0" kern="1200">
                <a:solidFill>
                  <a:schemeClr val="accent1"/>
                </a:solidFill>
                <a:latin typeface="+mn-lt"/>
                <a:ea typeface="+mn-ea"/>
                <a:cs typeface="+mn-cs"/>
              </a:rPr>
              <a:t>HUMAN  RESOURCES DEPARTMENT</a:t>
            </a:r>
          </a:p>
        </p:txBody>
      </p:sp>
    </p:spTree>
    <p:extLst>
      <p:ext uri="{BB962C8B-B14F-4D97-AF65-F5344CB8AC3E}">
        <p14:creationId xmlns:p14="http://schemas.microsoft.com/office/powerpoint/2010/main" val="602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1B18-08B1-F2A9-3D7A-B5C540D49686}"/>
              </a:ext>
            </a:extLst>
          </p:cNvPr>
          <p:cNvSpPr>
            <a:spLocks noGrp="1"/>
          </p:cNvSpPr>
          <p:nvPr>
            <p:ph type="title"/>
          </p:nvPr>
        </p:nvSpPr>
        <p:spPr>
          <a:xfrm>
            <a:off x="672791" y="880541"/>
            <a:ext cx="7357953" cy="912018"/>
          </a:xfrm>
        </p:spPr>
        <p:txBody>
          <a:bodyPr>
            <a:normAutofit/>
          </a:bodyPr>
          <a:lstStyle/>
          <a:p>
            <a:pPr algn="ctr"/>
            <a:r>
              <a:rPr lang="en-US" dirty="0">
                <a:latin typeface="+mn-lt"/>
                <a:cs typeface="Aharoni" panose="02010803020104030203" pitchFamily="2" charset="-79"/>
              </a:rPr>
              <a:t>General Liability</a:t>
            </a:r>
          </a:p>
        </p:txBody>
      </p:sp>
      <p:sp>
        <p:nvSpPr>
          <p:cNvPr id="3" name="Content Placeholder 2">
            <a:extLst>
              <a:ext uri="{FF2B5EF4-FFF2-40B4-BE49-F238E27FC236}">
                <a16:creationId xmlns:a16="http://schemas.microsoft.com/office/drawing/2014/main" id="{6DAD8FCB-F900-1DE4-D64A-37C04E9B9EF9}"/>
              </a:ext>
            </a:extLst>
          </p:cNvPr>
          <p:cNvSpPr>
            <a:spLocks noGrp="1"/>
          </p:cNvSpPr>
          <p:nvPr>
            <p:ph idx="1"/>
          </p:nvPr>
        </p:nvSpPr>
        <p:spPr>
          <a:xfrm>
            <a:off x="672791" y="2655894"/>
            <a:ext cx="7966651" cy="3321565"/>
          </a:xfrm>
        </p:spPr>
        <p:txBody>
          <a:bodyPr>
            <a:noAutofit/>
          </a:bodyPr>
          <a:lstStyle/>
          <a:p>
            <a:r>
              <a:rPr lang="en-US" sz="2000" b="1" dirty="0">
                <a:latin typeface="+mj-lt"/>
              </a:rPr>
              <a:t>A general liability claim is filed when a citizen believes their personal property or personal injury was due to the City or an employee of the City.</a:t>
            </a:r>
          </a:p>
          <a:p>
            <a:r>
              <a:rPr lang="en-US" sz="2000" b="1" dirty="0">
                <a:latin typeface="+mj-lt"/>
              </a:rPr>
              <a:t>Filing a claim gives the agency the opportunity to settle the claim before a lawsuit is filed and to investigate the claim so that it can properly defend itself, or to correct the conditions or practices that led to the claim.</a:t>
            </a:r>
          </a:p>
          <a:p>
            <a:r>
              <a:rPr lang="en-US" sz="2000" b="1" dirty="0">
                <a:latin typeface="+mj-lt"/>
              </a:rPr>
              <a:t>Government entities are liable only if there is a statutory basis for the liability. Government entities are also protected by a variety of immunities from lawsuits.</a:t>
            </a:r>
          </a:p>
        </p:txBody>
      </p:sp>
      <p:sp>
        <p:nvSpPr>
          <p:cNvPr id="5" name="TextBox 4">
            <a:extLst>
              <a:ext uri="{FF2B5EF4-FFF2-40B4-BE49-F238E27FC236}">
                <a16:creationId xmlns:a16="http://schemas.microsoft.com/office/drawing/2014/main" id="{54CB56D6-9268-90EB-D496-84F0AAAA1A99}"/>
              </a:ext>
            </a:extLst>
          </p:cNvPr>
          <p:cNvSpPr txBox="1"/>
          <p:nvPr/>
        </p:nvSpPr>
        <p:spPr>
          <a:xfrm>
            <a:off x="7877442" y="498919"/>
            <a:ext cx="762000" cy="369332"/>
          </a:xfrm>
          <a:prstGeom prst="rect">
            <a:avLst/>
          </a:prstGeom>
          <a:noFill/>
        </p:spPr>
        <p:txBody>
          <a:bodyPr wrap="square">
            <a:spAutoFit/>
          </a:bodyPr>
          <a:lstStyle/>
          <a:p>
            <a:fld id="{B6F2DC20-EF44-4108-885F-1E1F886043EF}" type="slidenum">
              <a:rPr lang="en-US" b="0" i="0" kern="1200" smtClean="0">
                <a:solidFill>
                  <a:srgbClr val="FFFFFF"/>
                </a:solidFill>
                <a:latin typeface="+mn-lt"/>
                <a:ea typeface="+mn-ea"/>
                <a:cs typeface="+mn-cs"/>
              </a:rPr>
              <a:pPr/>
              <a:t>10</a:t>
            </a:fld>
            <a:endParaRPr lang="en-US" dirty="0"/>
          </a:p>
        </p:txBody>
      </p:sp>
    </p:spTree>
    <p:extLst>
      <p:ext uri="{BB962C8B-B14F-4D97-AF65-F5344CB8AC3E}">
        <p14:creationId xmlns:p14="http://schemas.microsoft.com/office/powerpoint/2010/main" val="158259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DEAF-68D7-2A7B-44CD-10102ABD3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D218B-A0D1-82EF-641D-9E09D27F8470}"/>
              </a:ext>
            </a:extLst>
          </p:cNvPr>
          <p:cNvSpPr>
            <a:spLocks noGrp="1"/>
          </p:cNvSpPr>
          <p:nvPr>
            <p:ph type="title"/>
          </p:nvPr>
        </p:nvSpPr>
        <p:spPr>
          <a:xfrm>
            <a:off x="672791" y="880541"/>
            <a:ext cx="7357953" cy="912018"/>
          </a:xfrm>
        </p:spPr>
        <p:txBody>
          <a:bodyPr>
            <a:normAutofit/>
          </a:bodyPr>
          <a:lstStyle/>
          <a:p>
            <a:pPr algn="ctr"/>
            <a:r>
              <a:rPr lang="en-US" dirty="0">
                <a:latin typeface="+mn-lt"/>
                <a:cs typeface="Aharoni" panose="02010803020104030203" pitchFamily="2" charset="-79"/>
              </a:rPr>
              <a:t>General Liability Claims Process</a:t>
            </a:r>
          </a:p>
        </p:txBody>
      </p:sp>
      <p:sp>
        <p:nvSpPr>
          <p:cNvPr id="5" name="TextBox 4">
            <a:extLst>
              <a:ext uri="{FF2B5EF4-FFF2-40B4-BE49-F238E27FC236}">
                <a16:creationId xmlns:a16="http://schemas.microsoft.com/office/drawing/2014/main" id="{A9C5C13D-0652-6018-0051-6CFDD289E4E6}"/>
              </a:ext>
            </a:extLst>
          </p:cNvPr>
          <p:cNvSpPr txBox="1"/>
          <p:nvPr/>
        </p:nvSpPr>
        <p:spPr>
          <a:xfrm>
            <a:off x="7877442" y="498919"/>
            <a:ext cx="762000" cy="369332"/>
          </a:xfrm>
          <a:prstGeom prst="rect">
            <a:avLst/>
          </a:prstGeom>
          <a:noFill/>
        </p:spPr>
        <p:txBody>
          <a:bodyPr wrap="square">
            <a:spAutoFit/>
          </a:bodyPr>
          <a:lstStyle/>
          <a:p>
            <a:fld id="{B6F2DC20-EF44-4108-885F-1E1F886043EF}" type="slidenum">
              <a:rPr lang="en-US" b="0" i="0" kern="1200" smtClean="0">
                <a:solidFill>
                  <a:srgbClr val="FFFFFF"/>
                </a:solidFill>
                <a:latin typeface="+mn-lt"/>
                <a:ea typeface="+mn-ea"/>
                <a:cs typeface="+mn-cs"/>
              </a:rPr>
              <a:pPr/>
              <a:t>11</a:t>
            </a:fld>
            <a:endParaRPr lang="en-US" dirty="0"/>
          </a:p>
        </p:txBody>
      </p:sp>
      <p:pic>
        <p:nvPicPr>
          <p:cNvPr id="7" name="Picture 6" descr="Timeline&#10;&#10;Description automatically generated">
            <a:extLst>
              <a:ext uri="{FF2B5EF4-FFF2-40B4-BE49-F238E27FC236}">
                <a16:creationId xmlns:a16="http://schemas.microsoft.com/office/drawing/2014/main" id="{15F405F6-9CF1-36A6-4EBF-193937E4DA84}"/>
              </a:ext>
            </a:extLst>
          </p:cNvPr>
          <p:cNvPicPr>
            <a:picLocks noChangeAspect="1"/>
          </p:cNvPicPr>
          <p:nvPr/>
        </p:nvPicPr>
        <p:blipFill rotWithShape="1">
          <a:blip r:embed="rId3">
            <a:extLst>
              <a:ext uri="{28A0092B-C50C-407E-A947-70E740481C1C}">
                <a14:useLocalDpi xmlns:a14="http://schemas.microsoft.com/office/drawing/2010/main" val="0"/>
              </a:ext>
            </a:extLst>
          </a:blip>
          <a:srcRect l="6452" t="42699" r="6041" b="28730"/>
          <a:stretch/>
        </p:blipFill>
        <p:spPr>
          <a:xfrm>
            <a:off x="381000" y="2362200"/>
            <a:ext cx="8642150" cy="3725034"/>
          </a:xfrm>
          <a:prstGeom prst="rect">
            <a:avLst/>
          </a:prstGeom>
        </p:spPr>
      </p:pic>
    </p:spTree>
    <p:extLst>
      <p:ext uri="{BB962C8B-B14F-4D97-AF65-F5344CB8AC3E}">
        <p14:creationId xmlns:p14="http://schemas.microsoft.com/office/powerpoint/2010/main" val="359938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B11A75-8CFC-4E23-D359-150174272C5C}"/>
              </a:ext>
            </a:extLst>
          </p:cNvPr>
          <p:cNvSpPr>
            <a:spLocks noGrp="1"/>
          </p:cNvSpPr>
          <p:nvPr>
            <p:ph type="sldNum" sz="quarter" idx="12"/>
          </p:nvPr>
        </p:nvSpPr>
        <p:spPr>
          <a:xfrm>
            <a:off x="7880891" y="184296"/>
            <a:ext cx="471487" cy="575765"/>
          </a:xfrm>
        </p:spPr>
        <p:txBody>
          <a:bodyPr vert="horz" lIns="68580" tIns="34290" rIns="68580" bIns="34290" rtlCol="0" anchor="b">
            <a:normAutofit fontScale="77500" lnSpcReduction="20000"/>
          </a:bodyPr>
          <a:lstStyle/>
          <a:p>
            <a:pPr>
              <a:spcAft>
                <a:spcPts val="450"/>
              </a:spcAft>
            </a:pPr>
            <a:fld id="{B6F2DC20-EF44-4108-885F-1E1F886043EF}" type="slidenum">
              <a:rPr lang="en-US" b="0" i="0" kern="1200">
                <a:solidFill>
                  <a:srgbClr val="FFFFFF"/>
                </a:solidFill>
                <a:latin typeface="+mn-lt"/>
                <a:ea typeface="+mn-ea"/>
                <a:cs typeface="+mn-cs"/>
              </a:rPr>
              <a:pPr>
                <a:spcAft>
                  <a:spcPts val="450"/>
                </a:spcAft>
              </a:pPr>
              <a:t>12</a:t>
            </a:fld>
            <a:endParaRPr lang="en-US" b="0" i="0" kern="1200" dirty="0">
              <a:solidFill>
                <a:srgbClr val="FFFFFF"/>
              </a:solidFill>
              <a:latin typeface="+mn-lt"/>
              <a:ea typeface="+mn-ea"/>
              <a:cs typeface="+mn-cs"/>
            </a:endParaRPr>
          </a:p>
        </p:txBody>
      </p:sp>
      <p:sp>
        <p:nvSpPr>
          <p:cNvPr id="11" name="TextBox 10">
            <a:extLst>
              <a:ext uri="{FF2B5EF4-FFF2-40B4-BE49-F238E27FC236}">
                <a16:creationId xmlns:a16="http://schemas.microsoft.com/office/drawing/2014/main" id="{8171AAD5-EDB2-9AE0-63AB-31057C6ED5D2}"/>
              </a:ext>
            </a:extLst>
          </p:cNvPr>
          <p:cNvSpPr txBox="1"/>
          <p:nvPr/>
        </p:nvSpPr>
        <p:spPr>
          <a:xfrm>
            <a:off x="685800" y="973708"/>
            <a:ext cx="7772400" cy="646331"/>
          </a:xfrm>
          <a:prstGeom prst="rect">
            <a:avLst/>
          </a:prstGeom>
          <a:noFill/>
        </p:spPr>
        <p:txBody>
          <a:bodyPr wrap="square">
            <a:spAutoFit/>
          </a:bodyPr>
          <a:lstStyle/>
          <a:p>
            <a:pPr lvl="0" algn="ctr"/>
            <a:r>
              <a:rPr lang="en-US" sz="3600" b="1" dirty="0">
                <a:solidFill>
                  <a:schemeClr val="bg1"/>
                </a:solidFill>
              </a:rPr>
              <a:t>YOUR HUMAN RESOURCES HEROES</a:t>
            </a:r>
          </a:p>
        </p:txBody>
      </p:sp>
      <p:sp>
        <p:nvSpPr>
          <p:cNvPr id="13" name="TextBox 12">
            <a:extLst>
              <a:ext uri="{FF2B5EF4-FFF2-40B4-BE49-F238E27FC236}">
                <a16:creationId xmlns:a16="http://schemas.microsoft.com/office/drawing/2014/main" id="{63AC3A2E-4BAC-72DF-9C29-EC3EC746BF41}"/>
              </a:ext>
            </a:extLst>
          </p:cNvPr>
          <p:cNvSpPr txBox="1"/>
          <p:nvPr/>
        </p:nvSpPr>
        <p:spPr>
          <a:xfrm>
            <a:off x="2372480" y="1510520"/>
            <a:ext cx="4591664" cy="646331"/>
          </a:xfrm>
          <a:prstGeom prst="rect">
            <a:avLst/>
          </a:prstGeom>
          <a:noFill/>
        </p:spPr>
        <p:txBody>
          <a:bodyPr wrap="square">
            <a:spAutoFit/>
          </a:bodyPr>
          <a:lstStyle/>
          <a:p>
            <a:pPr lvl="0" algn="ctr"/>
            <a:r>
              <a:rPr lang="en-US" sz="1800" b="1" dirty="0">
                <a:solidFill>
                  <a:schemeClr val="bg1"/>
                </a:solidFill>
              </a:rPr>
              <a:t>We represent over 125 years of City of Richmond Experience!</a:t>
            </a:r>
          </a:p>
        </p:txBody>
      </p:sp>
      <p:sp>
        <p:nvSpPr>
          <p:cNvPr id="14" name="TextBox 13">
            <a:extLst>
              <a:ext uri="{FF2B5EF4-FFF2-40B4-BE49-F238E27FC236}">
                <a16:creationId xmlns:a16="http://schemas.microsoft.com/office/drawing/2014/main" id="{6652D57E-F381-6EE8-C45F-76011CFF247B}"/>
              </a:ext>
            </a:extLst>
          </p:cNvPr>
          <p:cNvSpPr txBox="1"/>
          <p:nvPr/>
        </p:nvSpPr>
        <p:spPr>
          <a:xfrm>
            <a:off x="457556" y="3138145"/>
            <a:ext cx="8001000" cy="1938992"/>
          </a:xfrm>
          <a:prstGeom prst="rect">
            <a:avLst/>
          </a:prstGeom>
          <a:noFill/>
        </p:spPr>
        <p:txBody>
          <a:bodyPr wrap="square" rtlCol="0">
            <a:spAutoFit/>
          </a:bodyPr>
          <a:lstStyle/>
          <a:p>
            <a:pPr lvl="0" algn="ctr"/>
            <a:r>
              <a:rPr lang="en-US" sz="2000" b="1" dirty="0">
                <a:solidFill>
                  <a:schemeClr val="tx2">
                    <a:lumMod val="75000"/>
                  </a:schemeClr>
                </a:solidFill>
              </a:rPr>
              <a:t>Your Human Resources Team has employed several strategies focused on employee recruitment, retention, accountability and we have clear goals to improve employee morale and wellness, promote stability, employee retention, provide training and workforce development, succession planning, and more.</a:t>
            </a:r>
          </a:p>
        </p:txBody>
      </p:sp>
    </p:spTree>
    <p:extLst>
      <p:ext uri="{BB962C8B-B14F-4D97-AF65-F5344CB8AC3E}">
        <p14:creationId xmlns:p14="http://schemas.microsoft.com/office/powerpoint/2010/main" val="2434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37824-B26B-75FF-DBD3-A00B23A8E32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22D8C5CB-987A-E801-F06B-E8E4E216EA94}"/>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450"/>
              </a:spcAft>
            </a:pPr>
            <a:fld id="{B6F2DC20-EF44-4108-885F-1E1F886043EF}" type="slidenum">
              <a:rPr lang="en-US"/>
              <a:pPr>
                <a:spcAft>
                  <a:spcPts val="450"/>
                </a:spcAft>
              </a:pPr>
              <a:t>13</a:t>
            </a:fld>
            <a:endParaRPr lang="en-US"/>
          </a:p>
        </p:txBody>
      </p:sp>
      <p:pic>
        <p:nvPicPr>
          <p:cNvPr id="6" name="Picture 5" descr="Text&#10;&#10;AI-generated content may be incorrect.">
            <a:extLst>
              <a:ext uri="{FF2B5EF4-FFF2-40B4-BE49-F238E27FC236}">
                <a16:creationId xmlns:a16="http://schemas.microsoft.com/office/drawing/2014/main" id="{87DBDFAE-9D3D-9C92-590E-BFFB03776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339" y="1284394"/>
            <a:ext cx="4186697" cy="4283066"/>
          </a:xfrm>
          <a:prstGeom prst="rect">
            <a:avLst/>
          </a:prstGeom>
        </p:spPr>
      </p:pic>
    </p:spTree>
    <p:extLst>
      <p:ext uri="{BB962C8B-B14F-4D97-AF65-F5344CB8AC3E}">
        <p14:creationId xmlns:p14="http://schemas.microsoft.com/office/powerpoint/2010/main" val="76160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77" name="Rectangle 76">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Oval 77">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Oval 78">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Oval 79">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83" name="Rectangle 82">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942D5EE-A046-9D62-276F-38F9E0097A80}"/>
              </a:ext>
            </a:extLst>
          </p:cNvPr>
          <p:cNvSpPr>
            <a:spLocks noGrp="1"/>
          </p:cNvSpPr>
          <p:nvPr>
            <p:ph type="title"/>
          </p:nvPr>
        </p:nvSpPr>
        <p:spPr>
          <a:xfrm>
            <a:off x="866216" y="4834467"/>
            <a:ext cx="6619243" cy="586380"/>
          </a:xfrm>
        </p:spPr>
        <p:txBody>
          <a:bodyPr vert="horz" lIns="91440" tIns="45720" rIns="91440" bIns="45720" rtlCol="0" anchor="b">
            <a:normAutofit/>
          </a:bodyPr>
          <a:lstStyle/>
          <a:p>
            <a:r>
              <a:rPr lang="en-US" sz="3100">
                <a:solidFill>
                  <a:schemeClr val="bg2"/>
                </a:solidFill>
              </a:rPr>
              <a:t>QUESTIONS?</a:t>
            </a:r>
          </a:p>
        </p:txBody>
      </p:sp>
      <p:pic>
        <p:nvPicPr>
          <p:cNvPr id="3" name="Picture 2" descr="A picture containing mountain, outdoor, grass, tree&#10;&#10;AI-generated content may be incorrect.">
            <a:extLst>
              <a:ext uri="{FF2B5EF4-FFF2-40B4-BE49-F238E27FC236}">
                <a16:creationId xmlns:a16="http://schemas.microsoft.com/office/drawing/2014/main" id="{F3394ECB-CA35-D741-66FC-BB76C4B5BE0C}"/>
              </a:ext>
            </a:extLst>
          </p:cNvPr>
          <p:cNvPicPr>
            <a:picLocks noChangeAspect="1"/>
          </p:cNvPicPr>
          <p:nvPr/>
        </p:nvPicPr>
        <p:blipFill>
          <a:blip r:embed="rId4">
            <a:extLst>
              <a:ext uri="{28A0092B-C50C-407E-A947-70E740481C1C}">
                <a14:useLocalDpi xmlns:a14="http://schemas.microsoft.com/office/drawing/2010/main" val="0"/>
              </a:ext>
            </a:extLst>
          </a:blip>
          <a:srcRect t="31283" r="-1" b="-1"/>
          <a:stretch/>
        </p:blipFill>
        <p:spPr>
          <a:xfrm>
            <a:off x="866214" y="466927"/>
            <a:ext cx="6619245" cy="4105079"/>
          </a:xfrm>
          <a:prstGeom prst="rect">
            <a:avLst/>
          </a:prstGeom>
          <a:effectLst>
            <a:outerShdw blurRad="50800" dist="50800" dir="5400000" algn="tl" rotWithShape="0">
              <a:srgbClr val="000000">
                <a:alpha val="43000"/>
              </a:srgbClr>
            </a:outerShdw>
          </a:effectLst>
        </p:spPr>
      </p:pic>
      <p:sp>
        <p:nvSpPr>
          <p:cNvPr id="4" name="Slide Number Placeholder 3">
            <a:extLst>
              <a:ext uri="{FF2B5EF4-FFF2-40B4-BE49-F238E27FC236}">
                <a16:creationId xmlns:a16="http://schemas.microsoft.com/office/drawing/2014/main" id="{F8088B82-EC6F-FAA0-78CB-693C88E0296B}"/>
              </a:ext>
            </a:extLst>
          </p:cNvPr>
          <p:cNvSpPr>
            <a:spLocks noGrp="1"/>
          </p:cNvSpPr>
          <p:nvPr>
            <p:ph type="sldNum" sz="quarter" idx="12"/>
          </p:nvPr>
        </p:nvSpPr>
        <p:spPr>
          <a:xfrm>
            <a:off x="7763256" y="292608"/>
            <a:ext cx="628649" cy="767687"/>
          </a:xfrm>
        </p:spPr>
        <p:txBody>
          <a:bodyPr vert="horz" lIns="91440" tIns="45720" rIns="91440" bIns="45720" rtlCol="0" anchor="b">
            <a:normAutofit/>
          </a:bodyPr>
          <a:lstStyle/>
          <a:p>
            <a:pPr defTabSz="914400">
              <a:spcAft>
                <a:spcPts val="600"/>
              </a:spcAft>
            </a:pPr>
            <a:fld id="{B6F2DC20-EF44-4108-885F-1E1F886043EF}" type="slidenum">
              <a:rPr lang="en-US">
                <a:latin typeface="+mj-lt"/>
              </a:rPr>
              <a:pPr defTabSz="914400">
                <a:spcAft>
                  <a:spcPts val="600"/>
                </a:spcAft>
              </a:pPr>
              <a:t>14</a:t>
            </a:fld>
            <a:endParaRPr lang="en-US">
              <a:latin typeface="+mj-lt"/>
            </a:endParaRPr>
          </a:p>
        </p:txBody>
      </p:sp>
    </p:spTree>
    <p:extLst>
      <p:ext uri="{BB962C8B-B14F-4D97-AF65-F5344CB8AC3E}">
        <p14:creationId xmlns:p14="http://schemas.microsoft.com/office/powerpoint/2010/main" val="11183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73" y="860475"/>
            <a:ext cx="7620000" cy="715962"/>
          </a:xfrm>
        </p:spPr>
        <p:txBody>
          <a:bodyPr/>
          <a:lstStyle/>
          <a:p>
            <a:pPr algn="ctr"/>
            <a:r>
              <a:rPr lang="en-US" sz="3600" dirty="0"/>
              <a:t>AGENDA</a:t>
            </a:r>
            <a:endParaRPr lang="en-US" dirty="0"/>
          </a:p>
        </p:txBody>
      </p:sp>
      <p:sp>
        <p:nvSpPr>
          <p:cNvPr id="3" name="Content Placeholder 2"/>
          <p:cNvSpPr>
            <a:spLocks noGrp="1"/>
          </p:cNvSpPr>
          <p:nvPr>
            <p:ph idx="1"/>
          </p:nvPr>
        </p:nvSpPr>
        <p:spPr>
          <a:xfrm>
            <a:off x="381000" y="914400"/>
            <a:ext cx="7924800" cy="5791200"/>
          </a:xfrm>
        </p:spPr>
        <p:txBody>
          <a:bodyPr>
            <a:normAutofit/>
          </a:bodyPr>
          <a:lstStyle/>
          <a:p>
            <a:endParaRPr lang="en-US" sz="2400" dirty="0"/>
          </a:p>
          <a:p>
            <a:pPr marL="114300" indent="0">
              <a:buNone/>
            </a:pPr>
            <a:endParaRPr lang="en-US" dirty="0"/>
          </a:p>
        </p:txBody>
      </p:sp>
      <p:sp>
        <p:nvSpPr>
          <p:cNvPr id="6" name="Slide Number Placeholder 5"/>
          <p:cNvSpPr>
            <a:spLocks noGrp="1"/>
          </p:cNvSpPr>
          <p:nvPr>
            <p:ph type="sldNum" sz="quarter" idx="12"/>
          </p:nvPr>
        </p:nvSpPr>
        <p:spPr/>
        <p:txBody>
          <a:bodyPr/>
          <a:lstStyle/>
          <a:p>
            <a:fld id="{B6F2DC20-EF44-4108-885F-1E1F886043EF}" type="slidenum">
              <a:rPr lang="en-US" smtClean="0"/>
              <a:t>2</a:t>
            </a:fld>
            <a:endParaRPr lang="en-US"/>
          </a:p>
        </p:txBody>
      </p:sp>
      <p:sp>
        <p:nvSpPr>
          <p:cNvPr id="8" name="TextBox 7">
            <a:extLst>
              <a:ext uri="{FF2B5EF4-FFF2-40B4-BE49-F238E27FC236}">
                <a16:creationId xmlns:a16="http://schemas.microsoft.com/office/drawing/2014/main" id="{0DAC1911-7FAE-E29A-7592-0BC576220FD1}"/>
              </a:ext>
            </a:extLst>
          </p:cNvPr>
          <p:cNvSpPr txBox="1"/>
          <p:nvPr/>
        </p:nvSpPr>
        <p:spPr>
          <a:xfrm>
            <a:off x="417212" y="2395203"/>
            <a:ext cx="8345788" cy="4154984"/>
          </a:xfrm>
          <a:prstGeom prst="rect">
            <a:avLst/>
          </a:prstGeom>
          <a:noFill/>
        </p:spPr>
        <p:txBody>
          <a:bodyPr wrap="square" lIns="91440" tIns="45720" rIns="91440" bIns="45720" rtlCol="0" anchor="t">
            <a:spAutoFit/>
          </a:bodyPr>
          <a:lstStyle/>
          <a:p>
            <a:pPr marL="285750" indent="-285750">
              <a:buFont typeface="Arial"/>
              <a:buChar char="•"/>
            </a:pPr>
            <a:r>
              <a:rPr lang="en-US" sz="2400" b="1" dirty="0">
                <a:cs typeface="Arial"/>
              </a:rPr>
              <a:t>Human Resources 2024 Activities in Review</a:t>
            </a:r>
            <a:endParaRPr lang="en-US" sz="2400" b="1" dirty="0"/>
          </a:p>
          <a:p>
            <a:pPr marL="285750" indent="-285750">
              <a:buFont typeface="Arial"/>
              <a:buChar char="•"/>
            </a:pPr>
            <a:r>
              <a:rPr lang="en-US" sz="2400" b="1" dirty="0">
                <a:cs typeface="Arial"/>
              </a:rPr>
              <a:t>Creating Employee Accountability </a:t>
            </a:r>
            <a:endParaRPr lang="en-US" sz="2400" b="1" dirty="0">
              <a:cs typeface="Arial" panose="020B0604020202020204" pitchFamily="34" charset="0"/>
            </a:endParaRPr>
          </a:p>
          <a:p>
            <a:pPr marL="285750" indent="-285750">
              <a:buFont typeface="Arial"/>
              <a:buChar char="•"/>
            </a:pPr>
            <a:r>
              <a:rPr lang="en-US" sz="2400" b="1" dirty="0">
                <a:cs typeface="Arial"/>
              </a:rPr>
              <a:t>Human Resources Goals</a:t>
            </a:r>
            <a:endParaRPr lang="en-US" sz="2400" b="1" dirty="0">
              <a:cs typeface="Arial" panose="020B0604020202020204" pitchFamily="34" charset="0"/>
            </a:endParaRPr>
          </a:p>
          <a:p>
            <a:pPr marL="285750" indent="-285750">
              <a:buFont typeface="Arial"/>
              <a:buChar char="•"/>
            </a:pPr>
            <a:r>
              <a:rPr lang="en-US" sz="2400" b="1" dirty="0">
                <a:cs typeface="Arial"/>
              </a:rPr>
              <a:t>Negotiations Process Overview</a:t>
            </a:r>
          </a:p>
          <a:p>
            <a:pPr marL="285750" indent="-285750">
              <a:buFont typeface="Arial"/>
              <a:buChar char="•"/>
            </a:pPr>
            <a:r>
              <a:rPr lang="en-US" sz="2400" b="1" dirty="0">
                <a:cs typeface="Arial"/>
              </a:rPr>
              <a:t>Risk Management Overview</a:t>
            </a:r>
            <a:endParaRPr lang="en-US" sz="2400" b="1" dirty="0">
              <a:cs typeface="Arial" panose="020B0604020202020204" pitchFamily="34" charset="0"/>
            </a:endParaRPr>
          </a:p>
          <a:p>
            <a:pPr marL="742950" lvl="1" indent="-285750">
              <a:buFont typeface="Arial"/>
              <a:buChar char="•"/>
            </a:pPr>
            <a:r>
              <a:rPr lang="en-US" sz="2400" b="1" dirty="0">
                <a:cs typeface="Arial"/>
              </a:rPr>
              <a:t>Worker's Compensation Program</a:t>
            </a:r>
            <a:endParaRPr lang="en-US" sz="2400" b="1" dirty="0">
              <a:cs typeface="Arial" panose="020B0604020202020204" pitchFamily="34" charset="0"/>
            </a:endParaRPr>
          </a:p>
          <a:p>
            <a:pPr marL="1200150" lvl="2" indent="-285750">
              <a:buFont typeface="Arial"/>
              <a:buChar char="•"/>
            </a:pPr>
            <a:r>
              <a:rPr lang="en-US" sz="2400" b="1" dirty="0">
                <a:cs typeface="Arial"/>
              </a:rPr>
              <a:t>Claims Process</a:t>
            </a:r>
          </a:p>
          <a:p>
            <a:pPr marL="742950" lvl="1" indent="-285750">
              <a:buFont typeface="Arial"/>
              <a:buChar char="•"/>
            </a:pPr>
            <a:r>
              <a:rPr lang="en-US" sz="2400" b="1" dirty="0">
                <a:cs typeface="Arial"/>
              </a:rPr>
              <a:t>General Liability Program</a:t>
            </a:r>
            <a:endParaRPr lang="en-US" sz="2400" b="1" dirty="0">
              <a:cs typeface="Arial" panose="020B0604020202020204" pitchFamily="34" charset="0"/>
            </a:endParaRPr>
          </a:p>
          <a:p>
            <a:pPr marL="1200150" lvl="2" indent="-285750">
              <a:buFont typeface="Arial"/>
              <a:buChar char="•"/>
            </a:pPr>
            <a:r>
              <a:rPr lang="en-US" sz="2400" b="1" dirty="0">
                <a:cs typeface="Arial"/>
              </a:rPr>
              <a:t>Claims Process</a:t>
            </a:r>
          </a:p>
          <a:p>
            <a:pPr marL="285750" indent="-285750">
              <a:buFont typeface="Arial"/>
              <a:buChar char="•"/>
            </a:pPr>
            <a:r>
              <a:rPr lang="en-US" sz="2400" b="1" dirty="0">
                <a:cs typeface="Arial"/>
              </a:rPr>
              <a:t>Closing</a:t>
            </a:r>
          </a:p>
          <a:p>
            <a:pPr marL="285750" indent="-285750">
              <a:buFont typeface="Arial"/>
              <a:buChar char="•"/>
            </a:pPr>
            <a:r>
              <a:rPr lang="en-US" sz="2400" b="1" dirty="0">
                <a:cs typeface="Arial"/>
              </a:rPr>
              <a:t>Questions</a:t>
            </a:r>
            <a:endParaRPr lang="en-US" sz="2400" b="1" dirty="0">
              <a:cs typeface="Arial" panose="020B0604020202020204" pitchFamily="34" charset="0"/>
            </a:endParaRPr>
          </a:p>
        </p:txBody>
      </p:sp>
    </p:spTree>
    <p:extLst>
      <p:ext uri="{BB962C8B-B14F-4D97-AF65-F5344CB8AC3E}">
        <p14:creationId xmlns:p14="http://schemas.microsoft.com/office/powerpoint/2010/main" val="277130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B7F6E-F3DF-0E64-0D44-204481CF4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74A0A-6424-3F0C-C2D3-57E5C87FE54B}"/>
              </a:ext>
            </a:extLst>
          </p:cNvPr>
          <p:cNvSpPr>
            <a:spLocks noGrp="1"/>
          </p:cNvSpPr>
          <p:nvPr>
            <p:ph type="title"/>
          </p:nvPr>
        </p:nvSpPr>
        <p:spPr>
          <a:xfrm>
            <a:off x="685800" y="1063416"/>
            <a:ext cx="7533017" cy="658297"/>
          </a:xfrm>
        </p:spPr>
        <p:txBody>
          <a:bodyPr anchor="ctr">
            <a:noAutofit/>
          </a:bodyPr>
          <a:lstStyle/>
          <a:p>
            <a:pPr algn="ctr"/>
            <a:r>
              <a:rPr lang="en-US" dirty="0">
                <a:latin typeface="+mn-lt"/>
              </a:rPr>
              <a:t>2024 Human Resources Activity In Review</a:t>
            </a:r>
          </a:p>
        </p:txBody>
      </p:sp>
      <p:graphicFrame>
        <p:nvGraphicFramePr>
          <p:cNvPr id="19" name="Content Placeholder 2">
            <a:extLst>
              <a:ext uri="{FF2B5EF4-FFF2-40B4-BE49-F238E27FC236}">
                <a16:creationId xmlns:a16="http://schemas.microsoft.com/office/drawing/2014/main" id="{7DF75570-0597-3E07-2C3E-58FB2261B141}"/>
              </a:ext>
            </a:extLst>
          </p:cNvPr>
          <p:cNvGraphicFramePr>
            <a:graphicFrameLocks noGrp="1"/>
          </p:cNvGraphicFramePr>
          <p:nvPr>
            <p:ph idx="1"/>
            <p:extLst>
              <p:ext uri="{D42A27DB-BD31-4B8C-83A1-F6EECF244321}">
                <p14:modId xmlns:p14="http://schemas.microsoft.com/office/powerpoint/2010/main" val="3472504590"/>
              </p:ext>
            </p:extLst>
          </p:nvPr>
        </p:nvGraphicFramePr>
        <p:xfrm>
          <a:off x="541270" y="2001738"/>
          <a:ext cx="8195872"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88C5F995-C77D-51F5-2854-8C4B3D53B62F}"/>
              </a:ext>
            </a:extLst>
          </p:cNvPr>
          <p:cNvSpPr>
            <a:spLocks noGrp="1"/>
          </p:cNvSpPr>
          <p:nvPr>
            <p:ph type="sldNum" sz="quarter" idx="12"/>
          </p:nvPr>
        </p:nvSpPr>
        <p:spPr>
          <a:xfrm>
            <a:off x="7764405" y="295729"/>
            <a:ext cx="628649" cy="767687"/>
          </a:xfrm>
        </p:spPr>
        <p:txBody>
          <a:bodyPr>
            <a:normAutofit/>
          </a:bodyPr>
          <a:lstStyle/>
          <a:p>
            <a:pPr>
              <a:spcAft>
                <a:spcPts val="600"/>
              </a:spcAft>
            </a:pPr>
            <a:fld id="{B6F2DC20-EF44-4108-885F-1E1F886043EF}" type="slidenum">
              <a:rPr lang="en-US" smtClean="0"/>
              <a:pPr>
                <a:spcAft>
                  <a:spcPts val="600"/>
                </a:spcAft>
              </a:pPr>
              <a:t>3</a:t>
            </a:fld>
            <a:endParaRPr lang="en-US" dirty="0"/>
          </a:p>
        </p:txBody>
      </p:sp>
    </p:spTree>
    <p:extLst>
      <p:ext uri="{BB962C8B-B14F-4D97-AF65-F5344CB8AC3E}">
        <p14:creationId xmlns:p14="http://schemas.microsoft.com/office/powerpoint/2010/main" val="2402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Rectangle 1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p:cNvSpPr>
            <a:spLocks noGrp="1"/>
          </p:cNvSpPr>
          <p:nvPr>
            <p:ph type="title"/>
          </p:nvPr>
        </p:nvSpPr>
        <p:spPr>
          <a:xfrm>
            <a:off x="866216" y="973667"/>
            <a:ext cx="2206657" cy="4833745"/>
          </a:xfrm>
        </p:spPr>
        <p:txBody>
          <a:bodyPr>
            <a:normAutofit/>
          </a:bodyPr>
          <a:lstStyle/>
          <a:p>
            <a:r>
              <a:rPr lang="en-US" sz="2200" dirty="0">
                <a:solidFill>
                  <a:srgbClr val="EBEBEB"/>
                </a:solidFill>
              </a:rPr>
              <a:t>Creating Employee </a:t>
            </a:r>
            <a:br>
              <a:rPr lang="en-US" sz="2200" dirty="0">
                <a:solidFill>
                  <a:srgbClr val="EBEBEB"/>
                </a:solidFill>
              </a:rPr>
            </a:br>
            <a:r>
              <a:rPr lang="en-US" sz="2200" dirty="0">
                <a:solidFill>
                  <a:srgbClr val="EBEBEB"/>
                </a:solidFill>
              </a:rPr>
              <a:t>Accountability</a:t>
            </a:r>
          </a:p>
        </p:txBody>
      </p:sp>
      <p:sp>
        <p:nvSpPr>
          <p:cNvPr id="26" name="Rectangle 2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B6F2DC20-EF44-4108-885F-1E1F886043EF}" type="slidenum">
              <a:rPr lang="en-US">
                <a:solidFill>
                  <a:srgbClr val="FFFFFF"/>
                </a:solidFill>
              </a:rPr>
              <a:pPr>
                <a:spcAft>
                  <a:spcPts val="600"/>
                </a:spcAft>
              </a:pPr>
              <a:t>4</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5D3A8D16-FF20-DDFC-E3C9-EA74B9B9B1BE}"/>
              </a:ext>
            </a:extLst>
          </p:cNvPr>
          <p:cNvGraphicFramePr>
            <a:graphicFrameLocks noGrp="1"/>
          </p:cNvGraphicFramePr>
          <p:nvPr>
            <p:ph idx="1"/>
            <p:extLst>
              <p:ext uri="{D42A27DB-BD31-4B8C-83A1-F6EECF244321}">
                <p14:modId xmlns:p14="http://schemas.microsoft.com/office/powerpoint/2010/main" val="2662733149"/>
              </p:ext>
            </p:extLst>
          </p:nvPr>
        </p:nvGraphicFramePr>
        <p:xfrm>
          <a:off x="3956610" y="12214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930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62" name="Rectangle 61">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Oval 62">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Oval 63">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Oval 64">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Oval 65">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Oval 66">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69"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70"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2" name="Rectangle 7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7657A1F-16B4-88A0-9BE8-5DEA9295E22F}"/>
              </a:ext>
            </a:extLst>
          </p:cNvPr>
          <p:cNvSpPr>
            <a:spLocks noGrp="1"/>
          </p:cNvSpPr>
          <p:nvPr>
            <p:ph type="title"/>
          </p:nvPr>
        </p:nvSpPr>
        <p:spPr>
          <a:xfrm>
            <a:off x="1537212" y="593382"/>
            <a:ext cx="6571060" cy="706964"/>
          </a:xfrm>
        </p:spPr>
        <p:txBody>
          <a:bodyPr vert="horz" lIns="91440" tIns="45720" rIns="91440" bIns="45720" rtlCol="0" anchor="ctr">
            <a:normAutofit/>
          </a:bodyPr>
          <a:lstStyle/>
          <a:p>
            <a:r>
              <a:rPr lang="en-US" sz="3600" dirty="0">
                <a:solidFill>
                  <a:srgbClr val="EBEBEB"/>
                </a:solidFill>
              </a:rPr>
              <a:t>Human Resources Goals</a:t>
            </a:r>
          </a:p>
        </p:txBody>
      </p:sp>
      <p:sp>
        <p:nvSpPr>
          <p:cNvPr id="4" name="Slide Number Placeholder 3">
            <a:extLst>
              <a:ext uri="{FF2B5EF4-FFF2-40B4-BE49-F238E27FC236}">
                <a16:creationId xmlns:a16="http://schemas.microsoft.com/office/drawing/2014/main" id="{6DB11A75-8CFC-4E23-D359-150174272C5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pPr>
            <a:fld id="{B6F2DC20-EF44-4108-885F-1E1F886043EF}" type="slidenum">
              <a:rPr lang="en-US" b="0" i="0" kern="1200">
                <a:solidFill>
                  <a:srgbClr val="FFFFFF"/>
                </a:solidFill>
                <a:latin typeface="+mn-lt"/>
                <a:ea typeface="+mn-ea"/>
                <a:cs typeface="+mn-cs"/>
              </a:rPr>
              <a:pPr>
                <a:spcAft>
                  <a:spcPts val="600"/>
                </a:spcAft>
              </a:pPr>
              <a:t>5</a:t>
            </a:fld>
            <a:endParaRPr lang="en-US" b="0" i="0" kern="1200">
              <a:solidFill>
                <a:srgbClr val="FFFFFF"/>
              </a:solidFill>
              <a:latin typeface="+mn-lt"/>
              <a:ea typeface="+mn-ea"/>
              <a:cs typeface="+mn-cs"/>
            </a:endParaRPr>
          </a:p>
        </p:txBody>
      </p:sp>
      <p:graphicFrame>
        <p:nvGraphicFramePr>
          <p:cNvPr id="56" name="TextBox 4">
            <a:extLst>
              <a:ext uri="{FF2B5EF4-FFF2-40B4-BE49-F238E27FC236}">
                <a16:creationId xmlns:a16="http://schemas.microsoft.com/office/drawing/2014/main" id="{67D2AF16-662C-0234-D7B0-C5168B3447CF}"/>
              </a:ext>
            </a:extLst>
          </p:cNvPr>
          <p:cNvGraphicFramePr/>
          <p:nvPr>
            <p:extLst>
              <p:ext uri="{D42A27DB-BD31-4B8C-83A1-F6EECF244321}">
                <p14:modId xmlns:p14="http://schemas.microsoft.com/office/powerpoint/2010/main" val="1891077805"/>
              </p:ext>
            </p:extLst>
          </p:nvPr>
        </p:nvGraphicFramePr>
        <p:xfrm>
          <a:off x="375291" y="2409259"/>
          <a:ext cx="8392124" cy="4064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A06FA0D-38FC-9253-D0C5-7D77C43EE286}"/>
              </a:ext>
            </a:extLst>
          </p:cNvPr>
          <p:cNvSpPr txBox="1"/>
          <p:nvPr/>
        </p:nvSpPr>
        <p:spPr>
          <a:xfrm>
            <a:off x="2466417" y="1330376"/>
            <a:ext cx="4572000" cy="646331"/>
          </a:xfrm>
          <a:prstGeom prst="rect">
            <a:avLst/>
          </a:prstGeom>
          <a:noFill/>
        </p:spPr>
        <p:txBody>
          <a:bodyPr wrap="square">
            <a:spAutoFit/>
          </a:bodyPr>
          <a:lstStyle/>
          <a:p>
            <a:r>
              <a:rPr lang="en-US" sz="1800" b="0" i="0" u="none" strike="noStrike" dirty="0">
                <a:solidFill>
                  <a:schemeClr val="bg1"/>
                </a:solidFill>
                <a:effectLst/>
                <a:latin typeface="Arial" panose="020B0604020202020204" pitchFamily="34" charset="0"/>
              </a:rPr>
              <a:t>Strategic Goal 5. Strengthen the City’s internal infrastructure and processes</a:t>
            </a:r>
            <a:r>
              <a:rPr lang="en-US" dirty="0">
                <a:solidFill>
                  <a:schemeClr val="bg1"/>
                </a:solidFill>
              </a:rPr>
              <a:t> </a:t>
            </a:r>
          </a:p>
        </p:txBody>
      </p:sp>
    </p:spTree>
    <p:extLst>
      <p:ext uri="{BB962C8B-B14F-4D97-AF65-F5344CB8AC3E}">
        <p14:creationId xmlns:p14="http://schemas.microsoft.com/office/powerpoint/2010/main" val="324616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Rectangle 2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B7657A1F-16B4-88A0-9BE8-5DEA9295E22F}"/>
              </a:ext>
            </a:extLst>
          </p:cNvPr>
          <p:cNvSpPr>
            <a:spLocks noGrp="1"/>
          </p:cNvSpPr>
          <p:nvPr>
            <p:ph type="title"/>
          </p:nvPr>
        </p:nvSpPr>
        <p:spPr>
          <a:xfrm>
            <a:off x="866216" y="973667"/>
            <a:ext cx="2206657" cy="4833745"/>
          </a:xfrm>
        </p:spPr>
        <p:txBody>
          <a:bodyPr>
            <a:normAutofit/>
          </a:bodyPr>
          <a:lstStyle/>
          <a:p>
            <a:r>
              <a:rPr lang="en-US" sz="2500" dirty="0">
                <a:solidFill>
                  <a:srgbClr val="EBEBEB"/>
                </a:solidFill>
              </a:rPr>
              <a:t>City Council's Role in </a:t>
            </a:r>
            <a:br>
              <a:rPr lang="en-US" sz="2500" dirty="0">
                <a:solidFill>
                  <a:srgbClr val="EBEBEB"/>
                </a:solidFill>
              </a:rPr>
            </a:br>
            <a:r>
              <a:rPr lang="en-US" sz="2500" dirty="0">
                <a:solidFill>
                  <a:srgbClr val="EBEBEB"/>
                </a:solidFill>
              </a:rPr>
              <a:t>Negotiations</a:t>
            </a:r>
          </a:p>
        </p:txBody>
      </p:sp>
      <p:sp>
        <p:nvSpPr>
          <p:cNvPr id="27" name="Rectangle 2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DB11A75-8CFC-4E23-D359-150174272C5C}"/>
              </a:ext>
            </a:extLst>
          </p:cNvPr>
          <p:cNvSpPr>
            <a:spLocks noGrp="1"/>
          </p:cNvSpPr>
          <p:nvPr>
            <p:ph type="sldNum" sz="quarter" idx="12"/>
          </p:nvPr>
        </p:nvSpPr>
        <p:spPr>
          <a:xfrm>
            <a:off x="7764405" y="295729"/>
            <a:ext cx="628649" cy="767687"/>
          </a:xfrm>
        </p:spPr>
        <p:txBody>
          <a:bodyPr>
            <a:normAutofit/>
          </a:bodyPr>
          <a:lstStyle/>
          <a:p>
            <a:pPr>
              <a:spcAft>
                <a:spcPts val="600"/>
              </a:spcAft>
            </a:pPr>
            <a:fld id="{B6F2DC20-EF44-4108-885F-1E1F886043EF}" type="slidenum">
              <a:rPr lang="en-US">
                <a:solidFill>
                  <a:srgbClr val="FFFFFF"/>
                </a:solidFill>
              </a:rPr>
              <a:pPr>
                <a:spcAft>
                  <a:spcPts val="600"/>
                </a:spcAft>
              </a:pPr>
              <a:t>6</a:t>
            </a:fld>
            <a:endParaRPr lang="en-US">
              <a:solidFill>
                <a:srgbClr val="FFFFFF"/>
              </a:solidFill>
            </a:endParaRPr>
          </a:p>
        </p:txBody>
      </p:sp>
      <p:graphicFrame>
        <p:nvGraphicFramePr>
          <p:cNvPr id="9" name="Rectangle 2">
            <a:extLst>
              <a:ext uri="{FF2B5EF4-FFF2-40B4-BE49-F238E27FC236}">
                <a16:creationId xmlns:a16="http://schemas.microsoft.com/office/drawing/2014/main" id="{88CF3D60-9F0A-3F02-AA56-DD9E06784797}"/>
              </a:ext>
            </a:extLst>
          </p:cNvPr>
          <p:cNvGraphicFramePr>
            <a:graphicFrameLocks noGrp="1"/>
          </p:cNvGraphicFramePr>
          <p:nvPr>
            <p:ph idx="1"/>
            <p:extLst>
              <p:ext uri="{D42A27DB-BD31-4B8C-83A1-F6EECF244321}">
                <p14:modId xmlns:p14="http://schemas.microsoft.com/office/powerpoint/2010/main" val="213129502"/>
              </p:ext>
            </p:extLst>
          </p:nvPr>
        </p:nvGraphicFramePr>
        <p:xfrm>
          <a:off x="3861283" y="1187297"/>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33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45AA53-CE39-9F19-1EF7-B508748983D6}"/>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98A1D0BB-B8F0-46D7-9453-2DC9E54FEC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45" name="Rectangle 44">
              <a:extLst>
                <a:ext uri="{FF2B5EF4-FFF2-40B4-BE49-F238E27FC236}">
                  <a16:creationId xmlns:a16="http://schemas.microsoft.com/office/drawing/2014/main" id="{D3A44EAD-8C36-423B-81F2-9BCEF6FF0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Oval 45">
              <a:extLst>
                <a:ext uri="{FF2B5EF4-FFF2-40B4-BE49-F238E27FC236}">
                  <a16:creationId xmlns:a16="http://schemas.microsoft.com/office/drawing/2014/main" id="{3EA4EF45-4BCE-497F-A3E5-E8A78B0DE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Oval 46">
              <a:extLst>
                <a:ext uri="{FF2B5EF4-FFF2-40B4-BE49-F238E27FC236}">
                  <a16:creationId xmlns:a16="http://schemas.microsoft.com/office/drawing/2014/main" id="{A86444F9-DFF7-4015-A354-A443BCF5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Oval 47">
              <a:extLst>
                <a:ext uri="{FF2B5EF4-FFF2-40B4-BE49-F238E27FC236}">
                  <a16:creationId xmlns:a16="http://schemas.microsoft.com/office/drawing/2014/main" id="{FF60ADBC-C1BD-4EC5-9B6F-1DF12DE5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Freeform 5">
              <a:extLst>
                <a:ext uri="{FF2B5EF4-FFF2-40B4-BE49-F238E27FC236}">
                  <a16:creationId xmlns:a16="http://schemas.microsoft.com/office/drawing/2014/main" id="{7DF05586-9EB6-494C-8B3A-2A8534613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0" name="Freeform 5">
              <a:extLst>
                <a:ext uri="{FF2B5EF4-FFF2-40B4-BE49-F238E27FC236}">
                  <a16:creationId xmlns:a16="http://schemas.microsoft.com/office/drawing/2014/main" id="{D279CF7F-04A6-40E3-84DD-DDC0553A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51" name="Freeform 5">
              <a:extLst>
                <a:ext uri="{FF2B5EF4-FFF2-40B4-BE49-F238E27FC236}">
                  <a16:creationId xmlns:a16="http://schemas.microsoft.com/office/drawing/2014/main" id="{8E22FFA0-E7AE-4CCB-BFD0-C000AA64B5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3" name="Rectangle 52">
            <a:extLst>
              <a:ext uri="{FF2B5EF4-FFF2-40B4-BE49-F238E27FC236}">
                <a16:creationId xmlns:a16="http://schemas.microsoft.com/office/drawing/2014/main" id="{5AE8C830-95B3-4B62-9882-4301B7A9A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3" y="0"/>
            <a:ext cx="9143999"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5D0383C-E513-701E-AABB-B8C87B14F248}"/>
              </a:ext>
            </a:extLst>
          </p:cNvPr>
          <p:cNvSpPr>
            <a:spLocks noGrp="1"/>
          </p:cNvSpPr>
          <p:nvPr>
            <p:ph type="title"/>
          </p:nvPr>
        </p:nvSpPr>
        <p:spPr>
          <a:xfrm>
            <a:off x="583023" y="2262420"/>
            <a:ext cx="8100241" cy="2423385"/>
          </a:xfrm>
        </p:spPr>
        <p:txBody>
          <a:bodyPr vert="horz" lIns="91440" tIns="45720" rIns="91440" bIns="45720" rtlCol="0" anchor="ctr">
            <a:normAutofit/>
          </a:bodyPr>
          <a:lstStyle/>
          <a:p>
            <a:pPr algn="ctr">
              <a:lnSpc>
                <a:spcPct val="90000"/>
              </a:lnSpc>
            </a:pPr>
            <a:r>
              <a:rPr lang="en-US" sz="3200" b="1" dirty="0">
                <a:latin typeface="+mn-lt"/>
                <a:cs typeface="Aharoni" panose="02010803020104030203" pitchFamily="2" charset="-79"/>
              </a:rPr>
              <a:t>City of Richmond</a:t>
            </a:r>
            <a:br>
              <a:rPr lang="en-US" sz="3200" b="1" dirty="0">
                <a:latin typeface="+mn-lt"/>
                <a:cs typeface="Aharoni" panose="02010803020104030203" pitchFamily="2" charset="-79"/>
              </a:rPr>
            </a:br>
            <a:r>
              <a:rPr lang="en-US" sz="3200" b="1" dirty="0">
                <a:latin typeface="+mn-lt"/>
                <a:cs typeface="Aharoni" panose="02010803020104030203" pitchFamily="2" charset="-79"/>
              </a:rPr>
              <a:t>Risk Management</a:t>
            </a:r>
            <a:br>
              <a:rPr lang="en-US" sz="3200" b="1" dirty="0">
                <a:latin typeface="+mn-lt"/>
                <a:cs typeface="Aharoni" panose="02010803020104030203" pitchFamily="2" charset="-79"/>
              </a:rPr>
            </a:br>
            <a:r>
              <a:rPr lang="en-US" sz="3200" b="1" dirty="0">
                <a:latin typeface="+mn-lt"/>
                <a:cs typeface="Aharoni" panose="02010803020104030203" pitchFamily="2" charset="-79"/>
              </a:rPr>
              <a:t>Program </a:t>
            </a:r>
            <a:r>
              <a:rPr lang="en-US" b="1" dirty="0">
                <a:latin typeface="+mn-lt"/>
                <a:cs typeface="Aharoni" panose="02010803020104030203" pitchFamily="2" charset="-79"/>
              </a:rPr>
              <a:t>O</a:t>
            </a:r>
            <a:r>
              <a:rPr lang="en-US" sz="3200" b="1" dirty="0">
                <a:latin typeface="+mn-lt"/>
                <a:cs typeface="Aharoni" panose="02010803020104030203" pitchFamily="2" charset="-79"/>
              </a:rPr>
              <a:t>verview</a:t>
            </a:r>
            <a:br>
              <a:rPr lang="en-US" sz="3200" b="1" dirty="0">
                <a:latin typeface="+mn-lt"/>
                <a:cs typeface="Aharoni" panose="02010803020104030203" pitchFamily="2" charset="-79"/>
              </a:rPr>
            </a:br>
            <a:r>
              <a:rPr lang="en-US" sz="3200" b="1" dirty="0">
                <a:latin typeface="+mn-lt"/>
                <a:cs typeface="Aharoni" panose="02010803020104030203" pitchFamily="2" charset="-79"/>
              </a:rPr>
              <a:t>Workers’ Compensation &amp;</a:t>
            </a:r>
            <a:br>
              <a:rPr lang="en-US" sz="3200" b="1" dirty="0">
                <a:latin typeface="+mn-lt"/>
                <a:cs typeface="Aharoni" panose="02010803020104030203" pitchFamily="2" charset="-79"/>
              </a:rPr>
            </a:br>
            <a:r>
              <a:rPr lang="en-US" sz="3200" b="1" dirty="0">
                <a:latin typeface="+mn-lt"/>
                <a:cs typeface="Aharoni" panose="02010803020104030203" pitchFamily="2" charset="-79"/>
              </a:rPr>
              <a:t> General Liability Programs</a:t>
            </a:r>
            <a:endParaRPr lang="en-US" sz="3100" cap="none" spc="-100" baseline="0" dirty="0">
              <a:ln>
                <a:noFill/>
              </a:ln>
              <a:solidFill>
                <a:schemeClr val="bg2"/>
              </a:solidFill>
              <a:effectLst/>
              <a:latin typeface="+mn-lt"/>
            </a:endParaRPr>
          </a:p>
        </p:txBody>
      </p:sp>
      <p:sp>
        <p:nvSpPr>
          <p:cNvPr id="59" name="Rectangle 58">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45CB55E9-DC6D-E2AB-F6C8-11F4BF13F0B3}"/>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B6F2DC20-EF44-4108-885F-1E1F886043EF}" type="slidenum">
              <a:rPr lang="en-US" smtClean="0"/>
              <a:pPr defTabSz="914400">
                <a:spcAft>
                  <a:spcPts val="600"/>
                </a:spcAft>
              </a:pPr>
              <a:t>7</a:t>
            </a:fld>
            <a:endParaRPr lang="en-US"/>
          </a:p>
        </p:txBody>
      </p:sp>
      <p:sp>
        <p:nvSpPr>
          <p:cNvPr id="15" name="Footer Placeholder 6">
            <a:extLst>
              <a:ext uri="{FF2B5EF4-FFF2-40B4-BE49-F238E27FC236}">
                <a16:creationId xmlns:a16="http://schemas.microsoft.com/office/drawing/2014/main" id="{0F560B1A-876B-B840-851C-6554C13144EC}"/>
              </a:ext>
            </a:extLst>
          </p:cNvPr>
          <p:cNvSpPr>
            <a:spLocks noGrp="1"/>
          </p:cNvSpPr>
          <p:nvPr>
            <p:ph type="ftr" sz="quarter" idx="11"/>
          </p:nvPr>
        </p:nvSpPr>
        <p:spPr>
          <a:xfrm>
            <a:off x="418338" y="6391656"/>
            <a:ext cx="2900934" cy="310896"/>
          </a:xfrm>
        </p:spPr>
        <p:txBody>
          <a:bodyPr vert="horz" lIns="91440" tIns="45720" rIns="91440" bIns="45720" rtlCol="0" anchor="ctr" anchorCtr="0">
            <a:normAutofit/>
          </a:bodyPr>
          <a:lstStyle/>
          <a:p>
            <a:pPr defTabSz="914400">
              <a:spcAft>
                <a:spcPts val="600"/>
              </a:spcAft>
            </a:pPr>
            <a:r>
              <a:rPr lang="en-US" sz="1000" b="1" i="0" kern="1200">
                <a:solidFill>
                  <a:schemeClr val="accent1"/>
                </a:solidFill>
                <a:latin typeface="+mn-lt"/>
                <a:ea typeface="+mn-ea"/>
                <a:cs typeface="+mn-cs"/>
              </a:rPr>
              <a:t>HUMAN  RESOURCES DEPARTMENT</a:t>
            </a:r>
          </a:p>
        </p:txBody>
      </p:sp>
    </p:spTree>
    <p:extLst>
      <p:ext uri="{BB962C8B-B14F-4D97-AF65-F5344CB8AC3E}">
        <p14:creationId xmlns:p14="http://schemas.microsoft.com/office/powerpoint/2010/main" val="100906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3"/>
          <p:cNvSpPr txBox="1">
            <a:spLocks noGrp="1"/>
          </p:cNvSpPr>
          <p:nvPr>
            <p:ph type="title"/>
          </p:nvPr>
        </p:nvSpPr>
        <p:spPr>
          <a:xfrm>
            <a:off x="1074483" y="1063229"/>
            <a:ext cx="6995025" cy="857250"/>
          </a:xfrm>
          <a:prstGeom prst="rect">
            <a:avLst/>
          </a:prstGeom>
          <a:noFill/>
          <a:ln>
            <a:noFill/>
          </a:ln>
        </p:spPr>
        <p:txBody>
          <a:bodyPr spcFirstLastPara="1" vert="horz" wrap="square" lIns="65513" tIns="32756" rIns="65513" bIns="32756" rtlCol="0" anchor="ctr" anchorCtr="0">
            <a:normAutofit/>
          </a:bodyPr>
          <a:lstStyle/>
          <a:p>
            <a:pPr algn="ctr">
              <a:spcBef>
                <a:spcPts val="0"/>
              </a:spcBef>
              <a:buClr>
                <a:schemeClr val="dk1"/>
              </a:buClr>
              <a:buSzPts val="3510"/>
            </a:pPr>
            <a:r>
              <a:rPr lang="en-US" dirty="0">
                <a:latin typeface="+mn-lt"/>
                <a:cs typeface="Aharoni" panose="02010803020104030203" pitchFamily="2" charset="-79"/>
              </a:rPr>
              <a:t>Workers’ Compensation</a:t>
            </a:r>
          </a:p>
        </p:txBody>
      </p:sp>
      <p:sp>
        <p:nvSpPr>
          <p:cNvPr id="124" name="Google Shape;124;p3"/>
          <p:cNvSpPr txBox="1">
            <a:spLocks noGrp="1"/>
          </p:cNvSpPr>
          <p:nvPr>
            <p:ph idx="1"/>
          </p:nvPr>
        </p:nvSpPr>
        <p:spPr>
          <a:xfrm>
            <a:off x="685800" y="2594809"/>
            <a:ext cx="8153400" cy="3742650"/>
          </a:xfrm>
          <a:prstGeom prst="rect">
            <a:avLst/>
          </a:prstGeom>
          <a:noFill/>
          <a:ln>
            <a:noFill/>
          </a:ln>
        </p:spPr>
        <p:txBody>
          <a:bodyPr spcFirstLastPara="1" vert="horz" wrap="square" lIns="65513" tIns="32756" rIns="65513" bIns="32756" rtlCol="0" anchor="t" anchorCtr="0">
            <a:normAutofit/>
          </a:bodyPr>
          <a:lstStyle/>
          <a:p>
            <a:pPr marL="0" lvl="1" indent="0" algn="ctr">
              <a:lnSpc>
                <a:spcPct val="150000"/>
              </a:lnSpc>
              <a:spcBef>
                <a:spcPts val="0"/>
              </a:spcBef>
              <a:buSzPct val="100000"/>
              <a:buNone/>
            </a:pPr>
            <a:r>
              <a:rPr lang="en-US" sz="2400" b="1" dirty="0">
                <a:solidFill>
                  <a:schemeClr val="accent5">
                    <a:lumMod val="50000"/>
                  </a:schemeClr>
                </a:solidFill>
                <a:latin typeface="+mj-lt"/>
              </a:rPr>
              <a:t>WHAT IS A WORK-RELATED ACCIDENT, INJURY, OR ILLNESS ?</a:t>
            </a:r>
          </a:p>
          <a:p>
            <a:pPr marL="342900" lvl="1" indent="-342900"/>
            <a:r>
              <a:rPr lang="en-US" sz="2000" b="1" dirty="0">
                <a:latin typeface="+mj-lt"/>
              </a:rPr>
              <a:t>An accident, injury, or illness that occurs while someone is doing something </a:t>
            </a:r>
            <a:r>
              <a:rPr lang="en-US" sz="2000" b="1" u="sng" dirty="0">
                <a:latin typeface="+mj-lt"/>
              </a:rPr>
              <a:t>on behalf of or for the benefit of the employer</a:t>
            </a:r>
            <a:r>
              <a:rPr lang="en-US" sz="2000" b="1" dirty="0">
                <a:latin typeface="+mj-lt"/>
              </a:rPr>
              <a:t>.</a:t>
            </a:r>
            <a:endParaRPr sz="2000" b="1" dirty="0">
              <a:latin typeface="+mj-lt"/>
            </a:endParaRPr>
          </a:p>
          <a:p>
            <a:pPr marL="342900" lvl="1" indent="-342900"/>
            <a:r>
              <a:rPr lang="en-US" sz="2000" b="1" dirty="0">
                <a:latin typeface="+mj-lt"/>
              </a:rPr>
              <a:t>The accident, injury, or illness </a:t>
            </a:r>
            <a:r>
              <a:rPr lang="en-US" sz="2000" b="1" u="sng" dirty="0">
                <a:latin typeface="+mj-lt"/>
              </a:rPr>
              <a:t>arising</a:t>
            </a:r>
            <a:r>
              <a:rPr lang="en-US" sz="2000" b="1" dirty="0">
                <a:latin typeface="+mj-lt"/>
              </a:rPr>
              <a:t> out of employment and </a:t>
            </a:r>
            <a:r>
              <a:rPr lang="en-US" sz="2000" b="1" u="sng" dirty="0">
                <a:latin typeface="+mj-lt"/>
              </a:rPr>
              <a:t>occurring</a:t>
            </a:r>
            <a:r>
              <a:rPr lang="en-US" sz="2000" b="1" dirty="0">
                <a:latin typeface="+mj-lt"/>
              </a:rPr>
              <a:t> during or in the course of employment (AOE/COE). </a:t>
            </a:r>
            <a:endParaRPr sz="2000" b="1" dirty="0">
              <a:latin typeface="+mj-lt"/>
            </a:endParaRPr>
          </a:p>
          <a:p>
            <a:pPr marL="445544" indent="0">
              <a:lnSpc>
                <a:spcPct val="150000"/>
              </a:lnSpc>
              <a:spcBef>
                <a:spcPts val="0"/>
              </a:spcBef>
              <a:buNone/>
            </a:pPr>
            <a:endParaRPr dirty="0"/>
          </a:p>
        </p:txBody>
      </p:sp>
      <p:sp>
        <p:nvSpPr>
          <p:cNvPr id="127" name="Google Shape;127;p3"/>
          <p:cNvSpPr txBox="1"/>
          <p:nvPr/>
        </p:nvSpPr>
        <p:spPr>
          <a:xfrm>
            <a:off x="11376665" y="4119908"/>
            <a:ext cx="5625675" cy="346226"/>
          </a:xfrm>
          <a:prstGeom prst="rect">
            <a:avLst/>
          </a:prstGeom>
          <a:noFill/>
          <a:ln>
            <a:noFill/>
          </a:ln>
        </p:spPr>
        <p:txBody>
          <a:bodyPr spcFirstLastPara="1" wrap="square" lIns="68569" tIns="68569" rIns="68569" bIns="68569" anchor="ctr" anchorCtr="0">
            <a:spAutoFit/>
          </a:bodyPr>
          <a:lstStyle/>
          <a:p>
            <a:endParaRPr sz="1350" dirty="0">
              <a:latin typeface="Lucida Sans"/>
              <a:ea typeface="Lucida Sans"/>
              <a:cs typeface="Lucida Sans"/>
              <a:sym typeface="Lucida Sans"/>
            </a:endParaRPr>
          </a:p>
        </p:txBody>
      </p:sp>
      <p:sp>
        <p:nvSpPr>
          <p:cNvPr id="3" name="TextBox 2">
            <a:extLst>
              <a:ext uri="{FF2B5EF4-FFF2-40B4-BE49-F238E27FC236}">
                <a16:creationId xmlns:a16="http://schemas.microsoft.com/office/drawing/2014/main" id="{89BB8510-C8B9-2557-7FCB-31C5E98676A1}"/>
              </a:ext>
            </a:extLst>
          </p:cNvPr>
          <p:cNvSpPr txBox="1"/>
          <p:nvPr/>
        </p:nvSpPr>
        <p:spPr>
          <a:xfrm>
            <a:off x="7848600" y="520541"/>
            <a:ext cx="457200" cy="369332"/>
          </a:xfrm>
          <a:prstGeom prst="rect">
            <a:avLst/>
          </a:prstGeom>
          <a:noFill/>
        </p:spPr>
        <p:txBody>
          <a:bodyPr wrap="square">
            <a:spAutoFit/>
          </a:bodyPr>
          <a:lstStyle/>
          <a:p>
            <a:fld id="{B6F2DC20-EF44-4108-885F-1E1F886043EF}" type="slidenum">
              <a:rPr lang="en-US" b="0" i="0" kern="1200" smtClean="0">
                <a:solidFill>
                  <a:srgbClr val="FFFFFF"/>
                </a:solidFill>
                <a:latin typeface="+mn-lt"/>
                <a:ea typeface="+mn-ea"/>
                <a:cs typeface="+mn-cs"/>
              </a:rPr>
              <a:pPr/>
              <a:t>8</a:t>
            </a:fld>
            <a:endParaRPr lang="en-US" dirty="0"/>
          </a:p>
        </p:txBody>
      </p:sp>
    </p:spTree>
    <p:extLst>
      <p:ext uri="{BB962C8B-B14F-4D97-AF65-F5344CB8AC3E}">
        <p14:creationId xmlns:p14="http://schemas.microsoft.com/office/powerpoint/2010/main" val="324614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057D-58FA-6CD1-D5A2-7289C2899809}"/>
              </a:ext>
            </a:extLst>
          </p:cNvPr>
          <p:cNvSpPr>
            <a:spLocks noGrp="1"/>
          </p:cNvSpPr>
          <p:nvPr>
            <p:ph type="title"/>
          </p:nvPr>
        </p:nvSpPr>
        <p:spPr>
          <a:xfrm>
            <a:off x="893023" y="1219200"/>
            <a:ext cx="7357953" cy="492616"/>
          </a:xfrm>
        </p:spPr>
        <p:txBody>
          <a:bodyPr>
            <a:noAutofit/>
          </a:bodyPr>
          <a:lstStyle/>
          <a:p>
            <a:pPr algn="ctr"/>
            <a:r>
              <a:rPr lang="en-US" dirty="0">
                <a:latin typeface="+mn-lt"/>
                <a:cs typeface="Aharoni" panose="02010803020104030203" pitchFamily="2" charset="-79"/>
              </a:rPr>
              <a:t>The Worker’s Compensation Claim Process</a:t>
            </a:r>
            <a:r>
              <a:rPr lang="en-US" dirty="0">
                <a:latin typeface="+mn-lt"/>
              </a:rPr>
              <a:t>	</a:t>
            </a:r>
          </a:p>
        </p:txBody>
      </p:sp>
      <p:sp>
        <p:nvSpPr>
          <p:cNvPr id="3" name="Content Placeholder 2">
            <a:extLst>
              <a:ext uri="{FF2B5EF4-FFF2-40B4-BE49-F238E27FC236}">
                <a16:creationId xmlns:a16="http://schemas.microsoft.com/office/drawing/2014/main" id="{EE326D0F-4B71-A9F0-51BD-33588550309E}"/>
              </a:ext>
            </a:extLst>
          </p:cNvPr>
          <p:cNvSpPr>
            <a:spLocks noGrp="1"/>
          </p:cNvSpPr>
          <p:nvPr>
            <p:ph idx="1"/>
          </p:nvPr>
        </p:nvSpPr>
        <p:spPr>
          <a:xfrm>
            <a:off x="609600" y="2438400"/>
            <a:ext cx="8305800" cy="3321565"/>
          </a:xfrm>
        </p:spPr>
        <p:txBody>
          <a:bodyPr>
            <a:noAutofit/>
          </a:bodyPr>
          <a:lstStyle/>
          <a:p>
            <a:r>
              <a:rPr lang="en-US" sz="1650" b="1" dirty="0">
                <a:latin typeface="+mj-lt"/>
              </a:rPr>
              <a:t>Employee reports injury and wants treatment - Claim form (DWC-1) is given. </a:t>
            </a:r>
          </a:p>
          <a:p>
            <a:r>
              <a:rPr lang="en-US" sz="1650" b="1" dirty="0">
                <a:latin typeface="+mj-lt"/>
              </a:rPr>
              <a:t>Claim is set-up – Claims examiner contacts injured worker to guide them through the process.</a:t>
            </a:r>
          </a:p>
          <a:p>
            <a:r>
              <a:rPr lang="en-US" sz="1650" b="1" dirty="0">
                <a:latin typeface="+mj-lt"/>
              </a:rPr>
              <a:t>Claim is investigated  - a determination to accept or deny must be made within 90 days (there are some exceptions that shorten this time frame).</a:t>
            </a:r>
          </a:p>
          <a:p>
            <a:r>
              <a:rPr lang="en-US" sz="1650" b="1" dirty="0">
                <a:latin typeface="+mj-lt"/>
              </a:rPr>
              <a:t>If a claim is delayed by investigation, the injured worker can still receive medical treatment up to the first $10,000.</a:t>
            </a:r>
          </a:p>
          <a:p>
            <a:r>
              <a:rPr lang="en-US" sz="1650" b="1" dirty="0">
                <a:latin typeface="+mj-lt"/>
              </a:rPr>
              <a:t>Once claim is accepted, the injured worker is entitled to medical treatment, lost wages, and a possible permanent disability award. This is all determined by the physician’s reports.</a:t>
            </a:r>
          </a:p>
          <a:p>
            <a:r>
              <a:rPr lang="en-US" sz="1650" b="1" dirty="0">
                <a:latin typeface="+mj-lt"/>
              </a:rPr>
              <a:t>Claim settlement may include: future medical </a:t>
            </a:r>
            <a:r>
              <a:rPr lang="en-US" sz="1650" b="1" u="sng" dirty="0">
                <a:latin typeface="+mj-lt"/>
              </a:rPr>
              <a:t>for life </a:t>
            </a:r>
            <a:r>
              <a:rPr lang="en-US" sz="1650" b="1" dirty="0">
                <a:latin typeface="+mj-lt"/>
              </a:rPr>
              <a:t>and a permanent disability award. Sometimes a compromise and release settlement is agreed upon to buy out all items listed and reduce the City’s future liability.</a:t>
            </a:r>
          </a:p>
        </p:txBody>
      </p:sp>
      <p:sp>
        <p:nvSpPr>
          <p:cNvPr id="5" name="TextBox 4">
            <a:extLst>
              <a:ext uri="{FF2B5EF4-FFF2-40B4-BE49-F238E27FC236}">
                <a16:creationId xmlns:a16="http://schemas.microsoft.com/office/drawing/2014/main" id="{48729A97-3AB0-0917-3126-2C0D86E89A03}"/>
              </a:ext>
            </a:extLst>
          </p:cNvPr>
          <p:cNvSpPr txBox="1"/>
          <p:nvPr/>
        </p:nvSpPr>
        <p:spPr>
          <a:xfrm>
            <a:off x="7908076" y="442642"/>
            <a:ext cx="685800" cy="369332"/>
          </a:xfrm>
          <a:prstGeom prst="rect">
            <a:avLst/>
          </a:prstGeom>
          <a:noFill/>
        </p:spPr>
        <p:txBody>
          <a:bodyPr wrap="square">
            <a:spAutoFit/>
          </a:bodyPr>
          <a:lstStyle/>
          <a:p>
            <a:fld id="{B6F2DC20-EF44-4108-885F-1E1F886043EF}" type="slidenum">
              <a:rPr lang="en-US" b="0" i="0" kern="1200" smtClean="0">
                <a:solidFill>
                  <a:srgbClr val="FFFFFF"/>
                </a:solidFill>
                <a:latin typeface="+mn-lt"/>
                <a:ea typeface="+mn-ea"/>
                <a:cs typeface="+mn-cs"/>
              </a:rPr>
              <a:pPr/>
              <a:t>9</a:t>
            </a:fld>
            <a:endParaRPr lang="en-US" dirty="0"/>
          </a:p>
        </p:txBody>
      </p:sp>
    </p:spTree>
    <p:extLst>
      <p:ext uri="{BB962C8B-B14F-4D97-AF65-F5344CB8AC3E}">
        <p14:creationId xmlns:p14="http://schemas.microsoft.com/office/powerpoint/2010/main" val="4226238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2F6837460BDF4B9E198706E6103646" ma:contentTypeVersion="11" ma:contentTypeDescription="Create a new document." ma:contentTypeScope="" ma:versionID="01f3dcf4d117aabf1940eaa639bea687">
  <xsd:schema xmlns:xsd="http://www.w3.org/2001/XMLSchema" xmlns:xs="http://www.w3.org/2001/XMLSchema" xmlns:p="http://schemas.microsoft.com/office/2006/metadata/properties" xmlns:ns3="5279c9f5-e126-47e4-9bfa-ee0f722da606" xmlns:ns4="5ed38bd8-1bfa-48d5-8be2-6d142d681b4c" targetNamespace="http://schemas.microsoft.com/office/2006/metadata/properties" ma:root="true" ma:fieldsID="acefc1b911bb487f439ec3a9df27b7b5" ns3:_="" ns4:_="">
    <xsd:import namespace="5279c9f5-e126-47e4-9bfa-ee0f722da606"/>
    <xsd:import namespace="5ed38bd8-1bfa-48d5-8be2-6d142d681b4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9c9f5-e126-47e4-9bfa-ee0f722da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d38bd8-1bfa-48d5-8be2-6d142d681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279c9f5-e126-47e4-9bfa-ee0f722da606" xsi:nil="true"/>
  </documentManagement>
</p:properties>
</file>

<file path=customXml/itemProps1.xml><?xml version="1.0" encoding="utf-8"?>
<ds:datastoreItem xmlns:ds="http://schemas.openxmlformats.org/officeDocument/2006/customXml" ds:itemID="{95EB2896-6A84-4B20-B9F0-9B6E75D06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9c9f5-e126-47e4-9bfa-ee0f722da606"/>
    <ds:schemaRef ds:uri="5ed38bd8-1bfa-48d5-8be2-6d142d681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A6487-4135-4D3D-89B8-D3D75FD872C9}">
  <ds:schemaRefs>
    <ds:schemaRef ds:uri="http://schemas.microsoft.com/sharepoint/v3/contenttype/forms"/>
  </ds:schemaRefs>
</ds:datastoreItem>
</file>

<file path=customXml/itemProps3.xml><?xml version="1.0" encoding="utf-8"?>
<ds:datastoreItem xmlns:ds="http://schemas.openxmlformats.org/officeDocument/2006/customXml" ds:itemID="{1EE64588-91B5-4562-990F-A5BEBB427EF2}">
  <ds:schemaRefs>
    <ds:schemaRef ds:uri="http://purl.org/dc/elements/1.1/"/>
    <ds:schemaRef ds:uri="http://purl.org/dc/dcmitype/"/>
    <ds:schemaRef ds:uri="http://schemas.microsoft.com/office/2006/documentManagement/types"/>
    <ds:schemaRef ds:uri="5ed38bd8-1bfa-48d5-8be2-6d142d681b4c"/>
    <ds:schemaRef ds:uri="http://purl.org/dc/terms/"/>
    <ds:schemaRef ds:uri="5279c9f5-e126-47e4-9bfa-ee0f722da606"/>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Organic</Template>
  <TotalTime>8679</TotalTime>
  <Words>1070</Words>
  <Application>Microsoft Office PowerPoint</Application>
  <PresentationFormat>On-screen Show (4:3)</PresentationFormat>
  <Paragraphs>126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Lucida Sans</vt:lpstr>
      <vt:lpstr>Wingdings 3</vt:lpstr>
      <vt:lpstr>Ion Boardroom</vt:lpstr>
      <vt:lpstr>HUMAN RESOURCES DEPARTMENT</vt:lpstr>
      <vt:lpstr>AGENDA</vt:lpstr>
      <vt:lpstr>2024 Human Resources Activity In Review</vt:lpstr>
      <vt:lpstr>Creating Employee  Accountability</vt:lpstr>
      <vt:lpstr>Human Resources Goals</vt:lpstr>
      <vt:lpstr>City Council's Role in  Negotiations</vt:lpstr>
      <vt:lpstr>City of Richmond Risk Management Program Overview Workers’ Compensation &amp;  General Liability Programs</vt:lpstr>
      <vt:lpstr>Workers’ Compensation</vt:lpstr>
      <vt:lpstr>The Worker’s Compensation Claim Process </vt:lpstr>
      <vt:lpstr>General Liability</vt:lpstr>
      <vt:lpstr>General Liability Claims Process</vt:lpstr>
      <vt:lpstr>PowerPoint Presentation</vt:lpstr>
      <vt:lpstr>PowerPoint Presentation</vt:lpstr>
      <vt:lpstr>QUESTIONS?</vt:lpstr>
    </vt:vector>
  </TitlesOfParts>
  <Company>COR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Richmond</dc:title>
  <dc:creator>Leah Viramontes</dc:creator>
  <cp:lastModifiedBy>Sharrone Taylor</cp:lastModifiedBy>
  <cp:revision>272</cp:revision>
  <cp:lastPrinted>2025-04-15T17:41:22Z</cp:lastPrinted>
  <dcterms:created xsi:type="dcterms:W3CDTF">2012-12-04T23:04:01Z</dcterms:created>
  <dcterms:modified xsi:type="dcterms:W3CDTF">2025-04-15T17:51:05Z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0x010100152F6837460BDF4B9E198706E6103646</vt:lpwstr>
  </property>
  <property fmtid="{D5CDD505-2E9C-101B-9397-08002B2CF9AE}" pid="3" name="MSIP_Label_b9360697-266a-4563-acd5-eba284ec2b76_Enabled">
    <vt:lpwstr>true</vt:lpwstr>
  </property>
  <property fmtid="{D5CDD505-2E9C-101B-9397-08002B2CF9AE}" pid="4" name="MSIP_Label_b9360697-266a-4563-acd5-eba284ec2b76_SetDate">
    <vt:lpwstr>2025-03-13T02:32:03Z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e095e9d6-e502-4016-b787-a7f3de9ae6f5</vt:lpwstr>
  </property>
  <property fmtid="{D5CDD505-2E9C-101B-9397-08002B2CF9AE}" pid="9" name="MSIP_Label_b9360697-266a-4563-acd5-eba284ec2b76_ContentBits">
    <vt:lpwstr>0</vt:lpwstr>
  </property>
  <property fmtid="{D5CDD505-2E9C-101B-9397-08002B2CF9AE}" pid="10" name="MSIP_Label_b9360697-266a-4563-acd5-eba284ec2b76_Tag">
    <vt:lpwstr>10, 3, 0, 1</vt:lpwstr>
  </property>
</Properties>
</file>