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2" r:id="rId3"/>
    <p:sldId id="281" r:id="rId4"/>
    <p:sldId id="283" r:id="rId5"/>
    <p:sldId id="280" r:id="rId6"/>
    <p:sldId id="261" r:id="rId7"/>
    <p:sldId id="260" r:id="rId8"/>
    <p:sldId id="259" r:id="rId9"/>
    <p:sldId id="284" r:id="rId10"/>
    <p:sldId id="263" r:id="rId11"/>
    <p:sldId id="262" r:id="rId12"/>
    <p:sldId id="265" r:id="rId13"/>
    <p:sldId id="264" r:id="rId14"/>
    <p:sldId id="267" r:id="rId15"/>
    <p:sldId id="268" r:id="rId16"/>
    <p:sldId id="266" r:id="rId17"/>
    <p:sldId id="270" r:id="rId18"/>
    <p:sldId id="269" r:id="rId19"/>
    <p:sldId id="271" r:id="rId20"/>
    <p:sldId id="272" r:id="rId21"/>
    <p:sldId id="273"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BDBED569-4797-4DF1-A0F4-6AAB3CD982D8}" styleName="">
    <a:wholeTbl>
      <a:tcTxStyle>
        <a:font>
          <a:latin typeface="+mn-lt"/>
          <a:ea typeface="+mn-ea"/>
          <a:cs typeface="+mn-cs"/>
        </a:font>
        <a:srgbClr val="000000"/>
      </a:tcTxStyle>
      <a:tcStyle>
        <a:tcBdr>
          <a:left>
            <a:ln w="12701" cap="flat" cmpd="sng" algn="ctr">
              <a:solidFill>
                <a:srgbClr val="5B9BD5"/>
              </a:solidFill>
              <a:prstDash val="solid"/>
              <a:round/>
              <a:headEnd type="none" w="med" len="med"/>
              <a:tailEnd type="none" w="med" len="med"/>
            </a:ln>
          </a:left>
          <a:right>
            <a:ln w="12701" cap="flat" cmpd="sng" algn="ctr">
              <a:solidFill>
                <a:srgbClr val="5B9BD5"/>
              </a:solidFill>
              <a:prstDash val="solid"/>
              <a:round/>
              <a:headEnd type="none" w="med" len="med"/>
              <a:tailEnd type="none" w="med" len="med"/>
            </a:ln>
          </a:right>
          <a:top>
            <a:ln w="12701" cap="flat" cmpd="sng" algn="ctr">
              <a:solidFill>
                <a:srgbClr val="5B9BD5"/>
              </a:solidFill>
              <a:prstDash val="solid"/>
              <a:round/>
              <a:headEnd type="none" w="med" len="med"/>
              <a:tailEnd type="none" w="med" len="med"/>
            </a:ln>
          </a:top>
          <a:bottom>
            <a:ln w="12701" cap="flat" cmpd="sng" algn="ctr">
              <a:solidFill>
                <a:srgbClr val="5B9BD5"/>
              </a:solidFill>
              <a:prstDash val="solid"/>
              <a:round/>
              <a:headEnd type="none" w="med" len="med"/>
              <a:tailEnd type="none" w="med" len="med"/>
            </a:ln>
          </a:bottom>
        </a:tcBdr>
      </a:tcStyle>
    </a:wholeTbl>
    <a:band1H>
      <a:tcStyle>
        <a:tcBdr/>
        <a:fill>
          <a:solidFill>
            <a:srgbClr val="5B9BD5"/>
          </a:solidFill>
        </a:fill>
      </a:tcStyle>
    </a:band1H>
    <a:band1V>
      <a:tcStyle>
        <a:tcBdr/>
        <a:fill>
          <a:solidFill>
            <a:srgbClr val="5B9BD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5B9BD5"/>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5B9BD5"/>
              </a:solidFill>
              <a:prstDash val="solid"/>
              <a:round/>
              <a:headEnd type="none" w="med" len="med"/>
              <a:tailEnd type="none" w="med" len="med"/>
            </a:ln>
          </a:bottom>
        </a:tcBdr>
      </a:tcStyle>
    </a:firstRow>
  </a:tblStyle>
  <a:tblStyle styleId="{2D5ABB26-0587-4C30-8999-92F81FD0307C}" styleName="">
    <a:wholeTbl>
      <a:tcTxStyle>
        <a:font>
          <a:latin typeface="+mn-lt"/>
          <a:ea typeface="+mn-ea"/>
          <a:cs typeface="+mn-cs"/>
        </a:font>
        <a:srgbClr val="000000"/>
      </a:tcTxStyle>
      <a:tcStyle>
        <a:tcBdr/>
      </a:tcStyle>
    </a:wholeTbl>
  </a:tblStyle>
  <a:tblStyle styleId="{22838BEF-8BB2-4498-84A7-C5851F593DF1}" styleName="">
    <a:wholeTbl>
      <a:tcTxStyle>
        <a:font>
          <a:latin typeface="+mn-lt"/>
          <a:ea typeface="+mn-ea"/>
          <a:cs typeface="+mn-cs"/>
        </a:font>
        <a:srgbClr val="000000"/>
      </a:tcTxStyle>
      <a:tcStyle>
        <a:tcBdr>
          <a:left>
            <a:ln w="12701" cap="flat" cmpd="sng" algn="ctr">
              <a:solidFill>
                <a:srgbClr val="5B9BD5"/>
              </a:solidFill>
              <a:prstDash val="solid"/>
              <a:round/>
              <a:headEnd type="none" w="med" len="med"/>
              <a:tailEnd type="none" w="med" len="med"/>
            </a:ln>
          </a:left>
          <a:right>
            <a:ln w="12701" cap="flat" cmpd="sng" algn="ctr">
              <a:solidFill>
                <a:srgbClr val="5B9BD5"/>
              </a:solidFill>
              <a:prstDash val="solid"/>
              <a:round/>
              <a:headEnd type="none" w="med" len="med"/>
              <a:tailEnd type="none" w="med" len="med"/>
            </a:ln>
          </a:right>
          <a:top>
            <a:ln w="12701" cap="flat" cmpd="sng" algn="ctr">
              <a:solidFill>
                <a:srgbClr val="5B9BD5"/>
              </a:solidFill>
              <a:prstDash val="solid"/>
              <a:round/>
              <a:headEnd type="none" w="med" len="med"/>
              <a:tailEnd type="none" w="med" len="med"/>
            </a:ln>
          </a:top>
          <a:bottom>
            <a:ln w="12701" cap="flat" cmpd="sng" algn="ctr">
              <a:solidFill>
                <a:srgbClr val="5B9BD5"/>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1V>
      <a:tcStyle>
        <a:tcBdr/>
        <a:fill>
          <a:solidFill>
            <a:srgbClr val="D2DEEF"/>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5B9BD5"/>
              </a:solidFill>
              <a:prstDash val="solid"/>
              <a:round/>
              <a:headEnd type="none" w="med" len="med"/>
              <a:tailEnd type="none" w="med" len="med"/>
            </a:ln>
          </a:top>
        </a:tcBdr>
        <a:fill>
          <a:solidFill>
            <a:srgbClr val="EAEFF7"/>
          </a:solidFill>
        </a:fill>
      </a:tcStyle>
    </a:lastRow>
    <a:firstRow>
      <a:tcTxStyle b="on">
        <a:font>
          <a:latin typeface=""/>
          <a:ea typeface=""/>
          <a:cs typeface=""/>
        </a:font>
      </a:tcTxStyle>
      <a:tcStyle>
        <a:tcBdr/>
        <a:fill>
          <a:solidFill>
            <a:srgbClr val="EAEFF7"/>
          </a:solidFill>
        </a:fill>
      </a:tcStyle>
    </a:firstRow>
  </a:tblStyle>
  <a:tblStyle styleId="{3B4B98B0-60AC-42C2-AFA5-B58CD77FA1E5}" styleName="">
    <a:wholeTbl>
      <a:tcTxStyle>
        <a:font>
          <a:latin typeface="+mn-lt"/>
          <a:ea typeface="+mn-ea"/>
          <a:cs typeface="+mn-cs"/>
        </a:font>
        <a:srgbClr val="000000"/>
      </a:tcTxStyle>
      <a:tcStyle>
        <a:tcBdr>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tcStyle>
    </a:wholeTbl>
    <a:band1H>
      <a:tcStyle>
        <a:tcBdr/>
        <a:fill>
          <a:solidFill>
            <a:srgbClr val="4472C4"/>
          </a:solidFill>
        </a:fill>
      </a:tcStyle>
    </a:band1H>
    <a:band2H>
      <a:tcStyle>
        <a:tcBdr/>
      </a:tcStyle>
    </a:band2H>
    <a:band1V>
      <a:tcStyle>
        <a:tcBdr/>
        <a:fill>
          <a:solidFill>
            <a:srgbClr val="4472C4"/>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4472C4"/>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4472C4"/>
              </a:solidFill>
              <a:prstDash val="solid"/>
              <a:round/>
              <a:headEnd type="none" w="med" len="med"/>
              <a:tailEnd type="none" w="med" len="med"/>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164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75BE1A-974E-F18E-2429-5E1FD65EAA2D}"/>
              </a:ext>
            </a:extLst>
          </p:cNvPr>
          <p:cNvSpPr txBox="1">
            <a:spLocks noGrp="1"/>
          </p:cNvSpPr>
          <p:nvPr>
            <p:ph type="hdr" sz="quarter"/>
          </p:nvPr>
        </p:nvSpPr>
        <p:spPr>
          <a:xfrm>
            <a:off x="0" y="2"/>
            <a:ext cx="3037837" cy="466976"/>
          </a:xfrm>
          <a:prstGeom prst="rect">
            <a:avLst/>
          </a:prstGeom>
          <a:noFill/>
          <a:ln>
            <a:noFill/>
          </a:ln>
        </p:spPr>
        <p:txBody>
          <a:bodyPr vert="horz" wrap="square" lIns="93177" tIns="46589" rIns="93177" bIns="46589" anchor="t" anchorCtr="0" compatLnSpc="1">
            <a:noAutofit/>
          </a:bodyPr>
          <a:lstStyle>
            <a:lvl1pPr marL="0" marR="0" lvl="0" indent="0" algn="l" defTabSz="931774"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Aptos"/>
              </a:defRPr>
            </a:lvl1pPr>
          </a:lstStyle>
          <a:p>
            <a:pPr lvl="0"/>
            <a:endParaRPr lang="en-US"/>
          </a:p>
        </p:txBody>
      </p:sp>
      <p:sp>
        <p:nvSpPr>
          <p:cNvPr id="3" name="Date Placeholder 2">
            <a:extLst>
              <a:ext uri="{FF2B5EF4-FFF2-40B4-BE49-F238E27FC236}">
                <a16:creationId xmlns:a16="http://schemas.microsoft.com/office/drawing/2014/main" id="{80227D57-4739-7FCF-F13E-FCFD640F7F47}"/>
              </a:ext>
            </a:extLst>
          </p:cNvPr>
          <p:cNvSpPr txBox="1">
            <a:spLocks noGrp="1"/>
          </p:cNvSpPr>
          <p:nvPr>
            <p:ph type="dt" idx="1"/>
          </p:nvPr>
        </p:nvSpPr>
        <p:spPr>
          <a:xfrm>
            <a:off x="3971342" y="2"/>
            <a:ext cx="3037837" cy="466976"/>
          </a:xfrm>
          <a:prstGeom prst="rect">
            <a:avLst/>
          </a:prstGeom>
          <a:noFill/>
          <a:ln>
            <a:noFill/>
          </a:ln>
        </p:spPr>
        <p:txBody>
          <a:bodyPr vert="horz" wrap="square" lIns="93177" tIns="46589" rIns="93177" bIns="46589" anchor="t" anchorCtr="0" compatLnSpc="1">
            <a:noAutofit/>
          </a:bodyPr>
          <a:lstStyle>
            <a:lvl1pPr marL="0" marR="0" lvl="0" indent="0" algn="r" defTabSz="931774"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Aptos"/>
              </a:defRPr>
            </a:lvl1pPr>
          </a:lstStyle>
          <a:p>
            <a:pPr lvl="0"/>
            <a:fld id="{EDA18DC9-0853-4448-AC37-42B98EDF0486}" type="datetime1">
              <a:rPr lang="en-US"/>
              <a:pPr lvl="0"/>
              <a:t>5/5/2025</a:t>
            </a:fld>
            <a:endParaRPr lang="en-US"/>
          </a:p>
        </p:txBody>
      </p:sp>
      <p:sp>
        <p:nvSpPr>
          <p:cNvPr id="4" name="Slide Image Placeholder 3">
            <a:extLst>
              <a:ext uri="{FF2B5EF4-FFF2-40B4-BE49-F238E27FC236}">
                <a16:creationId xmlns:a16="http://schemas.microsoft.com/office/drawing/2014/main" id="{DD62BB28-C3CF-156C-2D76-85FA514FB759}"/>
              </a:ext>
            </a:extLst>
          </p:cNvPr>
          <p:cNvSpPr>
            <a:spLocks noGrp="1" noRot="1" noChangeAspect="1"/>
          </p:cNvSpPr>
          <p:nvPr>
            <p:ph type="sldImg" idx="2"/>
          </p:nvPr>
        </p:nvSpPr>
        <p:spPr>
          <a:xfrm>
            <a:off x="1414463" y="1162050"/>
            <a:ext cx="4181475" cy="313690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331BFE95-BDF4-31FB-1E5E-132A40B768D9}"/>
              </a:ext>
            </a:extLst>
          </p:cNvPr>
          <p:cNvSpPr txBox="1">
            <a:spLocks noGrp="1"/>
          </p:cNvSpPr>
          <p:nvPr>
            <p:ph type="body" sz="quarter" idx="3"/>
          </p:nvPr>
        </p:nvSpPr>
        <p:spPr>
          <a:xfrm>
            <a:off x="701040" y="4473899"/>
            <a:ext cx="5608320" cy="3660450"/>
          </a:xfrm>
          <a:prstGeom prst="rect">
            <a:avLst/>
          </a:prstGeom>
          <a:noFill/>
          <a:ln>
            <a:noFill/>
          </a:ln>
        </p:spPr>
        <p:txBody>
          <a:bodyPr vert="horz" wrap="square" lIns="93177" tIns="46589" rIns="93177" bIns="46589"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1905D2E-71FA-8E2A-5C62-F46765AF836C}"/>
              </a:ext>
            </a:extLst>
          </p:cNvPr>
          <p:cNvSpPr txBox="1">
            <a:spLocks noGrp="1"/>
          </p:cNvSpPr>
          <p:nvPr>
            <p:ph type="ftr" sz="quarter" idx="4"/>
          </p:nvPr>
        </p:nvSpPr>
        <p:spPr>
          <a:xfrm>
            <a:off x="0" y="8829423"/>
            <a:ext cx="3037837" cy="466976"/>
          </a:xfrm>
          <a:prstGeom prst="rect">
            <a:avLst/>
          </a:prstGeom>
          <a:noFill/>
          <a:ln>
            <a:noFill/>
          </a:ln>
        </p:spPr>
        <p:txBody>
          <a:bodyPr vert="horz" wrap="square" lIns="93177" tIns="46589" rIns="93177" bIns="46589" anchor="b" anchorCtr="0" compatLnSpc="1">
            <a:noAutofit/>
          </a:bodyPr>
          <a:lstStyle>
            <a:lvl1pPr marL="0" marR="0" lvl="0" indent="0" algn="l" defTabSz="931774"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Aptos"/>
              </a:defRPr>
            </a:lvl1pPr>
          </a:lstStyle>
          <a:p>
            <a:pPr lvl="0"/>
            <a:endParaRPr lang="en-US"/>
          </a:p>
        </p:txBody>
      </p:sp>
      <p:sp>
        <p:nvSpPr>
          <p:cNvPr id="7" name="Slide Number Placeholder 6">
            <a:extLst>
              <a:ext uri="{FF2B5EF4-FFF2-40B4-BE49-F238E27FC236}">
                <a16:creationId xmlns:a16="http://schemas.microsoft.com/office/drawing/2014/main" id="{1B43BED1-A798-76A2-73CB-504D60AC1E8F}"/>
              </a:ext>
            </a:extLst>
          </p:cNvPr>
          <p:cNvSpPr txBox="1">
            <a:spLocks noGrp="1"/>
          </p:cNvSpPr>
          <p:nvPr>
            <p:ph type="sldNum" sz="quarter" idx="5"/>
          </p:nvPr>
        </p:nvSpPr>
        <p:spPr>
          <a:xfrm>
            <a:off x="3971342" y="8829423"/>
            <a:ext cx="3037837" cy="466976"/>
          </a:xfrm>
          <a:prstGeom prst="rect">
            <a:avLst/>
          </a:prstGeom>
          <a:noFill/>
          <a:ln>
            <a:noFill/>
          </a:ln>
        </p:spPr>
        <p:txBody>
          <a:bodyPr vert="horz" wrap="square" lIns="93177" tIns="46589" rIns="93177" bIns="46589" anchor="b" anchorCtr="0" compatLnSpc="1">
            <a:noAutofit/>
          </a:bodyPr>
          <a:lstStyle>
            <a:lvl1pPr marL="0" marR="0" lvl="0" indent="0" algn="r" defTabSz="931774"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Aptos"/>
              </a:defRPr>
            </a:lvl1pPr>
          </a:lstStyle>
          <a:p>
            <a:pPr lvl="0"/>
            <a:fld id="{1B14301D-B4DA-4014-867B-98376A88472D}" type="slidenum">
              <a:t>‹#›</a:t>
            </a:fld>
            <a:endParaRPr lang="en-US"/>
          </a:p>
        </p:txBody>
      </p:sp>
    </p:spTree>
    <p:extLst>
      <p:ext uri="{BB962C8B-B14F-4D97-AF65-F5344CB8AC3E}">
        <p14:creationId xmlns:p14="http://schemas.microsoft.com/office/powerpoint/2010/main" val="88284197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C058C-79BB-EC40-F074-24B1CF7A4941}"/>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2F031874-23F4-292B-5E0F-05B723B6D78E}"/>
              </a:ext>
            </a:extLst>
          </p:cNvPr>
          <p:cNvSpPr txBox="1">
            <a:spLocks noGrp="1"/>
          </p:cNvSpPr>
          <p:nvPr>
            <p:ph type="body" sz="quarter" idx="1"/>
          </p:nvPr>
        </p:nvSpPr>
        <p:spPr/>
        <p:txBody>
          <a:bodyPr/>
          <a:lstStyle/>
          <a:p>
            <a:pPr lvl="0"/>
            <a:r>
              <a:rPr lang="en-US">
                <a:cs typeface="Calibri"/>
              </a:rPr>
              <a:t>Antoinette/Nannette</a:t>
            </a:r>
          </a:p>
        </p:txBody>
      </p:sp>
      <p:sp>
        <p:nvSpPr>
          <p:cNvPr id="4" name="Slide Number Placeholder 3">
            <a:extLst>
              <a:ext uri="{FF2B5EF4-FFF2-40B4-BE49-F238E27FC236}">
                <a16:creationId xmlns:a16="http://schemas.microsoft.com/office/drawing/2014/main" id="{A1FC74ED-C584-A9E3-8140-E1C59B7E5576}"/>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767737EE-07E8-440C-AF19-D39A9B384F89}" type="slidenum">
              <a:pPr algn="r" defTabSz="931774">
                <a:defRPr sz="1800" b="0" i="0" u="none" strike="noStrike" kern="0" cap="none" spc="0" baseline="0">
                  <a:solidFill>
                    <a:srgbClr val="000000"/>
                  </a:solidFill>
                  <a:uFillTx/>
                </a:defRPr>
              </a:pPr>
              <a:t>1</a:t>
            </a:fld>
            <a:endParaRPr lang="en-US" sz="1200" kern="0">
              <a:solidFill>
                <a:srgbClr val="000000"/>
              </a:solidFill>
              <a:latin typeface="Apto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9D817-2EA6-9999-15FB-29C750C68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4B833-4D27-150B-752C-B05852903C85}"/>
              </a:ext>
            </a:extLst>
          </p:cNvPr>
          <p:cNvSpPr txBox="1">
            <a:spLocks noGrp="1"/>
          </p:cNvSpPr>
          <p:nvPr>
            <p:ph type="body" sz="quarter" idx="1"/>
          </p:nvPr>
        </p:nvSpPr>
        <p:spPr/>
        <p:txBody>
          <a:bodyPr/>
          <a:lstStyle/>
          <a:p>
            <a:pPr lvl="0"/>
            <a:r>
              <a:rPr lang="en-US">
                <a:cs typeface="Calibri"/>
              </a:rPr>
              <a:t>Antoinette/Nannette</a:t>
            </a:r>
          </a:p>
          <a:p>
            <a:pPr lvl="0"/>
            <a:endParaRPr lang="en-US">
              <a:cs typeface="Calibri"/>
            </a:endParaRPr>
          </a:p>
        </p:txBody>
      </p:sp>
      <p:sp>
        <p:nvSpPr>
          <p:cNvPr id="4" name="Slide Number Placeholder 3">
            <a:extLst>
              <a:ext uri="{FF2B5EF4-FFF2-40B4-BE49-F238E27FC236}">
                <a16:creationId xmlns:a16="http://schemas.microsoft.com/office/drawing/2014/main" id="{ECFFAB90-2127-A907-5371-DCA02AE530F6}"/>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CA5844C0-35DC-44AA-87FC-871613B29E4C}" type="slidenum">
              <a:pPr algn="r" defTabSz="931774">
                <a:defRPr sz="1800" b="0" i="0" u="none" strike="noStrike" kern="0" cap="none" spc="0" baseline="0">
                  <a:solidFill>
                    <a:srgbClr val="000000"/>
                  </a:solidFill>
                  <a:uFillTx/>
                </a:defRPr>
              </a:pPr>
              <a:t>10</a:t>
            </a:fld>
            <a:endParaRPr lang="en-US" sz="1200" kern="0">
              <a:solidFill>
                <a:srgbClr val="000000"/>
              </a:solidFill>
              <a:latin typeface="Apto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2649B-C318-34CA-A455-D69C7D8BCCAD}"/>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86D8B651-1BC3-2D1B-2026-8FF6A4B225F2}"/>
              </a:ext>
            </a:extLst>
          </p:cNvPr>
          <p:cNvSpPr txBox="1">
            <a:spLocks noGrp="1"/>
          </p:cNvSpPr>
          <p:nvPr>
            <p:ph type="body" sz="quarter" idx="1"/>
          </p:nvPr>
        </p:nvSpPr>
        <p:spPr/>
        <p:txBody>
          <a:bodyPr/>
          <a:lstStyle/>
          <a:p>
            <a:pPr lvl="0"/>
            <a:r>
              <a:rPr lang="en-US" sz="1400" dirty="0">
                <a:latin typeface="Times New Roman" panose="02020603050405020304" pitchFamily="18" charset="0"/>
                <a:cs typeface="Times New Roman" panose="02020603050405020304" pitchFamily="18" charset="0"/>
              </a:rPr>
              <a:t>Antoinette/Nannette</a:t>
            </a:r>
          </a:p>
          <a:p>
            <a:pPr lvl="0"/>
            <a:r>
              <a:rPr lang="en-US" sz="1400" dirty="0">
                <a:latin typeface="Times New Roman" panose="02020603050405020304" pitchFamily="18" charset="0"/>
                <a:cs typeface="Times New Roman" panose="02020603050405020304" pitchFamily="18" charset="0"/>
              </a:rPr>
              <a:t>EAH was selected as the development partner to redevelop Nevin Plaza. </a:t>
            </a:r>
          </a:p>
          <a:p>
            <a:pPr lvl="0"/>
            <a:r>
              <a:rPr lang="en-US" sz="1400" dirty="0">
                <a:latin typeface="Times New Roman" panose="02020603050405020304" pitchFamily="18" charset="0"/>
                <a:cs typeface="Times New Roman" panose="02020603050405020304" pitchFamily="18" charset="0"/>
              </a:rPr>
              <a:t>During the development process, a subdivision created a small tract of land that is still owned by RHA and is subject to a HUD Declaration of Trust.</a:t>
            </a:r>
          </a:p>
          <a:p>
            <a:pPr lvl="0"/>
            <a:r>
              <a:rPr lang="en-US" sz="1400" dirty="0">
                <a:latin typeface="Times New Roman" panose="02020603050405020304" pitchFamily="18" charset="0"/>
                <a:cs typeface="Times New Roman" panose="02020603050405020304" pitchFamily="18" charset="0"/>
              </a:rPr>
              <a:t> Phase 2 will involve new construction on the land located behind the existing Nevin Plaza. Phase 1 of Nevin Plaza has a projected completion date in June 2025, pending the finishing touches on the common areas.</a:t>
            </a:r>
          </a:p>
          <a:p>
            <a:pPr lvl="0"/>
            <a:endParaRPr lang="en-US" dirty="0">
              <a:cs typeface="Calibri"/>
            </a:endParaRPr>
          </a:p>
        </p:txBody>
      </p:sp>
      <p:sp>
        <p:nvSpPr>
          <p:cNvPr id="4" name="Slide Number Placeholder 3">
            <a:extLst>
              <a:ext uri="{FF2B5EF4-FFF2-40B4-BE49-F238E27FC236}">
                <a16:creationId xmlns:a16="http://schemas.microsoft.com/office/drawing/2014/main" id="{A59FBE85-1601-FC6E-2D87-C3038B3E1163}"/>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420C0387-ADD4-4FE3-8DB9-290E8162C0F2}" type="slidenum">
              <a:pPr algn="r" defTabSz="931774">
                <a:defRPr sz="1800" b="0" i="0" u="none" strike="noStrike" kern="0" cap="none" spc="0" baseline="0">
                  <a:solidFill>
                    <a:srgbClr val="000000"/>
                  </a:solidFill>
                  <a:uFillTx/>
                </a:defRPr>
              </a:pPr>
              <a:t>11</a:t>
            </a:fld>
            <a:endParaRPr lang="en-US" sz="1200" kern="0">
              <a:solidFill>
                <a:srgbClr val="000000"/>
              </a:solidFill>
              <a:latin typeface="Apto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C9E62-8FEE-B5DA-314E-C04F4D3DBBC5}"/>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97E0A087-C7D9-A761-656B-C8A86C2870C0}"/>
              </a:ext>
            </a:extLst>
          </p:cNvPr>
          <p:cNvSpPr txBox="1">
            <a:spLocks noGrp="1"/>
          </p:cNvSpPr>
          <p:nvPr>
            <p:ph type="body" sz="quarter" idx="1"/>
          </p:nvPr>
        </p:nvSpPr>
        <p:spPr/>
        <p:txBody>
          <a:bodyPr/>
          <a:lstStyle/>
          <a:p>
            <a:pPr lvl="0"/>
            <a:r>
              <a:rPr lang="en-US">
                <a:cs typeface="Calibri"/>
              </a:rPr>
              <a:t>Antoinette/Nannette</a:t>
            </a:r>
          </a:p>
        </p:txBody>
      </p:sp>
      <p:sp>
        <p:nvSpPr>
          <p:cNvPr id="4" name="Slide Number Placeholder 3">
            <a:extLst>
              <a:ext uri="{FF2B5EF4-FFF2-40B4-BE49-F238E27FC236}">
                <a16:creationId xmlns:a16="http://schemas.microsoft.com/office/drawing/2014/main" id="{988AF238-94F7-2BDF-1043-8BB6B4C63AE5}"/>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53A61D73-F599-49C3-880A-86D3ED6DA241}" type="slidenum">
              <a:pPr algn="r" defTabSz="931774">
                <a:defRPr sz="1800" b="0" i="0" u="none" strike="noStrike" kern="0" cap="none" spc="0" baseline="0">
                  <a:solidFill>
                    <a:srgbClr val="000000"/>
                  </a:solidFill>
                  <a:uFillTx/>
                </a:defRPr>
              </a:pPr>
              <a:t>12</a:t>
            </a:fld>
            <a:endParaRPr lang="en-US" sz="1200" kern="0">
              <a:solidFill>
                <a:srgbClr val="000000"/>
              </a:solidFill>
              <a:latin typeface="Apto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2D74A-5880-FB29-6A13-13F6A7808837}"/>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4DE4EA1E-3412-CCEC-41A7-72812299F4C3}"/>
              </a:ext>
            </a:extLst>
          </p:cNvPr>
          <p:cNvSpPr txBox="1">
            <a:spLocks noGrp="1"/>
          </p:cNvSpPr>
          <p:nvPr>
            <p:ph type="body" sz="quarter" idx="1"/>
          </p:nvPr>
        </p:nvSpPr>
        <p:spPr/>
        <p:txBody>
          <a:bodyPr/>
          <a:lstStyle/>
          <a:p>
            <a:pPr lvl="0"/>
            <a:r>
              <a:rPr lang="en-US" sz="1400" dirty="0">
                <a:latin typeface="Times New Roman" panose="02020603050405020304" pitchFamily="18" charset="0"/>
                <a:cs typeface="Times New Roman" panose="02020603050405020304" pitchFamily="18" charset="0"/>
              </a:rPr>
              <a:t>Antoinette/Nannette</a:t>
            </a:r>
          </a:p>
          <a:p>
            <a:pPr lvl="0"/>
            <a:r>
              <a:rPr lang="en-US" sz="1400" dirty="0">
                <a:latin typeface="Times New Roman" panose="02020603050405020304" pitchFamily="18" charset="0"/>
                <a:cs typeface="Times New Roman" panose="02020603050405020304" pitchFamily="18" charset="0"/>
              </a:rPr>
              <a:t>The Richmond Housing Authority (RHA) faced challenges in finalizing a development agreement with McCormick Baron Salazar (MBS) and Richmond Neighborhood Housing Services (RHNS) before the deadline, leading to an extension of the Exclusive Right to Negotiate Agreement (ERNA) until October 31, 2023. </a:t>
            </a:r>
          </a:p>
          <a:p>
            <a:pPr lvl="0"/>
            <a:r>
              <a:rPr lang="en-US" sz="1400" dirty="0">
                <a:latin typeface="Times New Roman" panose="02020603050405020304" pitchFamily="18" charset="0"/>
                <a:cs typeface="Times New Roman" panose="02020603050405020304" pitchFamily="18" charset="0"/>
              </a:rPr>
              <a:t>However, no agreement was finalized by that date. Following this, the new Request for Qualifications (RFQ) process for the redevelopment of Nystrom Village concluded, and on December 17, 2024, the RHA Board selected a developer to replace the existing public housing on-site and create new homeownership and/or rental housing opportunities on the rest of the land.</a:t>
            </a:r>
          </a:p>
          <a:p>
            <a:pPr lvl="0"/>
            <a:endParaRPr lang="en-US" dirty="0">
              <a:cs typeface="Calibri"/>
            </a:endParaRPr>
          </a:p>
        </p:txBody>
      </p:sp>
      <p:sp>
        <p:nvSpPr>
          <p:cNvPr id="4" name="Slide Number Placeholder 3">
            <a:extLst>
              <a:ext uri="{FF2B5EF4-FFF2-40B4-BE49-F238E27FC236}">
                <a16:creationId xmlns:a16="http://schemas.microsoft.com/office/drawing/2014/main" id="{F1464E54-2A75-A90E-9EDE-167F38DC6C58}"/>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6610A476-32E4-423E-B6B8-B79431A4A6F1}" type="slidenum">
              <a:pPr algn="r" defTabSz="931774">
                <a:defRPr sz="1800" b="0" i="0" u="none" strike="noStrike" kern="0" cap="none" spc="0" baseline="0">
                  <a:solidFill>
                    <a:srgbClr val="000000"/>
                  </a:solidFill>
                  <a:uFillTx/>
                </a:defRPr>
              </a:pPr>
              <a:t>13</a:t>
            </a:fld>
            <a:endParaRPr lang="en-US" sz="1200" kern="0">
              <a:solidFill>
                <a:srgbClr val="000000"/>
              </a:solidFill>
              <a:latin typeface="Apto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F9CC1-A796-FA90-2CD2-E6FF54B77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5434D-36C9-C37A-32C2-7D25397FFADF}"/>
              </a:ext>
            </a:extLst>
          </p:cNvPr>
          <p:cNvSpPr txBox="1">
            <a:spLocks noGrp="1"/>
          </p:cNvSpPr>
          <p:nvPr>
            <p:ph type="body" sz="quarter" idx="1"/>
          </p:nvPr>
        </p:nvSpPr>
        <p:spPr/>
        <p:txBody>
          <a:bodyPr/>
          <a:lstStyle/>
          <a:p>
            <a:pPr lvl="0"/>
            <a:r>
              <a:rPr lang="en-US">
                <a:cs typeface="Calibri"/>
              </a:rPr>
              <a:t>Antoinette/Nannette</a:t>
            </a:r>
          </a:p>
        </p:txBody>
      </p:sp>
      <p:sp>
        <p:nvSpPr>
          <p:cNvPr id="4" name="Slide Number Placeholder 3">
            <a:extLst>
              <a:ext uri="{FF2B5EF4-FFF2-40B4-BE49-F238E27FC236}">
                <a16:creationId xmlns:a16="http://schemas.microsoft.com/office/drawing/2014/main" id="{8369A0B2-C3FA-CB47-0477-0EC0600ED755}"/>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640D693A-A5BF-4422-8951-E721B2B09CD0}" type="slidenum">
              <a:pPr algn="r" defTabSz="931774">
                <a:defRPr sz="1800" b="0" i="0" u="none" strike="noStrike" kern="0" cap="none" spc="0" baseline="0">
                  <a:solidFill>
                    <a:srgbClr val="000000"/>
                  </a:solidFill>
                  <a:uFillTx/>
                </a:defRPr>
              </a:pPr>
              <a:t>14</a:t>
            </a:fld>
            <a:endParaRPr lang="en-US" sz="1200" kern="0">
              <a:solidFill>
                <a:srgbClr val="000000"/>
              </a:solidFill>
              <a:latin typeface="Apto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12933-9392-AD38-55E8-1579B7B7D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DDC9A-95BC-0A6F-0EE0-1172342E8779}"/>
              </a:ext>
            </a:extLst>
          </p:cNvPr>
          <p:cNvSpPr txBox="1">
            <a:spLocks noGrp="1"/>
          </p:cNvSpPr>
          <p:nvPr>
            <p:ph type="body" sz="quarter" idx="1"/>
          </p:nvPr>
        </p:nvSpPr>
        <p:spPr/>
        <p:txBody>
          <a:bodyPr/>
          <a:lstStyle/>
          <a:p>
            <a:pPr lvl="0"/>
            <a:r>
              <a:rPr lang="en-US">
                <a:cs typeface="Calibri"/>
              </a:rPr>
              <a:t>Antoinette/Nannette</a:t>
            </a:r>
          </a:p>
        </p:txBody>
      </p:sp>
      <p:sp>
        <p:nvSpPr>
          <p:cNvPr id="4" name="Slide Number Placeholder 3">
            <a:extLst>
              <a:ext uri="{FF2B5EF4-FFF2-40B4-BE49-F238E27FC236}">
                <a16:creationId xmlns:a16="http://schemas.microsoft.com/office/drawing/2014/main" id="{4542ECC5-7AC5-A222-8074-F9DAC2813633}"/>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3E208EE9-EBC7-48CA-B423-AF87C29E4EF4}" type="slidenum">
              <a:pPr algn="r" defTabSz="931774">
                <a:defRPr sz="1800" b="0" i="0" u="none" strike="noStrike" kern="0" cap="none" spc="0" baseline="0">
                  <a:solidFill>
                    <a:srgbClr val="000000"/>
                  </a:solidFill>
                  <a:uFillTx/>
                </a:defRPr>
              </a:pPr>
              <a:t>15</a:t>
            </a:fld>
            <a:endParaRPr lang="en-US" sz="1200" kern="0">
              <a:solidFill>
                <a:srgbClr val="000000"/>
              </a:solidFill>
              <a:latin typeface="Apto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18798-A963-3797-F1DC-DA4274189CA3}"/>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B2FA799B-0D58-32AF-ACD9-8212CB08CEA5}"/>
              </a:ext>
            </a:extLst>
          </p:cNvPr>
          <p:cNvSpPr txBox="1">
            <a:spLocks noGrp="1"/>
          </p:cNvSpPr>
          <p:nvPr>
            <p:ph type="body" sz="quarter" idx="1"/>
          </p:nvPr>
        </p:nvSpPr>
        <p:spPr/>
        <p:txBody>
          <a:bodyPr/>
          <a:lstStyle/>
          <a:p>
            <a:pPr lvl="0"/>
            <a:r>
              <a:rPr lang="en-US" sz="1400" dirty="0">
                <a:latin typeface="Times New Roman" panose="02020603050405020304" pitchFamily="18" charset="0"/>
                <a:cs typeface="Times New Roman" panose="02020603050405020304" pitchFamily="18" charset="0"/>
              </a:rPr>
              <a:t>Antoinette/Nannette</a:t>
            </a:r>
          </a:p>
          <a:p>
            <a:pPr lvl="0"/>
            <a:r>
              <a:rPr lang="en-US" sz="1400" dirty="0">
                <a:latin typeface="Times New Roman" panose="02020603050405020304" pitchFamily="18" charset="0"/>
                <a:cs typeface="Times New Roman" panose="02020603050405020304" pitchFamily="18" charset="0"/>
              </a:rPr>
              <a:t>RHA and McCormick Baron Salazar are preparing the necessary documents to submit a RAD Financing Plan to HUD.</a:t>
            </a:r>
          </a:p>
          <a:p>
            <a:pPr lvl="0"/>
            <a:endParaRPr lang="en-US" dirty="0"/>
          </a:p>
        </p:txBody>
      </p:sp>
      <p:sp>
        <p:nvSpPr>
          <p:cNvPr id="4" name="Slide Number Placeholder 3">
            <a:extLst>
              <a:ext uri="{FF2B5EF4-FFF2-40B4-BE49-F238E27FC236}">
                <a16:creationId xmlns:a16="http://schemas.microsoft.com/office/drawing/2014/main" id="{3958B5E2-748F-7A0D-D819-F7F16AFB7765}"/>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371DA692-0D0A-4E72-A349-89E124945167}" type="slidenum">
              <a:pPr algn="r" defTabSz="931774">
                <a:defRPr sz="1800" b="0" i="0" u="none" strike="noStrike" kern="0" cap="none" spc="0" baseline="0">
                  <a:solidFill>
                    <a:srgbClr val="000000"/>
                  </a:solidFill>
                  <a:uFillTx/>
                </a:defRPr>
              </a:pPr>
              <a:t>16</a:t>
            </a:fld>
            <a:endParaRPr lang="en-US" sz="1200" kern="0">
              <a:solidFill>
                <a:srgbClr val="000000"/>
              </a:solidFill>
              <a:latin typeface="Apto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77ADC-DE1F-FA88-2C35-22381C17E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27E52F-CF90-2629-C446-DFDFD8596025}"/>
              </a:ext>
            </a:extLst>
          </p:cNvPr>
          <p:cNvSpPr txBox="1">
            <a:spLocks noGrp="1"/>
          </p:cNvSpPr>
          <p:nvPr>
            <p:ph type="body" sz="quarter" idx="1"/>
          </p:nvPr>
        </p:nvSpPr>
        <p:spPr/>
        <p:txBody>
          <a:bodyPr/>
          <a:lstStyle/>
          <a:p>
            <a:pPr lvl="0"/>
            <a:r>
              <a:rPr lang="en-US">
                <a:cs typeface="Calibri"/>
              </a:rPr>
              <a:t>Antoinette/Nannette</a:t>
            </a:r>
          </a:p>
        </p:txBody>
      </p:sp>
      <p:sp>
        <p:nvSpPr>
          <p:cNvPr id="4" name="Slide Number Placeholder 3">
            <a:extLst>
              <a:ext uri="{FF2B5EF4-FFF2-40B4-BE49-F238E27FC236}">
                <a16:creationId xmlns:a16="http://schemas.microsoft.com/office/drawing/2014/main" id="{C2F968A9-C634-41EE-C4C4-3B9030085573}"/>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22F690A7-4561-4BF5-8379-C1D8B71C219F}" type="slidenum">
              <a:pPr algn="r" defTabSz="931774">
                <a:defRPr sz="1800" b="0" i="0" u="none" strike="noStrike" kern="0" cap="none" spc="0" baseline="0">
                  <a:solidFill>
                    <a:srgbClr val="000000"/>
                  </a:solidFill>
                  <a:uFillTx/>
                </a:defRPr>
              </a:pPr>
              <a:t>17</a:t>
            </a:fld>
            <a:endParaRPr lang="en-US" sz="1200" kern="0">
              <a:solidFill>
                <a:srgbClr val="000000"/>
              </a:solidFill>
              <a:latin typeface="Apto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73B9F9-0F33-D26A-AFE1-437910A1D0FC}"/>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2B8C3E84-0D20-A173-A643-86C6398215C2}"/>
              </a:ext>
            </a:extLst>
          </p:cNvPr>
          <p:cNvSpPr txBox="1">
            <a:spLocks noGrp="1"/>
          </p:cNvSpPr>
          <p:nvPr>
            <p:ph type="body" sz="quarter" idx="1"/>
          </p:nvPr>
        </p:nvSpPr>
        <p:spPr/>
        <p:txBody>
          <a:bodyPr/>
          <a:lstStyle/>
          <a:p>
            <a:pPr lvl="0"/>
            <a:r>
              <a:rPr lang="en-US" sz="1400" dirty="0">
                <a:latin typeface="Times New Roman" panose="02020603050405020304" pitchFamily="18" charset="0"/>
                <a:cs typeface="Times New Roman" panose="02020603050405020304" pitchFamily="18" charset="0"/>
              </a:rPr>
              <a:t>Antonette/Nannette</a:t>
            </a:r>
          </a:p>
          <a:p>
            <a:pPr lvl="0"/>
            <a:r>
              <a:rPr lang="en-US" sz="1400" spc="-10" dirty="0">
                <a:latin typeface="Times New Roman" panose="02020603050405020304" pitchFamily="18" charset="0"/>
                <a:cs typeface="Times New Roman" panose="02020603050405020304" pitchFamily="18" charset="0"/>
              </a:rPr>
              <a:t> This task no longer applies as closing will occur for Richmond Village I, II, and III simultaneously as part of a RAD/Section 18 small PHA Blend conversion. </a:t>
            </a:r>
            <a:endParaRPr lang="en-US" sz="1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B6C1F5E-B1DE-37F6-FBE9-709A1F1D5B14}"/>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DBFEC165-EB4B-4A97-992A-D31956C83100}" type="slidenum">
              <a:pPr algn="r" defTabSz="931774">
                <a:defRPr sz="1800" b="0" i="0" u="none" strike="noStrike" kern="0" cap="none" spc="0" baseline="0">
                  <a:solidFill>
                    <a:srgbClr val="000000"/>
                  </a:solidFill>
                  <a:uFillTx/>
                </a:defRPr>
              </a:pPr>
              <a:t>18</a:t>
            </a:fld>
            <a:endParaRPr lang="en-US" sz="1200" kern="0">
              <a:solidFill>
                <a:srgbClr val="000000"/>
              </a:solidFill>
              <a:latin typeface="Apto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104C1F-381B-288D-0766-AE12E86864E3}"/>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DDD5BB0C-5C56-F389-5852-D6882E34D3FA}"/>
              </a:ext>
            </a:extLst>
          </p:cNvPr>
          <p:cNvSpPr txBox="1">
            <a:spLocks noGrp="1"/>
          </p:cNvSpPr>
          <p:nvPr>
            <p:ph type="body" sz="quarter" idx="1"/>
          </p:nvPr>
        </p:nvSpPr>
        <p:spPr/>
        <p:txBody>
          <a:bodyPr/>
          <a:lstStyle/>
          <a:p>
            <a:pPr lvl="0"/>
            <a:r>
              <a:rPr lang="en-US" sz="1400" dirty="0">
                <a:latin typeface="Times New Roman" panose="02020603050405020304" pitchFamily="18" charset="0"/>
                <a:cs typeface="Times New Roman" panose="02020603050405020304" pitchFamily="18" charset="0"/>
              </a:rPr>
              <a:t>Antoinette/Nannette</a:t>
            </a:r>
          </a:p>
          <a:p>
            <a:pPr marL="92534" marR="419298">
              <a:spcBef>
                <a:spcPts val="321"/>
              </a:spcBef>
            </a:pPr>
            <a:r>
              <a:rPr lang="en-US" sz="1400" dirty="0">
                <a:latin typeface="Times New Roman" panose="02020603050405020304" pitchFamily="18" charset="0"/>
                <a:cs typeface="Times New Roman" panose="02020603050405020304" pitchFamily="18" charset="0"/>
              </a:rPr>
              <a:t>Update: </a:t>
            </a:r>
          </a:p>
          <a:p>
            <a:pPr marL="383714" marR="419298" indent="-291179">
              <a:spcBef>
                <a:spcPts val="321"/>
              </a:spcBef>
              <a:buSzPct val="100000"/>
              <a:buFont typeface="Arial" pitchFamily="34"/>
              <a:buChar char="•"/>
            </a:pPr>
            <a:r>
              <a:rPr lang="en-US" sz="1400" dirty="0">
                <a:latin typeface="Times New Roman" panose="02020603050405020304" pitchFamily="18" charset="0"/>
                <a:cs typeface="Times New Roman" panose="02020603050405020304" pitchFamily="18" charset="0"/>
              </a:rPr>
              <a:t>2017 Audited Financial Statements were completed, issued, submitted to REAC and approved by HUD.</a:t>
            </a:r>
          </a:p>
          <a:p>
            <a:pPr marL="383714" marR="419298" indent="-291179">
              <a:spcBef>
                <a:spcPts val="321"/>
              </a:spcBef>
              <a:buSzPct val="100000"/>
              <a:buFont typeface="Arial" pitchFamily="34"/>
              <a:buChar char="•"/>
            </a:pPr>
            <a:r>
              <a:rPr lang="en-US" sz="1400" dirty="0">
                <a:latin typeface="Times New Roman" panose="02020603050405020304" pitchFamily="18" charset="0"/>
                <a:cs typeface="Times New Roman" panose="02020603050405020304" pitchFamily="18" charset="0"/>
              </a:rPr>
              <a:t>2018 Audited Financial Statements were completed, issued, submitted to REAC, and approved by HUD. </a:t>
            </a:r>
          </a:p>
          <a:p>
            <a:pPr marL="383714" marR="419298" indent="-291179">
              <a:spcBef>
                <a:spcPts val="321"/>
              </a:spcBef>
              <a:buSzPct val="100000"/>
              <a:buFont typeface="Arial" pitchFamily="34"/>
              <a:buChar char="•"/>
            </a:pPr>
            <a:r>
              <a:rPr lang="en-US" sz="1400" dirty="0">
                <a:latin typeface="Times New Roman" panose="02020603050405020304" pitchFamily="18" charset="0"/>
                <a:cs typeface="Times New Roman" panose="02020603050405020304" pitchFamily="18" charset="0"/>
              </a:rPr>
              <a:t>2019 Audited Financial Statements were completed, issued, submitted to REAC, and approved by HUD. RHA is awaiting HUD field office confirmation of the Housing Choice Voucher (HCV) Program closeout (Task# 7.2). </a:t>
            </a:r>
          </a:p>
          <a:p>
            <a:pPr marL="383714" marR="419298" indent="-291179">
              <a:spcBef>
                <a:spcPts val="321"/>
              </a:spcBef>
              <a:buSzPct val="100000"/>
              <a:buFont typeface="Arial" pitchFamily="34"/>
              <a:buChar char="•"/>
            </a:pPr>
            <a:r>
              <a:rPr lang="en-US" sz="1400" dirty="0">
                <a:latin typeface="Times New Roman" panose="02020603050405020304" pitchFamily="18" charset="0"/>
                <a:cs typeface="Times New Roman" panose="02020603050405020304" pitchFamily="18" charset="0"/>
              </a:rPr>
              <a:t>2020 Audited Financial Statements were completed and issued. Submission to REAC is in progress.</a:t>
            </a:r>
          </a:p>
          <a:p>
            <a:pPr marL="383714" marR="419298" indent="-291179">
              <a:spcBef>
                <a:spcPts val="321"/>
              </a:spcBef>
              <a:buSzPct val="100000"/>
              <a:buFont typeface="Arial" pitchFamily="34"/>
              <a:buChar char="•"/>
            </a:pPr>
            <a:r>
              <a:rPr lang="en-US" sz="1400" dirty="0">
                <a:latin typeface="Times New Roman" panose="02020603050405020304" pitchFamily="18" charset="0"/>
                <a:cs typeface="Times New Roman" panose="02020603050405020304" pitchFamily="18" charset="0"/>
              </a:rPr>
              <a:t>2021 financial data is in progress to be audited.</a:t>
            </a:r>
          </a:p>
          <a:p>
            <a:pPr marL="92534" marR="419298">
              <a:spcBef>
                <a:spcPts val="321"/>
              </a:spcBef>
            </a:pPr>
            <a:endParaRPr lang="en-US" sz="1400" dirty="0">
              <a:latin typeface="Times New Roman" panose="02020603050405020304" pitchFamily="18" charset="0"/>
              <a:cs typeface="Times New Roman" panose="02020603050405020304" pitchFamily="18" charset="0"/>
            </a:endParaRPr>
          </a:p>
          <a:p>
            <a:pPr lvl="0"/>
            <a:endParaRPr lang="en-US" dirty="0">
              <a:cs typeface="Calibri"/>
            </a:endParaRPr>
          </a:p>
        </p:txBody>
      </p:sp>
      <p:sp>
        <p:nvSpPr>
          <p:cNvPr id="4" name="Slide Number Placeholder 3">
            <a:extLst>
              <a:ext uri="{FF2B5EF4-FFF2-40B4-BE49-F238E27FC236}">
                <a16:creationId xmlns:a16="http://schemas.microsoft.com/office/drawing/2014/main" id="{5109546F-1444-E790-149B-FD2175F8FBB9}"/>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19730FDB-C2A8-4750-A1D5-CE71A2E1A6EF}" type="slidenum">
              <a:pPr algn="r" defTabSz="931774">
                <a:defRPr sz="1800" b="0" i="0" u="none" strike="noStrike" kern="0" cap="none" spc="0" baseline="0">
                  <a:solidFill>
                    <a:srgbClr val="000000"/>
                  </a:solidFill>
                  <a:uFillTx/>
                </a:defRPr>
              </a:pPr>
              <a:t>19</a:t>
            </a:fld>
            <a:endParaRPr lang="en-US" sz="1200" kern="0">
              <a:solidFill>
                <a:srgbClr val="000000"/>
              </a:solidFill>
              <a:latin typeface="Apto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DE063-6A0E-03C0-D43C-2EF028BC6862}"/>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923C98B8-6E5F-E456-45A5-DB08329C7B9D}"/>
              </a:ext>
            </a:extLst>
          </p:cNvPr>
          <p:cNvSpPr txBox="1">
            <a:spLocks noGrp="1"/>
          </p:cNvSpPr>
          <p:nvPr>
            <p:ph type="body" sz="quarter" idx="1"/>
          </p:nvPr>
        </p:nvSpPr>
        <p:spPr/>
        <p:txBody>
          <a:bodyPr/>
          <a:lstStyle/>
          <a:p>
            <a:pPr lvl="0"/>
            <a:r>
              <a:rPr lang="en-US" sz="1400" dirty="0">
                <a:latin typeface="Times New Roman" panose="02020603050405020304" pitchFamily="18" charset="0"/>
                <a:cs typeface="Times New Roman" panose="02020603050405020304" pitchFamily="18" charset="0"/>
              </a:rPr>
              <a:t>Antoinette/Nannette</a:t>
            </a:r>
          </a:p>
          <a:p>
            <a:pPr lvl="0">
              <a:buSzPct val="100000"/>
              <a:buFont typeface="Wingdings" pitchFamily="2"/>
              <a:buChar char=""/>
            </a:pPr>
            <a:r>
              <a:rPr lang="en-US" sz="1400" dirty="0">
                <a:latin typeface="Times New Roman" panose="02020603050405020304" pitchFamily="18" charset="0"/>
                <a:cs typeface="Times New Roman" panose="02020603050405020304" pitchFamily="18" charset="0"/>
              </a:rPr>
              <a:t>Provide affordable housing for Richmond's low- and very low-income residents through federally funded programs. </a:t>
            </a:r>
          </a:p>
          <a:p>
            <a:pPr lvl="0">
              <a:buSzPct val="100000"/>
              <a:buFont typeface="Wingdings" pitchFamily="2"/>
              <a:buChar char=""/>
            </a:pPr>
            <a:r>
              <a:rPr lang="en-US" sz="1400" dirty="0">
                <a:latin typeface="Times New Roman" panose="02020603050405020304" pitchFamily="18" charset="0"/>
                <a:cs typeface="Times New Roman" panose="02020603050405020304" pitchFamily="18" charset="0"/>
              </a:rPr>
              <a:t>Administer and manage Public Housing for Nystrom Village, including income and household composition reporting, lease enforcement, maintenance, vacancy turnaround, and property management.</a:t>
            </a:r>
          </a:p>
          <a:p>
            <a:pPr lvl="0">
              <a:buSzPct val="100000"/>
              <a:buFont typeface="Wingdings" pitchFamily="2"/>
              <a:buChar char=""/>
            </a:pPr>
            <a:r>
              <a:rPr lang="en-US" sz="1400" dirty="0">
                <a:latin typeface="Times New Roman" panose="02020603050405020304" pitchFamily="18" charset="0"/>
                <a:cs typeface="Times New Roman" panose="02020603050405020304" pitchFamily="18" charset="0"/>
              </a:rPr>
              <a:t>Manage RHA-affiliated entities and agreements that support additional affordable housing units in the City of Richmond (RHA Housing Corporation – Triangle Court, Friendship Manor; Easter Hill Housing Corporation – Richmond Village; Hacienda Heights; Nevin Plaza). </a:t>
            </a:r>
          </a:p>
          <a:p>
            <a:pPr lvl="0"/>
            <a:endParaRPr lang="en-US" sz="1400" dirty="0">
              <a:latin typeface="Times New Roman" panose="02020603050405020304" pitchFamily="18" charset="0"/>
              <a:cs typeface="Times New Roman" panose="02020603050405020304" pitchFamily="18" charset="0"/>
            </a:endParaRPr>
          </a:p>
          <a:p>
            <a:pPr lvl="0"/>
            <a:endParaRPr lang="en-US" dirty="0"/>
          </a:p>
        </p:txBody>
      </p:sp>
      <p:sp>
        <p:nvSpPr>
          <p:cNvPr id="4" name="Slide Number Placeholder 3">
            <a:extLst>
              <a:ext uri="{FF2B5EF4-FFF2-40B4-BE49-F238E27FC236}">
                <a16:creationId xmlns:a16="http://schemas.microsoft.com/office/drawing/2014/main" id="{6CCEF890-2B86-21F4-A63C-56D278A227D4}"/>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4D19C09D-EE9C-4568-806F-9B4434668C68}" type="slidenum">
              <a:pPr algn="r" defTabSz="931774">
                <a:defRPr sz="1800" b="0" i="0" u="none" strike="noStrike" kern="0" cap="none" spc="0" baseline="0">
                  <a:solidFill>
                    <a:srgbClr val="000000"/>
                  </a:solidFill>
                  <a:uFillTx/>
                </a:defRPr>
              </a:pPr>
              <a:t>2</a:t>
            </a:fld>
            <a:endParaRPr lang="en-US" sz="1200" kern="0">
              <a:solidFill>
                <a:srgbClr val="000000"/>
              </a:solidFill>
              <a:latin typeface="Apto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9150E-3FC5-93FD-E686-B14B87E40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D274D-C3D7-1D32-D45A-E63506FC58CF}"/>
              </a:ext>
            </a:extLst>
          </p:cNvPr>
          <p:cNvSpPr txBox="1">
            <a:spLocks noGrp="1"/>
          </p:cNvSpPr>
          <p:nvPr>
            <p:ph type="body" sz="quarter" idx="1"/>
          </p:nvPr>
        </p:nvSpPr>
        <p:spPr/>
        <p:txBody>
          <a:bodyPr/>
          <a:lstStyle/>
          <a:p>
            <a:pPr lvl="0"/>
            <a:r>
              <a:rPr lang="en-US">
                <a:cs typeface="Calibri"/>
              </a:rPr>
              <a:t>Antoinette/Nannette</a:t>
            </a:r>
          </a:p>
        </p:txBody>
      </p:sp>
      <p:sp>
        <p:nvSpPr>
          <p:cNvPr id="4" name="Slide Number Placeholder 3">
            <a:extLst>
              <a:ext uri="{FF2B5EF4-FFF2-40B4-BE49-F238E27FC236}">
                <a16:creationId xmlns:a16="http://schemas.microsoft.com/office/drawing/2014/main" id="{7E6BF9FA-C870-B05D-B512-EDDC06D32846}"/>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529A2DAB-55F6-4B21-80E1-59674CEEB8AD}" type="slidenum">
              <a:pPr algn="r" defTabSz="931774">
                <a:defRPr sz="1800" b="0" i="0" u="none" strike="noStrike" kern="0" cap="none" spc="0" baseline="0">
                  <a:solidFill>
                    <a:srgbClr val="000000"/>
                  </a:solidFill>
                  <a:uFillTx/>
                </a:defRPr>
              </a:pPr>
              <a:t>20</a:t>
            </a:fld>
            <a:endParaRPr lang="en-US" sz="1200" kern="0">
              <a:solidFill>
                <a:srgbClr val="000000"/>
              </a:solidFill>
              <a:latin typeface="Apto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9F959-1DB4-8046-383E-C5F12AC66292}"/>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3E716294-5F91-DDAD-7301-71E9190B3F8E}"/>
              </a:ext>
            </a:extLst>
          </p:cNvPr>
          <p:cNvSpPr txBox="1">
            <a:spLocks noGrp="1"/>
          </p:cNvSpPr>
          <p:nvPr>
            <p:ph type="body" sz="quarter" idx="1"/>
          </p:nvPr>
        </p:nvSpPr>
        <p:spPr/>
        <p:txBody>
          <a:bodyPr/>
          <a:lstStyle/>
          <a:p>
            <a:pPr lvl="0"/>
            <a:r>
              <a:rPr lang="en-US" dirty="0">
                <a:cs typeface="Calibri"/>
              </a:rPr>
              <a:t>Antoinette/Nannette</a:t>
            </a:r>
          </a:p>
        </p:txBody>
      </p:sp>
      <p:sp>
        <p:nvSpPr>
          <p:cNvPr id="4" name="Slide Number Placeholder 3">
            <a:extLst>
              <a:ext uri="{FF2B5EF4-FFF2-40B4-BE49-F238E27FC236}">
                <a16:creationId xmlns:a16="http://schemas.microsoft.com/office/drawing/2014/main" id="{26B896F9-CCC2-92BF-70E3-C5589395AC20}"/>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511C362C-6D42-4D48-B408-E989865EF72F}" type="slidenum">
              <a:pPr algn="r" defTabSz="931774">
                <a:defRPr sz="1800" b="0" i="0" u="none" strike="noStrike" kern="0" cap="none" spc="0" baseline="0">
                  <a:solidFill>
                    <a:srgbClr val="000000"/>
                  </a:solidFill>
                  <a:uFillTx/>
                </a:defRPr>
              </a:pPr>
              <a:t>21</a:t>
            </a:fld>
            <a:endParaRPr lang="en-US" sz="1200" kern="0">
              <a:solidFill>
                <a:srgbClr val="000000"/>
              </a:solidFill>
              <a:latin typeface="Apt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4998E-97FD-D92F-0842-54E0F17DE5F8}"/>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DB23A970-57AA-AB51-11B5-2ECB20EEB548}"/>
              </a:ext>
            </a:extLst>
          </p:cNvPr>
          <p:cNvSpPr txBox="1">
            <a:spLocks noGrp="1"/>
          </p:cNvSpPr>
          <p:nvPr>
            <p:ph type="body" sz="quarter" idx="1"/>
          </p:nvPr>
        </p:nvSpPr>
        <p:spPr/>
        <p:txBody>
          <a:bodyPr/>
          <a:lstStyle/>
          <a:p>
            <a:pPr lvl="0"/>
            <a:r>
              <a:rPr lang="en-US" sz="1400" dirty="0">
                <a:latin typeface="Times New Roman" panose="02020603050405020304" pitchFamily="18" charset="0"/>
                <a:cs typeface="Times New Roman" panose="02020603050405020304" pitchFamily="18" charset="0"/>
              </a:rPr>
              <a:t>Antoinette/Nannette</a:t>
            </a:r>
          </a:p>
          <a:p>
            <a:pPr lvl="0"/>
            <a:r>
              <a:rPr lang="en-US" sz="1400" dirty="0">
                <a:latin typeface="Times New Roman" panose="02020603050405020304" pitchFamily="18" charset="0"/>
                <a:cs typeface="Times New Roman" panose="02020603050405020304" pitchFamily="18" charset="0"/>
              </a:rPr>
              <a:t>During the war, Richmond experienced a massive population increase due to an influx of workers for the Kaiser shipyards. To house these workers, the federal government and Richmond, constructed numerous housing projects.</a:t>
            </a:r>
          </a:p>
          <a:p>
            <a:pPr lvl="0"/>
            <a:endParaRPr lang="en-US" sz="1400" dirty="0">
              <a:latin typeface="Times New Roman" panose="02020603050405020304" pitchFamily="18" charset="0"/>
              <a:cs typeface="Times New Roman" panose="02020603050405020304" pitchFamily="18" charset="0"/>
            </a:endParaRPr>
          </a:p>
          <a:p>
            <a:pPr lvl="0">
              <a:buSzPct val="100000"/>
              <a:buFont typeface="Wingdings" pitchFamily="2"/>
              <a:buChar char="§"/>
            </a:pPr>
            <a:r>
              <a:rPr lang="en-US" sz="1400" dirty="0">
                <a:latin typeface="Times New Roman" panose="02020603050405020304" pitchFamily="18" charset="0"/>
                <a:cs typeface="Times New Roman" panose="02020603050405020304" pitchFamily="18" charset="0"/>
              </a:rPr>
              <a:t>Established in 1941, RHA was created to address the need for affordable housing during WWII.</a:t>
            </a:r>
          </a:p>
          <a:p>
            <a:pPr lvl="0">
              <a:buSzPct val="100000"/>
              <a:buFont typeface="Wingdings" pitchFamily="2"/>
              <a:buChar char="§"/>
            </a:pPr>
            <a:r>
              <a:rPr lang="en-US" sz="1400" dirty="0">
                <a:latin typeface="Times New Roman" panose="02020603050405020304" pitchFamily="18" charset="0"/>
                <a:cs typeface="Times New Roman" panose="02020603050405020304" pitchFamily="18" charset="0"/>
              </a:rPr>
              <a:t>Post-war, RHA continued to manage and develop housing projects.</a:t>
            </a:r>
          </a:p>
          <a:p>
            <a:pPr lvl="1">
              <a:buSzPct val="100000"/>
              <a:buFont typeface="Wingdings" pitchFamily="2"/>
              <a:buChar char="q"/>
            </a:pPr>
            <a:r>
              <a:rPr lang="en-US" sz="1400" dirty="0">
                <a:latin typeface="Times New Roman" panose="02020603050405020304" pitchFamily="18" charset="0"/>
                <a:cs typeface="Times New Roman" panose="02020603050405020304" pitchFamily="18" charset="0"/>
              </a:rPr>
              <a:t>Examples include Nevin Plaza, Hacienda Heights, Triangle Court, and Nystrom Village.</a:t>
            </a:r>
          </a:p>
          <a:p>
            <a:pPr lvl="0">
              <a:buSzPct val="100000"/>
              <a:buFont typeface="Wingdings" pitchFamily="2"/>
              <a:buChar char="§"/>
            </a:pPr>
            <a:r>
              <a:rPr lang="en-US" sz="1400" dirty="0">
                <a:latin typeface="Times New Roman" panose="02020603050405020304" pitchFamily="18" charset="0"/>
                <a:cs typeface="Times New Roman" panose="02020603050405020304" pitchFamily="18" charset="0"/>
              </a:rPr>
              <a:t>During the 2010s, RHA encountered substantial operational and financial challenges attributed to several factors, including financial mismanagement, deferred maintenance, inadequate record-keeping, and a lack of adherence to HUD policies.</a:t>
            </a:r>
          </a:p>
          <a:p>
            <a:pPr lvl="0"/>
            <a:endParaRPr lang="en-US" sz="1400" dirty="0">
              <a:latin typeface="Times New Roman" panose="02020603050405020304" pitchFamily="18" charset="0"/>
              <a:cs typeface="Times New Roman" panose="02020603050405020304" pitchFamily="18" charset="0"/>
            </a:endParaRPr>
          </a:p>
          <a:p>
            <a:pPr lvl="0"/>
            <a:endParaRPr lang="en-US" dirty="0"/>
          </a:p>
        </p:txBody>
      </p:sp>
      <p:sp>
        <p:nvSpPr>
          <p:cNvPr id="4" name="Slide Number Placeholder 3">
            <a:extLst>
              <a:ext uri="{FF2B5EF4-FFF2-40B4-BE49-F238E27FC236}">
                <a16:creationId xmlns:a16="http://schemas.microsoft.com/office/drawing/2014/main" id="{9E6B28B3-691B-5A14-9468-B053262F2D07}"/>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9ED25591-FDCC-46BE-9AA7-D443AFBF5E54}" type="slidenum">
              <a:pPr algn="r" defTabSz="931774">
                <a:defRPr sz="1800" b="0" i="0" u="none" strike="noStrike" kern="0" cap="none" spc="0" baseline="0">
                  <a:solidFill>
                    <a:srgbClr val="000000"/>
                  </a:solidFill>
                  <a:uFillTx/>
                </a:defRPr>
              </a:pPr>
              <a:t>3</a:t>
            </a:fld>
            <a:endParaRPr lang="en-US" sz="1200" kern="0">
              <a:solidFill>
                <a:srgbClr val="000000"/>
              </a:solidFill>
              <a:latin typeface="Apto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D4BF3-41AA-A012-4407-7A37F34F46BD}"/>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E57C1C2B-BBD5-F761-C650-7E2F55BF7050}"/>
              </a:ext>
            </a:extLst>
          </p:cNvPr>
          <p:cNvSpPr txBox="1">
            <a:spLocks noGrp="1"/>
          </p:cNvSpPr>
          <p:nvPr>
            <p:ph type="body" sz="quarter" idx="1"/>
          </p:nvPr>
        </p:nvSpPr>
        <p:spPr/>
        <p:txBody>
          <a:bodyPr/>
          <a:lstStyle/>
          <a:p>
            <a:pPr lvl="0"/>
            <a:r>
              <a:rPr lang="en-US" sz="1400" dirty="0">
                <a:latin typeface="Times New Roman" panose="02020603050405020304" pitchFamily="18" charset="0"/>
                <a:cs typeface="Times New Roman" panose="02020603050405020304" pitchFamily="18" charset="0"/>
              </a:rPr>
              <a:t>Antoinette/Nannette</a:t>
            </a:r>
          </a:p>
          <a:p>
            <a:pPr lvl="0">
              <a:buSzPct val="100000"/>
              <a:buFont typeface="Wingdings" pitchFamily="2"/>
              <a:buChar char=""/>
            </a:pPr>
            <a:r>
              <a:rPr lang="en-US" sz="1400" dirty="0">
                <a:latin typeface="Times New Roman" panose="02020603050405020304" pitchFamily="18" charset="0"/>
                <a:cs typeface="Times New Roman" panose="02020603050405020304" pitchFamily="18" charset="0"/>
              </a:rPr>
              <a:t>RHA is currently classified as a “troubled” Housing Authority and has been operating under a Public Housing Authority Recovery and Sustainability (PHARS) Agreement since February 5, 2013. </a:t>
            </a:r>
          </a:p>
          <a:p>
            <a:pPr lvl="0">
              <a:buSzPct val="100000"/>
              <a:buFont typeface="Wingdings" pitchFamily="2"/>
              <a:buChar char=""/>
            </a:pPr>
            <a:r>
              <a:rPr lang="en-US" sz="1400" dirty="0">
                <a:latin typeface="Times New Roman" panose="02020603050405020304" pitchFamily="18" charset="0"/>
                <a:cs typeface="Times New Roman" panose="02020603050405020304" pitchFamily="18" charset="0"/>
              </a:rPr>
              <a:t>As of now, RHA continues to follow the guidelines set forth in the 2019 PHARS Agreement.</a:t>
            </a:r>
          </a:p>
          <a:p>
            <a:pPr lvl="0">
              <a:buSzPct val="100000"/>
              <a:buFont typeface="Wingdings" pitchFamily="2"/>
              <a:buChar char=""/>
            </a:pPr>
            <a:r>
              <a:rPr lang="en-US" sz="1400" dirty="0">
                <a:latin typeface="Times New Roman" panose="02020603050405020304" pitchFamily="18" charset="0"/>
                <a:cs typeface="Times New Roman" panose="02020603050405020304" pitchFamily="18" charset="0"/>
              </a:rPr>
              <a:t> The performance metrics outlined in the 2019 PHARS are specifically aimed at enhancing RHA’s financial health, boosting the ratings of its housing programs, and ensuring long-term sustainability.</a:t>
            </a:r>
          </a:p>
          <a:p>
            <a:pPr lvl="0"/>
            <a:endParaRPr lang="en-US" dirty="0"/>
          </a:p>
        </p:txBody>
      </p:sp>
      <p:sp>
        <p:nvSpPr>
          <p:cNvPr id="4" name="Slide Number Placeholder 3">
            <a:extLst>
              <a:ext uri="{FF2B5EF4-FFF2-40B4-BE49-F238E27FC236}">
                <a16:creationId xmlns:a16="http://schemas.microsoft.com/office/drawing/2014/main" id="{E960D326-4B34-990B-36CA-482C1EAE83C6}"/>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7F065664-FE96-4AB7-B8E6-A990DCEE4FBB}" type="slidenum">
              <a:pPr algn="r" defTabSz="931774">
                <a:defRPr sz="1800" b="0" i="0" u="none" strike="noStrike" kern="0" cap="none" spc="0" baseline="0">
                  <a:solidFill>
                    <a:srgbClr val="000000"/>
                  </a:solidFill>
                  <a:uFillTx/>
                </a:defRPr>
              </a:pPr>
              <a:t>4</a:t>
            </a:fld>
            <a:endParaRPr lang="en-US" sz="1200" kern="0">
              <a:solidFill>
                <a:srgbClr val="000000"/>
              </a:solidFill>
              <a:latin typeface="Apto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5F5B9-7C73-EDB0-17FC-6432046F0002}"/>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99B629A4-99DB-CB7D-9F53-66A92ED9D47A}"/>
              </a:ext>
            </a:extLst>
          </p:cNvPr>
          <p:cNvSpPr txBox="1">
            <a:spLocks noGrp="1"/>
          </p:cNvSpPr>
          <p:nvPr>
            <p:ph type="body" sz="quarter" idx="1"/>
          </p:nvPr>
        </p:nvSpPr>
        <p:spPr/>
        <p:txBody>
          <a:bodyPr/>
          <a:lstStyle/>
          <a:p>
            <a:pPr lvl="0"/>
            <a:r>
              <a:rPr lang="en-US" dirty="0">
                <a:cs typeface="Calibri"/>
              </a:rPr>
              <a:t>Antoinette/Nannette</a:t>
            </a:r>
          </a:p>
        </p:txBody>
      </p:sp>
      <p:sp>
        <p:nvSpPr>
          <p:cNvPr id="4" name="Slide Number Placeholder 3">
            <a:extLst>
              <a:ext uri="{FF2B5EF4-FFF2-40B4-BE49-F238E27FC236}">
                <a16:creationId xmlns:a16="http://schemas.microsoft.com/office/drawing/2014/main" id="{75F2CD50-0131-A448-2CAA-C1E4F7935894}"/>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E2DC49ED-B279-448F-8453-279EDA4283BA}" type="slidenum">
              <a:pPr algn="r" defTabSz="931774">
                <a:defRPr sz="1800" b="0" i="0" u="none" strike="noStrike" kern="0" cap="none" spc="0" baseline="0">
                  <a:solidFill>
                    <a:srgbClr val="000000"/>
                  </a:solidFill>
                  <a:uFillTx/>
                </a:defRPr>
              </a:pPr>
              <a:t>5</a:t>
            </a:fld>
            <a:endParaRPr lang="en-US" sz="1200" kern="0">
              <a:solidFill>
                <a:srgbClr val="000000"/>
              </a:solidFill>
              <a:latin typeface="Apto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45799-71D6-754E-E63D-F176263C6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562B9-CF42-CDDE-68CE-8A26C5DAC1A2}"/>
              </a:ext>
            </a:extLst>
          </p:cNvPr>
          <p:cNvSpPr txBox="1">
            <a:spLocks noGrp="1"/>
          </p:cNvSpPr>
          <p:nvPr>
            <p:ph type="body" sz="quarter" idx="1"/>
          </p:nvPr>
        </p:nvSpPr>
        <p:spPr/>
        <p:txBody>
          <a:bodyPr/>
          <a:lstStyle/>
          <a:p>
            <a:pPr lvl="0"/>
            <a:r>
              <a:rPr lang="en-US" sz="1400" dirty="0">
                <a:latin typeface="Times New Roman" panose="02020603050405020304" pitchFamily="18" charset="0"/>
                <a:cs typeface="Times New Roman" panose="02020603050405020304" pitchFamily="18" charset="0"/>
              </a:rPr>
              <a:t>Antoinette/Nannette</a:t>
            </a:r>
          </a:p>
          <a:p>
            <a:pPr lvl="0"/>
            <a:r>
              <a:rPr lang="en-US" sz="1400" dirty="0">
                <a:latin typeface="Times New Roman" panose="02020603050405020304" pitchFamily="18" charset="0"/>
                <a:cs typeface="Times New Roman" panose="02020603050405020304" pitchFamily="18" charset="0"/>
              </a:rPr>
              <a:t>The address for the old administrative building is 360 South 27th St., which is now used by Richmond Builds.</a:t>
            </a:r>
          </a:p>
        </p:txBody>
      </p:sp>
      <p:sp>
        <p:nvSpPr>
          <p:cNvPr id="4" name="Slide Number Placeholder 3">
            <a:extLst>
              <a:ext uri="{FF2B5EF4-FFF2-40B4-BE49-F238E27FC236}">
                <a16:creationId xmlns:a16="http://schemas.microsoft.com/office/drawing/2014/main" id="{6F6162EF-7C03-DAAC-631C-65D63BBC3A8C}"/>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7A01EF15-903B-4C29-96C4-7AB3698F1E4F}" type="slidenum">
              <a:pPr algn="r" defTabSz="931774">
                <a:defRPr sz="1800" b="0" i="0" u="none" strike="noStrike" kern="0" cap="none" spc="0" baseline="0">
                  <a:solidFill>
                    <a:srgbClr val="000000"/>
                  </a:solidFill>
                  <a:uFillTx/>
                </a:defRPr>
              </a:pPr>
              <a:t>6</a:t>
            </a:fld>
            <a:endParaRPr lang="en-US" sz="1200" kern="0">
              <a:solidFill>
                <a:srgbClr val="000000"/>
              </a:solidFill>
              <a:latin typeface="Apto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1E8E5-5543-C548-1CDE-254B8F2BB6FE}"/>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64072CFC-1B5D-2670-947F-AEB50B325E10}"/>
              </a:ext>
            </a:extLst>
          </p:cNvPr>
          <p:cNvSpPr txBox="1">
            <a:spLocks noGrp="1"/>
          </p:cNvSpPr>
          <p:nvPr>
            <p:ph type="body" sz="quarter" idx="1"/>
          </p:nvPr>
        </p:nvSpPr>
        <p:spPr/>
        <p:txBody>
          <a:bodyPr/>
          <a:lstStyle/>
          <a:p>
            <a:pPr lvl="0"/>
            <a:r>
              <a:rPr lang="en-US" sz="1400" dirty="0">
                <a:latin typeface="Times New Roman" panose="02020603050405020304" pitchFamily="18" charset="0"/>
                <a:cs typeface="Times New Roman" panose="02020603050405020304" pitchFamily="18" charset="0"/>
              </a:rPr>
              <a:t>Antoinette/Nannette</a:t>
            </a:r>
          </a:p>
          <a:p>
            <a:pPr lvl="0"/>
            <a:r>
              <a:rPr lang="en-US" sz="1400" dirty="0">
                <a:latin typeface="Times New Roman" panose="02020603050405020304" pitchFamily="18" charset="0"/>
                <a:cs typeface="Times New Roman" panose="02020603050405020304" pitchFamily="18" charset="0"/>
              </a:rPr>
              <a:t>Property Transferred to the City of Richmond through the Section 18 disposition process.</a:t>
            </a:r>
          </a:p>
        </p:txBody>
      </p:sp>
      <p:sp>
        <p:nvSpPr>
          <p:cNvPr id="4" name="Slide Number Placeholder 3">
            <a:extLst>
              <a:ext uri="{FF2B5EF4-FFF2-40B4-BE49-F238E27FC236}">
                <a16:creationId xmlns:a16="http://schemas.microsoft.com/office/drawing/2014/main" id="{E1FAD23B-6CC2-B14F-3AA2-653544D0A4D2}"/>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AD38B4C7-41D9-4F3B-9EBC-44DA35B05DE9}" type="slidenum">
              <a:pPr algn="r" defTabSz="931774">
                <a:defRPr sz="1800" b="0" i="0" u="none" strike="noStrike" kern="0" cap="none" spc="0" baseline="0">
                  <a:solidFill>
                    <a:srgbClr val="000000"/>
                  </a:solidFill>
                  <a:uFillTx/>
                </a:defRPr>
              </a:pPr>
              <a:t>7</a:t>
            </a:fld>
            <a:endParaRPr lang="en-US" sz="1200" kern="0">
              <a:solidFill>
                <a:srgbClr val="000000"/>
              </a:solidFill>
              <a:latin typeface="Apto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1C0E8-1590-8E70-224E-F86C050EF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37F64-3D8E-A48A-39F7-A5624BE192F0}"/>
              </a:ext>
            </a:extLst>
          </p:cNvPr>
          <p:cNvSpPr txBox="1">
            <a:spLocks noGrp="1"/>
          </p:cNvSpPr>
          <p:nvPr>
            <p:ph type="body" sz="quarter" idx="1"/>
          </p:nvPr>
        </p:nvSpPr>
        <p:spPr/>
        <p:txBody>
          <a:bodyPr/>
          <a:lstStyle/>
          <a:p>
            <a:pPr lvl="0"/>
            <a:r>
              <a:rPr lang="en-US" dirty="0">
                <a:cs typeface="Calibri"/>
              </a:rPr>
              <a:t>Antoinette/Nannette/Gabino</a:t>
            </a:r>
          </a:p>
          <a:p>
            <a:pPr lvl="0"/>
            <a:endParaRPr lang="en-US" dirty="0">
              <a:cs typeface="Calibri"/>
            </a:endParaRPr>
          </a:p>
        </p:txBody>
      </p:sp>
      <p:sp>
        <p:nvSpPr>
          <p:cNvPr id="4" name="Slide Number Placeholder 3">
            <a:extLst>
              <a:ext uri="{FF2B5EF4-FFF2-40B4-BE49-F238E27FC236}">
                <a16:creationId xmlns:a16="http://schemas.microsoft.com/office/drawing/2014/main" id="{C5872E9D-87C9-CEC0-F39D-5E7FF34339DB}"/>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5D227830-1AED-44C5-AE9C-5262F73FA70F}" type="slidenum">
              <a:pPr algn="r" defTabSz="931774">
                <a:defRPr sz="1800" b="0" i="0" u="none" strike="noStrike" kern="0" cap="none" spc="0" baseline="0">
                  <a:solidFill>
                    <a:srgbClr val="000000"/>
                  </a:solidFill>
                  <a:uFillTx/>
                </a:defRPr>
              </a:pPr>
              <a:t>8</a:t>
            </a:fld>
            <a:endParaRPr lang="en-US" sz="1200" kern="0">
              <a:solidFill>
                <a:srgbClr val="000000"/>
              </a:solidFill>
              <a:latin typeface="Apto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80D20-B481-4560-1B67-EFB24F5B661B}"/>
              </a:ext>
            </a:extLst>
          </p:cNvPr>
          <p:cNvSpPr>
            <a:spLocks noGrp="1" noRot="1" noChangeAspect="1"/>
          </p:cNvSpPr>
          <p:nvPr>
            <p:ph type="sldImg"/>
          </p:nvPr>
        </p:nvSpPr>
        <p:spPr>
          <a:xfrm>
            <a:off x="1414463" y="1162050"/>
            <a:ext cx="4181475" cy="3136900"/>
          </a:xfrm>
        </p:spPr>
      </p:sp>
      <p:sp>
        <p:nvSpPr>
          <p:cNvPr id="3" name="Notes Placeholder 2">
            <a:extLst>
              <a:ext uri="{FF2B5EF4-FFF2-40B4-BE49-F238E27FC236}">
                <a16:creationId xmlns:a16="http://schemas.microsoft.com/office/drawing/2014/main" id="{97802147-A7D6-6393-FC0B-151A86361C1F}"/>
              </a:ext>
            </a:extLst>
          </p:cNvPr>
          <p:cNvSpPr txBox="1">
            <a:spLocks noGrp="1"/>
          </p:cNvSpPr>
          <p:nvPr>
            <p:ph type="body" sz="quarter" idx="1"/>
          </p:nvPr>
        </p:nvSpPr>
        <p:spPr/>
        <p:txBody>
          <a:bodyPr/>
          <a:lstStyle/>
          <a:p>
            <a:pPr lvl="0"/>
            <a:r>
              <a:rPr lang="en-US" dirty="0">
                <a:latin typeface="Times New Roman" panose="02020603050405020304" pitchFamily="18" charset="0"/>
                <a:cs typeface="Times New Roman" panose="02020603050405020304" pitchFamily="18" charset="0"/>
              </a:rPr>
              <a:t>Antoinette/Nannette</a:t>
            </a:r>
          </a:p>
          <a:p>
            <a:pPr marL="93177">
              <a:spcBef>
                <a:spcPts val="326"/>
              </a:spcBef>
            </a:pPr>
            <a:r>
              <a:rPr lang="en-US" dirty="0">
                <a:latin typeface="Times New Roman" panose="02020603050405020304" pitchFamily="18" charset="0"/>
                <a:cs typeface="Times New Roman" panose="02020603050405020304" pitchFamily="18" charset="0"/>
              </a:rPr>
              <a:t>RHA's efforts to engage a broker for property marketing were unsuccessful. The Hacienda Remaining Parcel is now entirely under the management of the RHA, which had previously utilized it as a staging area during construction. Currently, the RHA is concentrating on securing a development partner to rejuvenate Nystrom Village, considering the units' deteriorating state. This focus is driving the upcoming Request for Proposals (RFP), expected to be issued in August 2025, after which the Section 18 Disposition process will commence.</a:t>
            </a:r>
          </a:p>
          <a:p>
            <a:pPr>
              <a:lnSpc>
                <a:spcPct val="115000"/>
              </a:lnSpc>
              <a:spcAft>
                <a:spcPts val="815"/>
              </a:spcAft>
            </a:pPr>
            <a:r>
              <a:rPr lang="en-US" dirty="0">
                <a:latin typeface="Times New Roman" panose="02020603050405020304" pitchFamily="18" charset="0"/>
                <a:cs typeface="Times New Roman" panose="02020603050405020304" pitchFamily="18" charset="0"/>
              </a:rPr>
              <a:t> </a:t>
            </a:r>
          </a:p>
          <a:p>
            <a:pPr lvl="0"/>
            <a:endParaRPr lang="en-US" dirty="0"/>
          </a:p>
        </p:txBody>
      </p:sp>
      <p:sp>
        <p:nvSpPr>
          <p:cNvPr id="4" name="Slide Number Placeholder 3">
            <a:extLst>
              <a:ext uri="{FF2B5EF4-FFF2-40B4-BE49-F238E27FC236}">
                <a16:creationId xmlns:a16="http://schemas.microsoft.com/office/drawing/2014/main" id="{9EB85699-BAED-8B3A-D515-BCB4598D3C83}"/>
              </a:ext>
            </a:extLst>
          </p:cNvPr>
          <p:cNvSpPr txBox="1"/>
          <p:nvPr/>
        </p:nvSpPr>
        <p:spPr>
          <a:xfrm>
            <a:off x="3971342" y="8829423"/>
            <a:ext cx="3037837" cy="466976"/>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850409EC-1734-42BE-ACE2-EF5A12F96456}" type="slidenum">
              <a:pPr algn="r" defTabSz="931774">
                <a:defRPr sz="1800" b="0" i="0" u="none" strike="noStrike" kern="0" cap="none" spc="0" baseline="0">
                  <a:solidFill>
                    <a:srgbClr val="000000"/>
                  </a:solidFill>
                  <a:uFillTx/>
                </a:defRPr>
              </a:pPr>
              <a:t>9</a:t>
            </a:fld>
            <a:endParaRPr lang="en-US" sz="1200" kern="0">
              <a:solidFill>
                <a:srgbClr val="000000"/>
              </a:solidFill>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9F2DAB8B-AE09-9D15-5273-6B7F560E5504}"/>
              </a:ext>
            </a:extLst>
          </p:cNvPr>
          <p:cNvGrpSpPr/>
          <p:nvPr/>
        </p:nvGrpSpPr>
        <p:grpSpPr>
          <a:xfrm>
            <a:off x="-8467" y="-8467"/>
            <a:ext cx="9169803" cy="6874934"/>
            <a:chOff x="-8467" y="-8467"/>
            <a:chExt cx="9169803" cy="6874934"/>
          </a:xfrm>
        </p:grpSpPr>
        <p:cxnSp>
          <p:nvCxnSpPr>
            <p:cNvPr id="3" name="Straight Connector 16">
              <a:extLst>
                <a:ext uri="{FF2B5EF4-FFF2-40B4-BE49-F238E27FC236}">
                  <a16:creationId xmlns:a16="http://schemas.microsoft.com/office/drawing/2014/main" id="{C2F6613A-C51D-D5C2-4178-9B56EF49E277}"/>
                </a:ext>
              </a:extLst>
            </p:cNvPr>
            <p:cNvCxnSpPr/>
            <p:nvPr/>
          </p:nvCxnSpPr>
          <p:spPr>
            <a:xfrm flipV="1">
              <a:off x="5130826" y="4175607"/>
              <a:ext cx="4022482" cy="2682393"/>
            </a:xfrm>
            <a:prstGeom prst="straightConnector1">
              <a:avLst/>
            </a:prstGeom>
            <a:noFill/>
            <a:ln w="9528" cap="rnd">
              <a:solidFill>
                <a:srgbClr val="D9D9D9"/>
              </a:solidFill>
              <a:prstDash val="solid"/>
              <a:miter/>
            </a:ln>
          </p:spPr>
        </p:cxnSp>
        <p:cxnSp>
          <p:nvCxnSpPr>
            <p:cNvPr id="4" name="Straight Connector 17">
              <a:extLst>
                <a:ext uri="{FF2B5EF4-FFF2-40B4-BE49-F238E27FC236}">
                  <a16:creationId xmlns:a16="http://schemas.microsoft.com/office/drawing/2014/main" id="{B74556F0-1FDB-FA91-BA0D-A9612E387E37}"/>
                </a:ext>
              </a:extLst>
            </p:cNvPr>
            <p:cNvCxnSpPr/>
            <p:nvPr/>
          </p:nvCxnSpPr>
          <p:spPr>
            <a:xfrm>
              <a:off x="7042708" y="0"/>
              <a:ext cx="1219197" cy="6858000"/>
            </a:xfrm>
            <a:prstGeom prst="straightConnector1">
              <a:avLst/>
            </a:prstGeom>
            <a:noFill/>
            <a:ln w="9528" cap="rnd">
              <a:solidFill>
                <a:srgbClr val="BFBFBF"/>
              </a:solidFill>
              <a:prstDash val="solid"/>
              <a:miter/>
            </a:ln>
          </p:spPr>
        </p:cxnSp>
        <p:sp>
          <p:nvSpPr>
            <p:cNvPr id="5" name="Freeform 18">
              <a:extLst>
                <a:ext uri="{FF2B5EF4-FFF2-40B4-BE49-F238E27FC236}">
                  <a16:creationId xmlns:a16="http://schemas.microsoft.com/office/drawing/2014/main" id="{7623E520-CAF0-0B68-8739-5C9D660F3745}"/>
                </a:ext>
              </a:extLst>
            </p:cNvPr>
            <p:cNvSpPr/>
            <p:nvPr/>
          </p:nvSpPr>
          <p:spPr>
            <a:xfrm>
              <a:off x="6891896" y="0"/>
              <a:ext cx="2269440" cy="6866467"/>
            </a:xfrm>
            <a:custGeom>
              <a:avLst/>
              <a:gdLst>
                <a:gd name="f0" fmla="val w"/>
                <a:gd name="f1" fmla="val h"/>
                <a:gd name="f2" fmla="val 0"/>
                <a:gd name="f3" fmla="val 2269442"/>
                <a:gd name="f4" fmla="val 6866466"/>
                <a:gd name="f5" fmla="val 2023534"/>
                <a:gd name="f6" fmla="val 6858000"/>
                <a:gd name="f7" fmla="val 2269067"/>
                <a:gd name="f8" fmla="val 2271889"/>
                <a:gd name="f9" fmla="val 4580466"/>
                <a:gd name="f10" fmla="val 2257778"/>
                <a:gd name="f11" fmla="val 2294466"/>
                <a:gd name="f12" fmla="val 2260600"/>
                <a:gd name="f13" fmla="val 8466"/>
                <a:gd name="f14" fmla="*/ f0 1 2269442"/>
                <a:gd name="f15" fmla="*/ f1 1 6866466"/>
                <a:gd name="f16" fmla="val f2"/>
                <a:gd name="f17" fmla="val f3"/>
                <a:gd name="f18" fmla="val f4"/>
                <a:gd name="f19" fmla="+- f18 0 f16"/>
                <a:gd name="f20" fmla="+- f17 0 f16"/>
                <a:gd name="f21" fmla="*/ f20 1 2269442"/>
                <a:gd name="f22" fmla="*/ f19 1 686646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269442" h="6866466">
                  <a:moveTo>
                    <a:pt x="f5" y="f2"/>
                  </a:moveTo>
                  <a:lnTo>
                    <a:pt x="f2" y="f6"/>
                  </a:lnTo>
                  <a:lnTo>
                    <a:pt x="f7" y="f4"/>
                  </a:lnTo>
                  <a:cubicBezTo>
                    <a:pt x="f8" y="f9"/>
                    <a:pt x="f10" y="f11"/>
                    <a:pt x="f12" y="f13"/>
                  </a:cubicBezTo>
                  <a:lnTo>
                    <a:pt x="f5" y="f2"/>
                  </a:lnTo>
                  <a:close/>
                </a:path>
              </a:pathLst>
            </a:custGeom>
            <a:solidFill>
              <a:srgbClr val="4F81BD">
                <a:alpha val="30000"/>
              </a:srgbClr>
            </a:solidFill>
            <a:ln cap="flat">
              <a:noFill/>
              <a:prstDash val="solid"/>
            </a:ln>
          </p:spPr>
          <p:txBody>
            <a:bodyPr lIns="0" tIns="0" rIns="0" bIns="0"/>
            <a:lstStyle/>
            <a:p>
              <a:endParaRPr lang="en-US"/>
            </a:p>
          </p:txBody>
        </p:sp>
        <p:sp>
          <p:nvSpPr>
            <p:cNvPr id="6" name="Freeform 19">
              <a:extLst>
                <a:ext uri="{FF2B5EF4-FFF2-40B4-BE49-F238E27FC236}">
                  <a16:creationId xmlns:a16="http://schemas.microsoft.com/office/drawing/2014/main" id="{1ACC0DC0-971C-581E-3A16-FF24B7B99DE6}"/>
                </a:ext>
              </a:extLst>
            </p:cNvPr>
            <p:cNvSpPr/>
            <p:nvPr/>
          </p:nvSpPr>
          <p:spPr>
            <a:xfrm>
              <a:off x="7205161" y="-8467"/>
              <a:ext cx="1948147" cy="6866467"/>
            </a:xfrm>
            <a:custGeom>
              <a:avLst/>
              <a:gdLst>
                <a:gd name="f0" fmla="val w"/>
                <a:gd name="f1" fmla="val h"/>
                <a:gd name="f2" fmla="val 0"/>
                <a:gd name="f3" fmla="val 1948147"/>
                <a:gd name="f4" fmla="val 6866467"/>
                <a:gd name="f5" fmla="val 1202267"/>
                <a:gd name="f6" fmla="val 1947333"/>
                <a:gd name="f7" fmla="val 1944511"/>
                <a:gd name="f8" fmla="val 4577645"/>
                <a:gd name="f9" fmla="val 1950155"/>
                <a:gd name="f10" fmla="val 2288822"/>
                <a:gd name="f11" fmla="*/ f0 1 1948147"/>
                <a:gd name="f12" fmla="*/ f1 1 6866467"/>
                <a:gd name="f13" fmla="val f2"/>
                <a:gd name="f14" fmla="val f3"/>
                <a:gd name="f15" fmla="val f4"/>
                <a:gd name="f16" fmla="+- f15 0 f13"/>
                <a:gd name="f17" fmla="+- f14 0 f13"/>
                <a:gd name="f18" fmla="*/ f17 1 1948147"/>
                <a:gd name="f19" fmla="*/ f16 1 686646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8147" h="6866467">
                  <a:moveTo>
                    <a:pt x="f2" y="f2"/>
                  </a:moveTo>
                  <a:lnTo>
                    <a:pt x="f5" y="f4"/>
                  </a:lnTo>
                  <a:lnTo>
                    <a:pt x="f6" y="f4"/>
                  </a:lnTo>
                  <a:cubicBezTo>
                    <a:pt x="f7" y="f8"/>
                    <a:pt x="f9" y="f10"/>
                    <a:pt x="f6" y="f2"/>
                  </a:cubicBezTo>
                  <a:lnTo>
                    <a:pt x="f2" y="f2"/>
                  </a:lnTo>
                  <a:close/>
                </a:path>
              </a:pathLst>
            </a:custGeom>
            <a:solidFill>
              <a:srgbClr val="4F81BD">
                <a:alpha val="20000"/>
              </a:srgbClr>
            </a:solidFill>
            <a:ln cap="flat">
              <a:noFill/>
              <a:prstDash val="solid"/>
            </a:ln>
          </p:spPr>
          <p:txBody>
            <a:bodyPr lIns="0" tIns="0" rIns="0" bIns="0"/>
            <a:lstStyle/>
            <a:p>
              <a:endParaRPr lang="en-US"/>
            </a:p>
          </p:txBody>
        </p:sp>
        <p:sp>
          <p:nvSpPr>
            <p:cNvPr id="7" name="Freeform 20">
              <a:extLst>
                <a:ext uri="{FF2B5EF4-FFF2-40B4-BE49-F238E27FC236}">
                  <a16:creationId xmlns:a16="http://schemas.microsoft.com/office/drawing/2014/main" id="{30C74816-E402-0157-3990-A2880BF6C484}"/>
                </a:ext>
              </a:extLst>
            </p:cNvPr>
            <p:cNvSpPr/>
            <p:nvPr/>
          </p:nvSpPr>
          <p:spPr>
            <a:xfrm>
              <a:off x="6637894" y="3920069"/>
              <a:ext cx="2513566" cy="2937930"/>
            </a:xfrm>
            <a:custGeom>
              <a:avLst/>
              <a:gdLst>
                <a:gd name="f0" fmla="val w"/>
                <a:gd name="f1" fmla="val h"/>
                <a:gd name="f2" fmla="val 0"/>
                <a:gd name="f3" fmla="val 3259667"/>
                <a:gd name="f4" fmla="val 3810000"/>
                <a:gd name="f5" fmla="val 3251200"/>
                <a:gd name="f6" fmla="val 3254022"/>
                <a:gd name="f7" fmla="val 1270000"/>
                <a:gd name="f8" fmla="val 3256845"/>
                <a:gd name="f9" fmla="val 2540000"/>
                <a:gd name="f10" fmla="*/ f0 1 3259667"/>
                <a:gd name="f11" fmla="*/ f1 1 3810000"/>
                <a:gd name="f12" fmla="val f2"/>
                <a:gd name="f13" fmla="val f3"/>
                <a:gd name="f14" fmla="val f4"/>
                <a:gd name="f15" fmla="+- f14 0 f12"/>
                <a:gd name="f16" fmla="+- f13 0 f12"/>
                <a:gd name="f17" fmla="*/ f16 1 3259667"/>
                <a:gd name="f18" fmla="*/ f15 1 381000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259667" h="3810000">
                  <a:moveTo>
                    <a:pt x="f2" y="f4"/>
                  </a:moveTo>
                  <a:lnTo>
                    <a:pt x="f5" y="f2"/>
                  </a:lnTo>
                  <a:cubicBezTo>
                    <a:pt x="f6" y="f7"/>
                    <a:pt x="f8" y="f9"/>
                    <a:pt x="f3" y="f4"/>
                  </a:cubicBezTo>
                  <a:lnTo>
                    <a:pt x="f2" y="f4"/>
                  </a:lnTo>
                  <a:close/>
                </a:path>
              </a:pathLst>
            </a:custGeom>
            <a:solidFill>
              <a:srgbClr val="C0504D">
                <a:alpha val="72000"/>
              </a:srgbClr>
            </a:solidFill>
            <a:ln cap="flat">
              <a:noFill/>
              <a:prstDash val="solid"/>
            </a:ln>
          </p:spPr>
          <p:txBody>
            <a:bodyPr lIns="0" tIns="0" rIns="0" bIns="0"/>
            <a:lstStyle/>
            <a:p>
              <a:endParaRPr lang="en-US"/>
            </a:p>
          </p:txBody>
        </p:sp>
        <p:sp>
          <p:nvSpPr>
            <p:cNvPr id="8" name="Freeform 21">
              <a:extLst>
                <a:ext uri="{FF2B5EF4-FFF2-40B4-BE49-F238E27FC236}">
                  <a16:creationId xmlns:a16="http://schemas.microsoft.com/office/drawing/2014/main" id="{06DB1CA2-9D92-F8C8-0901-5D8B6395E7E9}"/>
                </a:ext>
              </a:extLst>
            </p:cNvPr>
            <p:cNvSpPr/>
            <p:nvPr/>
          </p:nvSpPr>
          <p:spPr>
            <a:xfrm>
              <a:off x="7010430" y="-8467"/>
              <a:ext cx="2142878" cy="6866467"/>
            </a:xfrm>
            <a:custGeom>
              <a:avLst/>
              <a:gdLst>
                <a:gd name="f0" fmla="val w"/>
                <a:gd name="f1" fmla="val h"/>
                <a:gd name="f2" fmla="val 0"/>
                <a:gd name="f3" fmla="val 2853267"/>
                <a:gd name="f4" fmla="val 6866467"/>
                <a:gd name="f5" fmla="val 2472267"/>
                <a:gd name="f6" fmla="val 6858000"/>
                <a:gd name="f7" fmla="*/ f0 1 2853267"/>
                <a:gd name="f8" fmla="*/ f1 1 6866467"/>
                <a:gd name="f9" fmla="val f2"/>
                <a:gd name="f10" fmla="val f3"/>
                <a:gd name="f11" fmla="val f4"/>
                <a:gd name="f12" fmla="+- f11 0 f9"/>
                <a:gd name="f13" fmla="+- f10 0 f9"/>
                <a:gd name="f14" fmla="*/ f13 1 2853267"/>
                <a:gd name="f15" fmla="*/ f12 1 6866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853267" h="6866467">
                  <a:moveTo>
                    <a:pt x="f2" y="f2"/>
                  </a:moveTo>
                  <a:lnTo>
                    <a:pt x="f5" y="f4"/>
                  </a:lnTo>
                  <a:lnTo>
                    <a:pt x="f3" y="f6"/>
                  </a:lnTo>
                  <a:lnTo>
                    <a:pt x="f3" y="f2"/>
                  </a:lnTo>
                  <a:lnTo>
                    <a:pt x="f2" y="f2"/>
                  </a:lnTo>
                  <a:close/>
                </a:path>
              </a:pathLst>
            </a:custGeom>
            <a:solidFill>
              <a:srgbClr val="953735">
                <a:alpha val="70000"/>
              </a:srgbClr>
            </a:solidFill>
            <a:ln cap="flat">
              <a:noFill/>
              <a:prstDash val="solid"/>
            </a:ln>
          </p:spPr>
          <p:txBody>
            <a:bodyPr lIns="0" tIns="0" rIns="0" bIns="0"/>
            <a:lstStyle/>
            <a:p>
              <a:endParaRPr lang="en-US"/>
            </a:p>
          </p:txBody>
        </p:sp>
        <p:sp>
          <p:nvSpPr>
            <p:cNvPr id="9" name="Freeform 22">
              <a:extLst>
                <a:ext uri="{FF2B5EF4-FFF2-40B4-BE49-F238E27FC236}">
                  <a16:creationId xmlns:a16="http://schemas.microsoft.com/office/drawing/2014/main" id="{6F229D0B-4830-1E51-218A-CB05FC6E0DAF}"/>
                </a:ext>
              </a:extLst>
            </p:cNvPr>
            <p:cNvSpPr/>
            <p:nvPr/>
          </p:nvSpPr>
          <p:spPr>
            <a:xfrm>
              <a:off x="8295775" y="-8467"/>
              <a:ext cx="857533" cy="6866467"/>
            </a:xfrm>
            <a:custGeom>
              <a:avLst/>
              <a:gdLst>
                <a:gd name="f0" fmla="val w"/>
                <a:gd name="f1" fmla="val h"/>
                <a:gd name="f2" fmla="val 0"/>
                <a:gd name="f3" fmla="val 1286933"/>
                <a:gd name="f4" fmla="val 6866467"/>
                <a:gd name="f5" fmla="val 1016000"/>
                <a:gd name="f6" fmla="val 1284111"/>
                <a:gd name="f7" fmla="val 4577645"/>
                <a:gd name="f8" fmla="val 1281288"/>
                <a:gd name="f9" fmla="val 2288822"/>
                <a:gd name="f10" fmla="val 1278466"/>
                <a:gd name="f11" fmla="*/ f0 1 1286933"/>
                <a:gd name="f12" fmla="*/ f1 1 6866467"/>
                <a:gd name="f13" fmla="val f2"/>
                <a:gd name="f14" fmla="val f3"/>
                <a:gd name="f15" fmla="val f4"/>
                <a:gd name="f16" fmla="+- f15 0 f13"/>
                <a:gd name="f17" fmla="+- f14 0 f13"/>
                <a:gd name="f18" fmla="*/ f17 1 1286933"/>
                <a:gd name="f19" fmla="*/ f16 1 686646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286933" h="6866467">
                  <a:moveTo>
                    <a:pt x="f5" y="f2"/>
                  </a:moveTo>
                  <a:lnTo>
                    <a:pt x="f2" y="f4"/>
                  </a:lnTo>
                  <a:lnTo>
                    <a:pt x="f3" y="f4"/>
                  </a:lnTo>
                  <a:cubicBezTo>
                    <a:pt x="f6" y="f7"/>
                    <a:pt x="f8" y="f9"/>
                    <a:pt x="f10" y="f2"/>
                  </a:cubicBezTo>
                  <a:lnTo>
                    <a:pt x="f5" y="f2"/>
                  </a:lnTo>
                  <a:close/>
                </a:path>
              </a:pathLst>
            </a:custGeom>
            <a:solidFill>
              <a:srgbClr val="95B3D7">
                <a:alpha val="70000"/>
              </a:srgbClr>
            </a:solidFill>
            <a:ln cap="flat">
              <a:noFill/>
              <a:prstDash val="solid"/>
            </a:ln>
          </p:spPr>
          <p:txBody>
            <a:bodyPr lIns="0" tIns="0" rIns="0" bIns="0"/>
            <a:lstStyle/>
            <a:p>
              <a:endParaRPr lang="en-US"/>
            </a:p>
          </p:txBody>
        </p:sp>
        <p:sp>
          <p:nvSpPr>
            <p:cNvPr id="10" name="Freeform 23">
              <a:extLst>
                <a:ext uri="{FF2B5EF4-FFF2-40B4-BE49-F238E27FC236}">
                  <a16:creationId xmlns:a16="http://schemas.microsoft.com/office/drawing/2014/main" id="{DD075D68-5CBD-F928-A160-FA0F08600A88}"/>
                </a:ext>
              </a:extLst>
            </p:cNvPr>
            <p:cNvSpPr/>
            <p:nvPr/>
          </p:nvSpPr>
          <p:spPr>
            <a:xfrm>
              <a:off x="8077233" y="-8467"/>
              <a:ext cx="1066766" cy="6866467"/>
            </a:xfrm>
            <a:custGeom>
              <a:avLst/>
              <a:gdLst>
                <a:gd name="f0" fmla="val w"/>
                <a:gd name="f1" fmla="val h"/>
                <a:gd name="f2" fmla="val 0"/>
                <a:gd name="f3" fmla="val 1270244"/>
                <a:gd name="f4" fmla="val 6866467"/>
                <a:gd name="f5" fmla="val 1117600"/>
                <a:gd name="f6" fmla="val 1270000"/>
                <a:gd name="f7" fmla="val 1272822"/>
                <a:gd name="f8" fmla="val 4574822"/>
                <a:gd name="f9" fmla="val 1250245"/>
                <a:gd name="f10" fmla="val 2291645"/>
                <a:gd name="f11" fmla="val 1253067"/>
                <a:gd name="f12" fmla="*/ f0 1 1270244"/>
                <a:gd name="f13" fmla="*/ f1 1 6866467"/>
                <a:gd name="f14" fmla="val f2"/>
                <a:gd name="f15" fmla="val f3"/>
                <a:gd name="f16" fmla="val f4"/>
                <a:gd name="f17" fmla="+- f16 0 f14"/>
                <a:gd name="f18" fmla="+- f15 0 f14"/>
                <a:gd name="f19" fmla="*/ f18 1 1270244"/>
                <a:gd name="f20" fmla="*/ f17 1 686646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270244" h="6866467">
                  <a:moveTo>
                    <a:pt x="f2" y="f2"/>
                  </a:moveTo>
                  <a:lnTo>
                    <a:pt x="f5" y="f4"/>
                  </a:lnTo>
                  <a:lnTo>
                    <a:pt x="f6" y="f4"/>
                  </a:lnTo>
                  <a:cubicBezTo>
                    <a:pt x="f7" y="f8"/>
                    <a:pt x="f9" y="f10"/>
                    <a:pt x="f11" y="f2"/>
                  </a:cubicBezTo>
                  <a:lnTo>
                    <a:pt x="f2" y="f2"/>
                  </a:lnTo>
                  <a:close/>
                </a:path>
              </a:pathLst>
            </a:custGeom>
            <a:solidFill>
              <a:srgbClr val="4F81BD">
                <a:alpha val="65000"/>
              </a:srgbClr>
            </a:solidFill>
            <a:ln cap="flat">
              <a:noFill/>
              <a:prstDash val="solid"/>
            </a:ln>
          </p:spPr>
          <p:txBody>
            <a:bodyPr lIns="0" tIns="0" rIns="0" bIns="0"/>
            <a:lstStyle/>
            <a:p>
              <a:endParaRPr lang="en-US"/>
            </a:p>
          </p:txBody>
        </p:sp>
        <p:sp>
          <p:nvSpPr>
            <p:cNvPr id="11" name="Freeform 24">
              <a:extLst>
                <a:ext uri="{FF2B5EF4-FFF2-40B4-BE49-F238E27FC236}">
                  <a16:creationId xmlns:a16="http://schemas.microsoft.com/office/drawing/2014/main" id="{789750D8-0E62-D09A-E0E0-7C46F2D90A18}"/>
                </a:ext>
              </a:extLst>
            </p:cNvPr>
            <p:cNvSpPr/>
            <p:nvPr/>
          </p:nvSpPr>
          <p:spPr>
            <a:xfrm>
              <a:off x="8060298" y="4893731"/>
              <a:ext cx="1094088" cy="1964268"/>
            </a:xfrm>
            <a:custGeom>
              <a:avLst/>
              <a:gdLst>
                <a:gd name="f0" fmla="val w"/>
                <a:gd name="f1" fmla="val h"/>
                <a:gd name="f2" fmla="val 0"/>
                <a:gd name="f3" fmla="val 1820333"/>
                <a:gd name="f4" fmla="val 3268133"/>
                <a:gd name="f5" fmla="val 1811866"/>
                <a:gd name="f6" fmla="val 1814688"/>
                <a:gd name="f7" fmla="val 1086555"/>
                <a:gd name="f8" fmla="val 1817511"/>
                <a:gd name="f9" fmla="val 2173111"/>
                <a:gd name="f10" fmla="val 3259666"/>
                <a:gd name="f11" fmla="*/ f0 1 1820333"/>
                <a:gd name="f12" fmla="*/ f1 1 3268133"/>
                <a:gd name="f13" fmla="val f2"/>
                <a:gd name="f14" fmla="val f3"/>
                <a:gd name="f15" fmla="val f4"/>
                <a:gd name="f16" fmla="+- f15 0 f13"/>
                <a:gd name="f17" fmla="+- f14 0 f13"/>
                <a:gd name="f18" fmla="*/ f17 1 1820333"/>
                <a:gd name="f19" fmla="*/ f16 1 32681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820333" h="3268133">
                  <a:moveTo>
                    <a:pt x="f2" y="f4"/>
                  </a:moveTo>
                  <a:lnTo>
                    <a:pt x="f5" y="f2"/>
                  </a:lnTo>
                  <a:cubicBezTo>
                    <a:pt x="f6" y="f7"/>
                    <a:pt x="f8" y="f9"/>
                    <a:pt x="f3" y="f10"/>
                  </a:cubicBezTo>
                  <a:lnTo>
                    <a:pt x="f2" y="f4"/>
                  </a:lnTo>
                  <a:close/>
                </a:path>
              </a:pathLst>
            </a:custGeom>
            <a:solidFill>
              <a:srgbClr val="4F81BD">
                <a:alpha val="80000"/>
              </a:srgbClr>
            </a:solidFill>
            <a:ln cap="flat">
              <a:noFill/>
              <a:prstDash val="solid"/>
            </a:ln>
          </p:spPr>
          <p:txBody>
            <a:bodyPr lIns="0" tIns="0" rIns="0" bIns="0"/>
            <a:lstStyle/>
            <a:p>
              <a:endParaRPr lang="en-US"/>
            </a:p>
          </p:txBody>
        </p:sp>
        <p:sp>
          <p:nvSpPr>
            <p:cNvPr id="12" name="Freeform 27">
              <a:extLst>
                <a:ext uri="{FF2B5EF4-FFF2-40B4-BE49-F238E27FC236}">
                  <a16:creationId xmlns:a16="http://schemas.microsoft.com/office/drawing/2014/main" id="{2B5B5D43-3324-FE45-91CC-039EEA695C97}"/>
                </a:ext>
              </a:extLst>
            </p:cNvPr>
            <p:cNvSpPr/>
            <p:nvPr/>
          </p:nvSpPr>
          <p:spPr>
            <a:xfrm>
              <a:off x="-8467" y="-8467"/>
              <a:ext cx="863595" cy="5698065"/>
            </a:xfrm>
            <a:custGeom>
              <a:avLst/>
              <a:gdLst>
                <a:gd name="f0" fmla="val w"/>
                <a:gd name="f1" fmla="val h"/>
                <a:gd name="f2" fmla="val 0"/>
                <a:gd name="f3" fmla="val 863600"/>
                <a:gd name="f4" fmla="val 5698067"/>
                <a:gd name="f5" fmla="val 8467"/>
                <a:gd name="f6" fmla="val 16934"/>
                <a:gd name="f7" fmla="*/ f0 1 863600"/>
                <a:gd name="f8" fmla="*/ f1 1 5698067"/>
                <a:gd name="f9" fmla="val f2"/>
                <a:gd name="f10" fmla="val f3"/>
                <a:gd name="f11" fmla="val f4"/>
                <a:gd name="f12" fmla="+- f11 0 f9"/>
                <a:gd name="f13" fmla="+- f10 0 f9"/>
                <a:gd name="f14" fmla="*/ f13 1 863600"/>
                <a:gd name="f15" fmla="*/ f12 1 56980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63600" h="5698067">
                  <a:moveTo>
                    <a:pt x="f2" y="f5"/>
                  </a:moveTo>
                  <a:lnTo>
                    <a:pt x="f3" y="f2"/>
                  </a:lnTo>
                  <a:lnTo>
                    <a:pt x="f3" y="f6"/>
                  </a:lnTo>
                  <a:lnTo>
                    <a:pt x="f2" y="f4"/>
                  </a:lnTo>
                  <a:lnTo>
                    <a:pt x="f2" y="f5"/>
                  </a:lnTo>
                  <a:close/>
                </a:path>
              </a:pathLst>
            </a:custGeom>
            <a:solidFill>
              <a:srgbClr val="4F81BD">
                <a:alpha val="85000"/>
              </a:srgbClr>
            </a:solidFill>
            <a:ln cap="flat">
              <a:noFill/>
              <a:prstDash val="solid"/>
            </a:ln>
          </p:spPr>
          <p:txBody>
            <a:bodyPr lIns="0" tIns="0" rIns="0" bIns="0"/>
            <a:lstStyle/>
            <a:p>
              <a:endParaRPr lang="en-US"/>
            </a:p>
          </p:txBody>
        </p:sp>
      </p:grpSp>
      <p:sp>
        <p:nvSpPr>
          <p:cNvPr id="13" name="Title 1">
            <a:extLst>
              <a:ext uri="{FF2B5EF4-FFF2-40B4-BE49-F238E27FC236}">
                <a16:creationId xmlns:a16="http://schemas.microsoft.com/office/drawing/2014/main" id="{9A7EEB0A-7A34-5C65-4B7B-B0A0B173F10E}"/>
              </a:ext>
            </a:extLst>
          </p:cNvPr>
          <p:cNvSpPr txBox="1">
            <a:spLocks noGrp="1"/>
          </p:cNvSpPr>
          <p:nvPr>
            <p:ph type="ctrTitle"/>
          </p:nvPr>
        </p:nvSpPr>
        <p:spPr>
          <a:xfrm>
            <a:off x="1130591" y="2404533"/>
            <a:ext cx="5826721" cy="1646304"/>
          </a:xfrm>
        </p:spPr>
        <p:txBody>
          <a:bodyPr anchor="b">
            <a:noAutofit/>
          </a:bodyPr>
          <a:lstStyle>
            <a:lvl1pPr algn="r">
              <a:defRPr sz="5400"/>
            </a:lvl1pPr>
          </a:lstStyle>
          <a:p>
            <a:pPr lvl="0"/>
            <a:r>
              <a:rPr lang="en-US"/>
              <a:t>Click to edit Master title style</a:t>
            </a:r>
          </a:p>
        </p:txBody>
      </p:sp>
      <p:sp>
        <p:nvSpPr>
          <p:cNvPr id="14" name="Subtitle 2">
            <a:extLst>
              <a:ext uri="{FF2B5EF4-FFF2-40B4-BE49-F238E27FC236}">
                <a16:creationId xmlns:a16="http://schemas.microsoft.com/office/drawing/2014/main" id="{1495F707-1DBD-C5E6-CC98-7F3B0AD790B6}"/>
              </a:ext>
            </a:extLst>
          </p:cNvPr>
          <p:cNvSpPr txBox="1">
            <a:spLocks noGrp="1"/>
          </p:cNvSpPr>
          <p:nvPr>
            <p:ph type="subTitle" idx="1"/>
          </p:nvPr>
        </p:nvSpPr>
        <p:spPr>
          <a:xfrm>
            <a:off x="1130591" y="4050837"/>
            <a:ext cx="5826721" cy="1096895"/>
          </a:xfrm>
        </p:spPr>
        <p:txBody>
          <a:bodyPr/>
          <a:lstStyle>
            <a:lvl1pPr marL="0" indent="0" algn="r">
              <a:buNone/>
              <a:defRPr>
                <a:solidFill>
                  <a:srgbClr val="7F7F7F"/>
                </a:solidFill>
              </a:defRPr>
            </a:lvl1pPr>
          </a:lstStyle>
          <a:p>
            <a:pPr lvl="0"/>
            <a:r>
              <a:rPr lang="en-US"/>
              <a:t>Click to edit Master subtitle style</a:t>
            </a:r>
          </a:p>
        </p:txBody>
      </p:sp>
      <p:sp>
        <p:nvSpPr>
          <p:cNvPr id="15" name="Date Placeholder 3">
            <a:extLst>
              <a:ext uri="{FF2B5EF4-FFF2-40B4-BE49-F238E27FC236}">
                <a16:creationId xmlns:a16="http://schemas.microsoft.com/office/drawing/2014/main" id="{1B99F6D6-F778-8FEB-4542-ABC84A5F80DB}"/>
              </a:ext>
            </a:extLst>
          </p:cNvPr>
          <p:cNvSpPr txBox="1">
            <a:spLocks noGrp="1"/>
          </p:cNvSpPr>
          <p:nvPr>
            <p:ph type="dt" sz="half" idx="7"/>
          </p:nvPr>
        </p:nvSpPr>
        <p:spPr/>
        <p:txBody>
          <a:bodyPr/>
          <a:lstStyle>
            <a:lvl1pPr>
              <a:defRPr/>
            </a:lvl1pPr>
          </a:lstStyle>
          <a:p>
            <a:pPr lvl="0"/>
            <a:fld id="{2BCE79F0-9E70-4392-B7D8-74B4B211E7E5}" type="datetime1">
              <a:rPr lang="en-US"/>
              <a:pPr lvl="0"/>
              <a:t>5/5/2025</a:t>
            </a:fld>
            <a:endParaRPr lang="en-US"/>
          </a:p>
        </p:txBody>
      </p:sp>
      <p:sp>
        <p:nvSpPr>
          <p:cNvPr id="16" name="Footer Placeholder 4">
            <a:extLst>
              <a:ext uri="{FF2B5EF4-FFF2-40B4-BE49-F238E27FC236}">
                <a16:creationId xmlns:a16="http://schemas.microsoft.com/office/drawing/2014/main" id="{64114037-6C33-CE36-481E-574D4B3DAF50}"/>
              </a:ext>
            </a:extLst>
          </p:cNvPr>
          <p:cNvSpPr txBox="1">
            <a:spLocks noGrp="1"/>
          </p:cNvSpPr>
          <p:nvPr>
            <p:ph type="ftr" sz="quarter" idx="9"/>
          </p:nvPr>
        </p:nvSpPr>
        <p:spPr/>
        <p:txBody>
          <a:bodyPr/>
          <a:lstStyle>
            <a:lvl1pPr>
              <a:defRPr/>
            </a:lvl1pPr>
          </a:lstStyle>
          <a:p>
            <a:pPr lvl="0"/>
            <a:endParaRPr lang="en-US"/>
          </a:p>
        </p:txBody>
      </p:sp>
      <p:sp>
        <p:nvSpPr>
          <p:cNvPr id="17" name="Slide Number Placeholder 5">
            <a:extLst>
              <a:ext uri="{FF2B5EF4-FFF2-40B4-BE49-F238E27FC236}">
                <a16:creationId xmlns:a16="http://schemas.microsoft.com/office/drawing/2014/main" id="{2C97B2FD-4B03-A712-636E-12CE1625D776}"/>
              </a:ext>
            </a:extLst>
          </p:cNvPr>
          <p:cNvSpPr txBox="1">
            <a:spLocks noGrp="1"/>
          </p:cNvSpPr>
          <p:nvPr>
            <p:ph type="sldNum" sz="quarter" idx="8"/>
          </p:nvPr>
        </p:nvSpPr>
        <p:spPr/>
        <p:txBody>
          <a:bodyPr/>
          <a:lstStyle>
            <a:lvl1pPr>
              <a:defRPr/>
            </a:lvl1pPr>
          </a:lstStyle>
          <a:p>
            <a:pPr lvl="0"/>
            <a:fld id="{A6B3C922-90AA-4971-9831-82E0078DF3A6}" type="slidenum">
              <a:t>‹#›</a:t>
            </a:fld>
            <a:endParaRPr lang="en-US"/>
          </a:p>
        </p:txBody>
      </p:sp>
    </p:spTree>
    <p:extLst>
      <p:ext uri="{BB962C8B-B14F-4D97-AF65-F5344CB8AC3E}">
        <p14:creationId xmlns:p14="http://schemas.microsoft.com/office/powerpoint/2010/main" val="258775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553B-43BF-7165-C4BF-970DC40FDACD}"/>
              </a:ext>
            </a:extLst>
          </p:cNvPr>
          <p:cNvSpPr txBox="1">
            <a:spLocks noGrp="1"/>
          </p:cNvSpPr>
          <p:nvPr>
            <p:ph type="title"/>
          </p:nvPr>
        </p:nvSpPr>
        <p:spPr>
          <a:xfrm>
            <a:off x="609603" y="609603"/>
            <a:ext cx="6347709" cy="3403597"/>
          </a:xfrm>
        </p:spPr>
        <p:txBody>
          <a:bodyPr anchor="ctr"/>
          <a:lstStyle>
            <a:lvl1pPr>
              <a:defRPr sz="4400"/>
            </a:lvl1pPr>
          </a:lstStyle>
          <a:p>
            <a:pPr lvl="0"/>
            <a:r>
              <a:rPr lang="en-US"/>
              <a:t>Click to edit Master title style</a:t>
            </a:r>
          </a:p>
        </p:txBody>
      </p:sp>
      <p:sp>
        <p:nvSpPr>
          <p:cNvPr id="3" name="Text Placeholder 2">
            <a:extLst>
              <a:ext uri="{FF2B5EF4-FFF2-40B4-BE49-F238E27FC236}">
                <a16:creationId xmlns:a16="http://schemas.microsoft.com/office/drawing/2014/main" id="{9358BEC1-8BB3-24DB-F077-08255989C1BE}"/>
              </a:ext>
            </a:extLst>
          </p:cNvPr>
          <p:cNvSpPr txBox="1">
            <a:spLocks noGrp="1"/>
          </p:cNvSpPr>
          <p:nvPr>
            <p:ph type="body" idx="4294967295"/>
          </p:nvPr>
        </p:nvSpPr>
        <p:spPr>
          <a:xfrm>
            <a:off x="609603" y="4470401"/>
            <a:ext cx="6347709" cy="1570957"/>
          </a:xfrm>
        </p:spPr>
        <p:txBody>
          <a:bodyPr anchor="ctr"/>
          <a:lstStyle>
            <a:lvl1pPr marL="0" indent="0">
              <a:buNone/>
              <a:defRPr/>
            </a:lvl1pPr>
          </a:lstStyle>
          <a:p>
            <a:pPr lvl="0"/>
            <a:r>
              <a:rPr lang="en-US"/>
              <a:t>Click to edit Master text styles</a:t>
            </a:r>
          </a:p>
        </p:txBody>
      </p:sp>
      <p:sp>
        <p:nvSpPr>
          <p:cNvPr id="4" name="Date Placeholder 3">
            <a:extLst>
              <a:ext uri="{FF2B5EF4-FFF2-40B4-BE49-F238E27FC236}">
                <a16:creationId xmlns:a16="http://schemas.microsoft.com/office/drawing/2014/main" id="{632C4AE9-0642-F9CD-92F1-75BF68664D04}"/>
              </a:ext>
            </a:extLst>
          </p:cNvPr>
          <p:cNvSpPr txBox="1">
            <a:spLocks noGrp="1"/>
          </p:cNvSpPr>
          <p:nvPr>
            <p:ph type="dt" sz="half" idx="7"/>
          </p:nvPr>
        </p:nvSpPr>
        <p:spPr/>
        <p:txBody>
          <a:bodyPr/>
          <a:lstStyle>
            <a:lvl1pPr>
              <a:defRPr/>
            </a:lvl1pPr>
          </a:lstStyle>
          <a:p>
            <a:pPr lvl="0"/>
            <a:fld id="{D86BFE7E-D55E-47DF-B599-01C694967513}" type="datetime1">
              <a:rPr lang="en-US"/>
              <a:pPr lvl="0"/>
              <a:t>5/5/2025</a:t>
            </a:fld>
            <a:endParaRPr lang="en-US"/>
          </a:p>
        </p:txBody>
      </p:sp>
      <p:sp>
        <p:nvSpPr>
          <p:cNvPr id="5" name="Footer Placeholder 4">
            <a:extLst>
              <a:ext uri="{FF2B5EF4-FFF2-40B4-BE49-F238E27FC236}">
                <a16:creationId xmlns:a16="http://schemas.microsoft.com/office/drawing/2014/main" id="{DA5E4BA7-E1D2-207C-E565-32DAF3D15CA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C7F3B0F-A9A7-5FDF-D80F-191E3581AB50}"/>
              </a:ext>
            </a:extLst>
          </p:cNvPr>
          <p:cNvSpPr txBox="1">
            <a:spLocks noGrp="1"/>
          </p:cNvSpPr>
          <p:nvPr>
            <p:ph type="sldNum" sz="quarter" idx="8"/>
          </p:nvPr>
        </p:nvSpPr>
        <p:spPr/>
        <p:txBody>
          <a:bodyPr/>
          <a:lstStyle>
            <a:lvl1pPr>
              <a:defRPr/>
            </a:lvl1pPr>
          </a:lstStyle>
          <a:p>
            <a:pPr lvl="0"/>
            <a:fld id="{8BA9D190-B009-44D2-8717-85E9F379B6B5}" type="slidenum">
              <a:t>‹#›</a:t>
            </a:fld>
            <a:endParaRPr lang="en-US"/>
          </a:p>
        </p:txBody>
      </p:sp>
    </p:spTree>
    <p:extLst>
      <p:ext uri="{BB962C8B-B14F-4D97-AF65-F5344CB8AC3E}">
        <p14:creationId xmlns:p14="http://schemas.microsoft.com/office/powerpoint/2010/main" val="310093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2147-263C-6F58-B29F-A23DB0A07D43}"/>
              </a:ext>
            </a:extLst>
          </p:cNvPr>
          <p:cNvSpPr txBox="1">
            <a:spLocks noGrp="1"/>
          </p:cNvSpPr>
          <p:nvPr>
            <p:ph type="title"/>
          </p:nvPr>
        </p:nvSpPr>
        <p:spPr>
          <a:xfrm>
            <a:off x="774880" y="609603"/>
            <a:ext cx="6072182" cy="3022604"/>
          </a:xfrm>
        </p:spPr>
        <p:txBody>
          <a:bodyPr anchor="ctr"/>
          <a:lstStyle>
            <a:lvl1pPr>
              <a:defRPr sz="4400"/>
            </a:lvl1pPr>
          </a:lstStyle>
          <a:p>
            <a:pPr lvl="0"/>
            <a:r>
              <a:rPr lang="en-US"/>
              <a:t>Click to edit Master title style</a:t>
            </a:r>
          </a:p>
        </p:txBody>
      </p:sp>
      <p:sp>
        <p:nvSpPr>
          <p:cNvPr id="3" name="Text Placeholder 9">
            <a:extLst>
              <a:ext uri="{FF2B5EF4-FFF2-40B4-BE49-F238E27FC236}">
                <a16:creationId xmlns:a16="http://schemas.microsoft.com/office/drawing/2014/main" id="{6B0D2F69-43BE-4117-A680-B99E81A98648}"/>
              </a:ext>
            </a:extLst>
          </p:cNvPr>
          <p:cNvSpPr txBox="1">
            <a:spLocks noGrp="1"/>
          </p:cNvSpPr>
          <p:nvPr>
            <p:ph type="body" idx="4294967295"/>
          </p:nvPr>
        </p:nvSpPr>
        <p:spPr>
          <a:xfrm>
            <a:off x="1101074" y="3632197"/>
            <a:ext cx="5419804" cy="381003"/>
          </a:xfrm>
        </p:spPr>
        <p:txBody>
          <a:bodyPr anchor="ctr">
            <a:noAutofit/>
          </a:bodyPr>
          <a:lstStyle>
            <a:lvl1pPr marL="0" indent="0">
              <a:buNone/>
              <a:defRPr sz="1600">
                <a:solidFill>
                  <a:srgbClr val="7F7F7F"/>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F9F049B9-BD24-9B10-C367-4565D150ADDB}"/>
              </a:ext>
            </a:extLst>
          </p:cNvPr>
          <p:cNvSpPr txBox="1">
            <a:spLocks noGrp="1"/>
          </p:cNvSpPr>
          <p:nvPr>
            <p:ph type="body" idx="4294967295"/>
          </p:nvPr>
        </p:nvSpPr>
        <p:spPr>
          <a:xfrm>
            <a:off x="609593" y="4470401"/>
            <a:ext cx="6347719" cy="1570957"/>
          </a:xfrm>
        </p:spPr>
        <p:txBody>
          <a:bodyPr anchor="ctr"/>
          <a:lstStyle>
            <a:lvl1pPr marL="0" indent="0">
              <a:buNone/>
              <a:defRPr/>
            </a:lvl1pPr>
          </a:lstStyle>
          <a:p>
            <a:pPr lvl="0"/>
            <a:r>
              <a:rPr lang="en-US"/>
              <a:t>Click to edit Master text styles</a:t>
            </a:r>
          </a:p>
        </p:txBody>
      </p:sp>
      <p:sp>
        <p:nvSpPr>
          <p:cNvPr id="5" name="Date Placeholder 3">
            <a:extLst>
              <a:ext uri="{FF2B5EF4-FFF2-40B4-BE49-F238E27FC236}">
                <a16:creationId xmlns:a16="http://schemas.microsoft.com/office/drawing/2014/main" id="{1B45AF8D-2300-4220-650B-35BD559634CF}"/>
              </a:ext>
            </a:extLst>
          </p:cNvPr>
          <p:cNvSpPr txBox="1">
            <a:spLocks noGrp="1"/>
          </p:cNvSpPr>
          <p:nvPr>
            <p:ph type="dt" sz="half" idx="7"/>
          </p:nvPr>
        </p:nvSpPr>
        <p:spPr/>
        <p:txBody>
          <a:bodyPr/>
          <a:lstStyle>
            <a:lvl1pPr>
              <a:defRPr/>
            </a:lvl1pPr>
          </a:lstStyle>
          <a:p>
            <a:pPr lvl="0"/>
            <a:fld id="{D58F25A6-5AED-4C70-ADC6-B69A5176D114}" type="datetime1">
              <a:rPr lang="en-US"/>
              <a:pPr lvl="0"/>
              <a:t>5/5/2025</a:t>
            </a:fld>
            <a:endParaRPr lang="en-US"/>
          </a:p>
        </p:txBody>
      </p:sp>
      <p:sp>
        <p:nvSpPr>
          <p:cNvPr id="6" name="Footer Placeholder 4">
            <a:extLst>
              <a:ext uri="{FF2B5EF4-FFF2-40B4-BE49-F238E27FC236}">
                <a16:creationId xmlns:a16="http://schemas.microsoft.com/office/drawing/2014/main" id="{275AF90D-1319-62F4-6515-FC89CD75FA66}"/>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D7515B53-C48B-D4C1-C2F8-B992B18E00BC}"/>
              </a:ext>
            </a:extLst>
          </p:cNvPr>
          <p:cNvSpPr txBox="1">
            <a:spLocks noGrp="1"/>
          </p:cNvSpPr>
          <p:nvPr>
            <p:ph type="sldNum" sz="quarter" idx="8"/>
          </p:nvPr>
        </p:nvSpPr>
        <p:spPr/>
        <p:txBody>
          <a:bodyPr/>
          <a:lstStyle>
            <a:lvl1pPr>
              <a:defRPr/>
            </a:lvl1pPr>
          </a:lstStyle>
          <a:p>
            <a:pPr lvl="0"/>
            <a:fld id="{7A22ACD9-DC60-4A43-949E-9104505F0EF3}" type="slidenum">
              <a:t>‹#›</a:t>
            </a:fld>
            <a:endParaRPr lang="en-US"/>
          </a:p>
        </p:txBody>
      </p:sp>
      <p:sp>
        <p:nvSpPr>
          <p:cNvPr id="8" name="TextBox 23">
            <a:extLst>
              <a:ext uri="{FF2B5EF4-FFF2-40B4-BE49-F238E27FC236}">
                <a16:creationId xmlns:a16="http://schemas.microsoft.com/office/drawing/2014/main" id="{689D8DD2-1E32-376C-D729-9089943EEB5C}"/>
              </a:ext>
            </a:extLst>
          </p:cNvPr>
          <p:cNvSpPr txBox="1"/>
          <p:nvPr/>
        </p:nvSpPr>
        <p:spPr>
          <a:xfrm>
            <a:off x="482711" y="790379"/>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5B3D7"/>
                </a:solidFill>
                <a:uFillTx/>
                <a:latin typeface="Arial"/>
              </a:rPr>
              <a:t>“</a:t>
            </a:r>
          </a:p>
        </p:txBody>
      </p:sp>
      <p:sp>
        <p:nvSpPr>
          <p:cNvPr id="9" name="TextBox 24">
            <a:extLst>
              <a:ext uri="{FF2B5EF4-FFF2-40B4-BE49-F238E27FC236}">
                <a16:creationId xmlns:a16="http://schemas.microsoft.com/office/drawing/2014/main" id="{99C5B9B9-398F-69DE-C57D-7C5F4662B2DC}"/>
              </a:ext>
            </a:extLst>
          </p:cNvPr>
          <p:cNvSpPr txBox="1"/>
          <p:nvPr/>
        </p:nvSpPr>
        <p:spPr>
          <a:xfrm>
            <a:off x="6747695" y="2886559"/>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5B3D7"/>
                </a:solidFill>
                <a:uFillTx/>
                <a:latin typeface="Arial"/>
              </a:rPr>
              <a:t>”</a:t>
            </a:r>
          </a:p>
        </p:txBody>
      </p:sp>
    </p:spTree>
    <p:extLst>
      <p:ext uri="{BB962C8B-B14F-4D97-AF65-F5344CB8AC3E}">
        <p14:creationId xmlns:p14="http://schemas.microsoft.com/office/powerpoint/2010/main" val="1368080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A391-FB6E-F872-EB02-583559C8DF09}"/>
              </a:ext>
            </a:extLst>
          </p:cNvPr>
          <p:cNvSpPr txBox="1">
            <a:spLocks noGrp="1"/>
          </p:cNvSpPr>
          <p:nvPr>
            <p:ph type="title"/>
          </p:nvPr>
        </p:nvSpPr>
        <p:spPr>
          <a:xfrm>
            <a:off x="609593" y="1931990"/>
            <a:ext cx="6347719" cy="2595460"/>
          </a:xfrm>
        </p:spPr>
        <p:txBody>
          <a:bodyPr anchor="b"/>
          <a:lstStyle>
            <a:lvl1pPr>
              <a:defRPr sz="4400"/>
            </a:lvl1pPr>
          </a:lstStyle>
          <a:p>
            <a:pPr lvl="0"/>
            <a:r>
              <a:rPr lang="en-US"/>
              <a:t>Click to edit Master title style</a:t>
            </a:r>
          </a:p>
        </p:txBody>
      </p:sp>
      <p:sp>
        <p:nvSpPr>
          <p:cNvPr id="3" name="Text Placeholder 2">
            <a:extLst>
              <a:ext uri="{FF2B5EF4-FFF2-40B4-BE49-F238E27FC236}">
                <a16:creationId xmlns:a16="http://schemas.microsoft.com/office/drawing/2014/main" id="{6FB48369-A44F-0384-320C-EDD81B074939}"/>
              </a:ext>
            </a:extLst>
          </p:cNvPr>
          <p:cNvSpPr txBox="1">
            <a:spLocks noGrp="1"/>
          </p:cNvSpPr>
          <p:nvPr>
            <p:ph type="body" idx="4294967295"/>
          </p:nvPr>
        </p:nvSpPr>
        <p:spPr>
          <a:xfrm>
            <a:off x="609593" y="4527450"/>
            <a:ext cx="6347719" cy="1513917"/>
          </a:xfrm>
        </p:spPr>
        <p:txBody>
          <a:bodyPr/>
          <a:lstStyle>
            <a:lvl1pPr marL="0" indent="0">
              <a:buNone/>
              <a:defRPr/>
            </a:lvl1pPr>
          </a:lstStyle>
          <a:p>
            <a:pPr lvl="0"/>
            <a:r>
              <a:rPr lang="en-US"/>
              <a:t>Click to edit Master text styles</a:t>
            </a:r>
          </a:p>
        </p:txBody>
      </p:sp>
      <p:sp>
        <p:nvSpPr>
          <p:cNvPr id="4" name="Date Placeholder 3">
            <a:extLst>
              <a:ext uri="{FF2B5EF4-FFF2-40B4-BE49-F238E27FC236}">
                <a16:creationId xmlns:a16="http://schemas.microsoft.com/office/drawing/2014/main" id="{7564BF1C-7557-B33E-E4EC-9883852C17E4}"/>
              </a:ext>
            </a:extLst>
          </p:cNvPr>
          <p:cNvSpPr txBox="1">
            <a:spLocks noGrp="1"/>
          </p:cNvSpPr>
          <p:nvPr>
            <p:ph type="dt" sz="half" idx="7"/>
          </p:nvPr>
        </p:nvSpPr>
        <p:spPr/>
        <p:txBody>
          <a:bodyPr/>
          <a:lstStyle>
            <a:lvl1pPr>
              <a:defRPr/>
            </a:lvl1pPr>
          </a:lstStyle>
          <a:p>
            <a:pPr lvl="0"/>
            <a:fld id="{27CE013E-3FBF-42CD-89F8-0F18D2489932}" type="datetime1">
              <a:rPr lang="en-US"/>
              <a:pPr lvl="0"/>
              <a:t>5/5/2025</a:t>
            </a:fld>
            <a:endParaRPr lang="en-US"/>
          </a:p>
        </p:txBody>
      </p:sp>
      <p:sp>
        <p:nvSpPr>
          <p:cNvPr id="5" name="Footer Placeholder 4">
            <a:extLst>
              <a:ext uri="{FF2B5EF4-FFF2-40B4-BE49-F238E27FC236}">
                <a16:creationId xmlns:a16="http://schemas.microsoft.com/office/drawing/2014/main" id="{74561292-D97D-6CB3-FB4F-BAF7A1C6DB8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772C97E-183C-9CE1-7A12-AA97B4FF47A2}"/>
              </a:ext>
            </a:extLst>
          </p:cNvPr>
          <p:cNvSpPr txBox="1">
            <a:spLocks noGrp="1"/>
          </p:cNvSpPr>
          <p:nvPr>
            <p:ph type="sldNum" sz="quarter" idx="8"/>
          </p:nvPr>
        </p:nvSpPr>
        <p:spPr/>
        <p:txBody>
          <a:bodyPr/>
          <a:lstStyle>
            <a:lvl1pPr>
              <a:defRPr/>
            </a:lvl1pPr>
          </a:lstStyle>
          <a:p>
            <a:pPr lvl="0"/>
            <a:fld id="{EA6ADFED-EEEA-4C21-9400-63FAE3BB2497}" type="slidenum">
              <a:t>‹#›</a:t>
            </a:fld>
            <a:endParaRPr lang="en-US"/>
          </a:p>
        </p:txBody>
      </p:sp>
    </p:spTree>
    <p:extLst>
      <p:ext uri="{BB962C8B-B14F-4D97-AF65-F5344CB8AC3E}">
        <p14:creationId xmlns:p14="http://schemas.microsoft.com/office/powerpoint/2010/main" val="1908165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8511-E9D8-D14C-5010-691A283B89BD}"/>
              </a:ext>
            </a:extLst>
          </p:cNvPr>
          <p:cNvSpPr txBox="1">
            <a:spLocks noGrp="1"/>
          </p:cNvSpPr>
          <p:nvPr>
            <p:ph type="title"/>
          </p:nvPr>
        </p:nvSpPr>
        <p:spPr>
          <a:xfrm>
            <a:off x="774880" y="609603"/>
            <a:ext cx="6072182" cy="3022604"/>
          </a:xfrm>
        </p:spPr>
        <p:txBody>
          <a:bodyPr anchor="ctr"/>
          <a:lstStyle>
            <a:lvl1pPr>
              <a:defRPr sz="4400"/>
            </a:lvl1pPr>
          </a:lstStyle>
          <a:p>
            <a:pPr lvl="0"/>
            <a:r>
              <a:rPr lang="en-US"/>
              <a:t>Click to edit Master title style</a:t>
            </a:r>
          </a:p>
        </p:txBody>
      </p:sp>
      <p:sp>
        <p:nvSpPr>
          <p:cNvPr id="3" name="Text Placeholder 9">
            <a:extLst>
              <a:ext uri="{FF2B5EF4-FFF2-40B4-BE49-F238E27FC236}">
                <a16:creationId xmlns:a16="http://schemas.microsoft.com/office/drawing/2014/main" id="{555ED8B9-6B17-C886-3BAD-AFBF97BFDE47}"/>
              </a:ext>
            </a:extLst>
          </p:cNvPr>
          <p:cNvSpPr txBox="1">
            <a:spLocks noGrp="1"/>
          </p:cNvSpPr>
          <p:nvPr>
            <p:ph type="body" idx="4294967295"/>
          </p:nvPr>
        </p:nvSpPr>
        <p:spPr>
          <a:xfrm>
            <a:off x="609593" y="4013201"/>
            <a:ext cx="6347719" cy="514249"/>
          </a:xfrm>
        </p:spPr>
        <p:txBody>
          <a:bodyPr anchor="b">
            <a:noAutofit/>
          </a:bodyPr>
          <a:lstStyle>
            <a:lvl1pPr marL="0" indent="0">
              <a:buNone/>
              <a:defRPr sz="2400"/>
            </a:lvl1pPr>
          </a:lstStyle>
          <a:p>
            <a:pPr lvl="0"/>
            <a:r>
              <a:rPr lang="en-US"/>
              <a:t>Click to edit Master text styles</a:t>
            </a:r>
          </a:p>
        </p:txBody>
      </p:sp>
      <p:sp>
        <p:nvSpPr>
          <p:cNvPr id="4" name="Text Placeholder 2">
            <a:extLst>
              <a:ext uri="{FF2B5EF4-FFF2-40B4-BE49-F238E27FC236}">
                <a16:creationId xmlns:a16="http://schemas.microsoft.com/office/drawing/2014/main" id="{CC033F5F-1F5C-81E5-6AAC-69A6B2D1E7D1}"/>
              </a:ext>
            </a:extLst>
          </p:cNvPr>
          <p:cNvSpPr txBox="1">
            <a:spLocks noGrp="1"/>
          </p:cNvSpPr>
          <p:nvPr>
            <p:ph type="body" idx="4294967295"/>
          </p:nvPr>
        </p:nvSpPr>
        <p:spPr>
          <a:xfrm>
            <a:off x="609593" y="4527450"/>
            <a:ext cx="6347719" cy="1513917"/>
          </a:xfrm>
        </p:spPr>
        <p:txBody>
          <a:bodyPr/>
          <a:lstStyle>
            <a:lvl1pPr marL="0" indent="0">
              <a:buNone/>
              <a:defRPr>
                <a:solidFill>
                  <a:srgbClr val="7F7F7F"/>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4E90C142-5D5F-449D-42B8-2CE7E8300D28}"/>
              </a:ext>
            </a:extLst>
          </p:cNvPr>
          <p:cNvSpPr txBox="1">
            <a:spLocks noGrp="1"/>
          </p:cNvSpPr>
          <p:nvPr>
            <p:ph type="dt" sz="half" idx="7"/>
          </p:nvPr>
        </p:nvSpPr>
        <p:spPr/>
        <p:txBody>
          <a:bodyPr/>
          <a:lstStyle>
            <a:lvl1pPr>
              <a:defRPr/>
            </a:lvl1pPr>
          </a:lstStyle>
          <a:p>
            <a:pPr lvl="0"/>
            <a:fld id="{5AE320F5-45CB-4B88-8EB1-4DD60A13AE8D}" type="datetime1">
              <a:rPr lang="en-US"/>
              <a:pPr lvl="0"/>
              <a:t>5/5/2025</a:t>
            </a:fld>
            <a:endParaRPr lang="en-US"/>
          </a:p>
        </p:txBody>
      </p:sp>
      <p:sp>
        <p:nvSpPr>
          <p:cNvPr id="6" name="Footer Placeholder 4">
            <a:extLst>
              <a:ext uri="{FF2B5EF4-FFF2-40B4-BE49-F238E27FC236}">
                <a16:creationId xmlns:a16="http://schemas.microsoft.com/office/drawing/2014/main" id="{D63EF705-416A-815E-3EBC-F1FDE53772AE}"/>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78AADAC2-60FD-D1BB-3E99-E671A0CBC0A0}"/>
              </a:ext>
            </a:extLst>
          </p:cNvPr>
          <p:cNvSpPr txBox="1">
            <a:spLocks noGrp="1"/>
          </p:cNvSpPr>
          <p:nvPr>
            <p:ph type="sldNum" sz="quarter" idx="8"/>
          </p:nvPr>
        </p:nvSpPr>
        <p:spPr/>
        <p:txBody>
          <a:bodyPr/>
          <a:lstStyle>
            <a:lvl1pPr>
              <a:defRPr/>
            </a:lvl1pPr>
          </a:lstStyle>
          <a:p>
            <a:pPr lvl="0"/>
            <a:fld id="{1CF5BADC-9FF8-495F-9429-9B86B4A0B586}" type="slidenum">
              <a:t>‹#›</a:t>
            </a:fld>
            <a:endParaRPr lang="en-US"/>
          </a:p>
        </p:txBody>
      </p:sp>
      <p:sp>
        <p:nvSpPr>
          <p:cNvPr id="8" name="TextBox 23">
            <a:extLst>
              <a:ext uri="{FF2B5EF4-FFF2-40B4-BE49-F238E27FC236}">
                <a16:creationId xmlns:a16="http://schemas.microsoft.com/office/drawing/2014/main" id="{A368326D-1C77-F55C-1563-316419A84990}"/>
              </a:ext>
            </a:extLst>
          </p:cNvPr>
          <p:cNvSpPr txBox="1"/>
          <p:nvPr/>
        </p:nvSpPr>
        <p:spPr>
          <a:xfrm>
            <a:off x="482711" y="790379"/>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5B3D7"/>
                </a:solidFill>
                <a:uFillTx/>
                <a:latin typeface="Arial"/>
              </a:rPr>
              <a:t>“</a:t>
            </a:r>
          </a:p>
        </p:txBody>
      </p:sp>
      <p:sp>
        <p:nvSpPr>
          <p:cNvPr id="9" name="TextBox 24">
            <a:extLst>
              <a:ext uri="{FF2B5EF4-FFF2-40B4-BE49-F238E27FC236}">
                <a16:creationId xmlns:a16="http://schemas.microsoft.com/office/drawing/2014/main" id="{E37C4D78-6ADC-7C5D-BC82-24E377FD02E5}"/>
              </a:ext>
            </a:extLst>
          </p:cNvPr>
          <p:cNvSpPr txBox="1"/>
          <p:nvPr/>
        </p:nvSpPr>
        <p:spPr>
          <a:xfrm>
            <a:off x="6747695" y="2886559"/>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95B3D7"/>
                </a:solidFill>
                <a:uFillTx/>
                <a:latin typeface="Arial"/>
              </a:rPr>
              <a:t>”</a:t>
            </a:r>
          </a:p>
        </p:txBody>
      </p:sp>
    </p:spTree>
    <p:extLst>
      <p:ext uri="{BB962C8B-B14F-4D97-AF65-F5344CB8AC3E}">
        <p14:creationId xmlns:p14="http://schemas.microsoft.com/office/powerpoint/2010/main" val="3242446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CCD4-A962-FB1A-ECBE-ACDFB6F364CF}"/>
              </a:ext>
            </a:extLst>
          </p:cNvPr>
          <p:cNvSpPr txBox="1">
            <a:spLocks noGrp="1"/>
          </p:cNvSpPr>
          <p:nvPr>
            <p:ph type="title"/>
          </p:nvPr>
        </p:nvSpPr>
        <p:spPr>
          <a:xfrm>
            <a:off x="615848" y="609603"/>
            <a:ext cx="6341464" cy="3022604"/>
          </a:xfrm>
        </p:spPr>
        <p:txBody>
          <a:bodyPr anchor="ctr"/>
          <a:lstStyle>
            <a:lvl1pPr>
              <a:defRPr sz="4400"/>
            </a:lvl1pPr>
          </a:lstStyle>
          <a:p>
            <a:pPr lvl="0"/>
            <a:r>
              <a:rPr lang="en-US"/>
              <a:t>Click to edit Master title style</a:t>
            </a:r>
          </a:p>
        </p:txBody>
      </p:sp>
      <p:sp>
        <p:nvSpPr>
          <p:cNvPr id="3" name="Text Placeholder 9">
            <a:extLst>
              <a:ext uri="{FF2B5EF4-FFF2-40B4-BE49-F238E27FC236}">
                <a16:creationId xmlns:a16="http://schemas.microsoft.com/office/drawing/2014/main" id="{D3EED48A-583D-79D0-C918-C70BB8F11406}"/>
              </a:ext>
            </a:extLst>
          </p:cNvPr>
          <p:cNvSpPr txBox="1">
            <a:spLocks noGrp="1"/>
          </p:cNvSpPr>
          <p:nvPr>
            <p:ph type="body" idx="4294967295"/>
          </p:nvPr>
        </p:nvSpPr>
        <p:spPr>
          <a:xfrm>
            <a:off x="609593" y="4013201"/>
            <a:ext cx="6347719" cy="514249"/>
          </a:xfrm>
        </p:spPr>
        <p:txBody>
          <a:bodyPr anchor="b">
            <a:noAutofit/>
          </a:bodyPr>
          <a:lstStyle>
            <a:lvl1pPr marL="0" indent="0">
              <a:buNone/>
              <a:defRPr sz="2400">
                <a:solidFill>
                  <a:srgbClr val="4F81BD"/>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96579EA4-A8DE-0B17-34A0-29E3EBF0FDD4}"/>
              </a:ext>
            </a:extLst>
          </p:cNvPr>
          <p:cNvSpPr txBox="1">
            <a:spLocks noGrp="1"/>
          </p:cNvSpPr>
          <p:nvPr>
            <p:ph type="body" idx="4294967295"/>
          </p:nvPr>
        </p:nvSpPr>
        <p:spPr>
          <a:xfrm>
            <a:off x="609593" y="4527450"/>
            <a:ext cx="6347719" cy="1513917"/>
          </a:xfrm>
        </p:spPr>
        <p:txBody>
          <a:bodyPr/>
          <a:lstStyle>
            <a:lvl1pPr marL="0" indent="0">
              <a:buNone/>
              <a:defRPr>
                <a:solidFill>
                  <a:srgbClr val="7F7F7F"/>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D5A57BE3-16E2-69E8-8133-B2B989996522}"/>
              </a:ext>
            </a:extLst>
          </p:cNvPr>
          <p:cNvSpPr txBox="1">
            <a:spLocks noGrp="1"/>
          </p:cNvSpPr>
          <p:nvPr>
            <p:ph type="dt" sz="half" idx="7"/>
          </p:nvPr>
        </p:nvSpPr>
        <p:spPr/>
        <p:txBody>
          <a:bodyPr/>
          <a:lstStyle>
            <a:lvl1pPr>
              <a:defRPr/>
            </a:lvl1pPr>
          </a:lstStyle>
          <a:p>
            <a:pPr lvl="0"/>
            <a:fld id="{B0B37535-5735-406C-953F-23A0943769FC}" type="datetime1">
              <a:rPr lang="en-US"/>
              <a:pPr lvl="0"/>
              <a:t>5/5/2025</a:t>
            </a:fld>
            <a:endParaRPr lang="en-US"/>
          </a:p>
        </p:txBody>
      </p:sp>
      <p:sp>
        <p:nvSpPr>
          <p:cNvPr id="6" name="Footer Placeholder 4">
            <a:extLst>
              <a:ext uri="{FF2B5EF4-FFF2-40B4-BE49-F238E27FC236}">
                <a16:creationId xmlns:a16="http://schemas.microsoft.com/office/drawing/2014/main" id="{9030A70C-37D7-5EEF-9AD8-A4BE9CEED25D}"/>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7A6ECD96-449A-9306-C3C0-FAA59C37B40D}"/>
              </a:ext>
            </a:extLst>
          </p:cNvPr>
          <p:cNvSpPr txBox="1">
            <a:spLocks noGrp="1"/>
          </p:cNvSpPr>
          <p:nvPr>
            <p:ph type="sldNum" sz="quarter" idx="8"/>
          </p:nvPr>
        </p:nvSpPr>
        <p:spPr/>
        <p:txBody>
          <a:bodyPr/>
          <a:lstStyle>
            <a:lvl1pPr>
              <a:defRPr/>
            </a:lvl1pPr>
          </a:lstStyle>
          <a:p>
            <a:pPr lvl="0"/>
            <a:fld id="{DCB79FAE-B411-4F19-9114-F75AC2D8632A}" type="slidenum">
              <a:t>‹#›</a:t>
            </a:fld>
            <a:endParaRPr lang="en-US"/>
          </a:p>
        </p:txBody>
      </p:sp>
    </p:spTree>
    <p:extLst>
      <p:ext uri="{BB962C8B-B14F-4D97-AF65-F5344CB8AC3E}">
        <p14:creationId xmlns:p14="http://schemas.microsoft.com/office/powerpoint/2010/main" val="3692307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1061-92A7-05E0-F7CA-E909423CB2FC}"/>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C2E962A8-85EA-734C-0853-9AC247BC8B1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60B86-51EB-3CEB-4813-658AB1C15C7C}"/>
              </a:ext>
            </a:extLst>
          </p:cNvPr>
          <p:cNvSpPr txBox="1">
            <a:spLocks noGrp="1"/>
          </p:cNvSpPr>
          <p:nvPr>
            <p:ph type="dt" sz="half" idx="7"/>
          </p:nvPr>
        </p:nvSpPr>
        <p:spPr/>
        <p:txBody>
          <a:bodyPr/>
          <a:lstStyle>
            <a:lvl1pPr>
              <a:defRPr/>
            </a:lvl1pPr>
          </a:lstStyle>
          <a:p>
            <a:pPr lvl="0"/>
            <a:fld id="{358CA618-CC01-4B63-9E3D-B9F796EDB9B8}" type="datetime1">
              <a:rPr lang="en-US"/>
              <a:pPr lvl="0"/>
              <a:t>5/5/2025</a:t>
            </a:fld>
            <a:endParaRPr lang="en-US"/>
          </a:p>
        </p:txBody>
      </p:sp>
      <p:sp>
        <p:nvSpPr>
          <p:cNvPr id="5" name="Footer Placeholder 4">
            <a:extLst>
              <a:ext uri="{FF2B5EF4-FFF2-40B4-BE49-F238E27FC236}">
                <a16:creationId xmlns:a16="http://schemas.microsoft.com/office/drawing/2014/main" id="{70E44EF8-EEB0-DB0B-0122-80A90C907B2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2213E27-6D83-FFAB-EE18-05BB5A4C4AF3}"/>
              </a:ext>
            </a:extLst>
          </p:cNvPr>
          <p:cNvSpPr txBox="1">
            <a:spLocks noGrp="1"/>
          </p:cNvSpPr>
          <p:nvPr>
            <p:ph type="sldNum" sz="quarter" idx="8"/>
          </p:nvPr>
        </p:nvSpPr>
        <p:spPr/>
        <p:txBody>
          <a:bodyPr/>
          <a:lstStyle>
            <a:lvl1pPr>
              <a:defRPr/>
            </a:lvl1pPr>
          </a:lstStyle>
          <a:p>
            <a:pPr lvl="0"/>
            <a:fld id="{4DAF4DE1-FB9E-4AFA-A5E8-F5647C2948FB}" type="slidenum">
              <a:t>‹#›</a:t>
            </a:fld>
            <a:endParaRPr lang="en-US"/>
          </a:p>
        </p:txBody>
      </p:sp>
    </p:spTree>
    <p:extLst>
      <p:ext uri="{BB962C8B-B14F-4D97-AF65-F5344CB8AC3E}">
        <p14:creationId xmlns:p14="http://schemas.microsoft.com/office/powerpoint/2010/main" val="97624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5AABBF-5950-B1CB-63F5-1E70974D8ECA}"/>
              </a:ext>
            </a:extLst>
          </p:cNvPr>
          <p:cNvSpPr txBox="1">
            <a:spLocks noGrp="1"/>
          </p:cNvSpPr>
          <p:nvPr>
            <p:ph type="title" orient="vert"/>
          </p:nvPr>
        </p:nvSpPr>
        <p:spPr>
          <a:xfrm>
            <a:off x="5977313" y="609603"/>
            <a:ext cx="978810" cy="5251454"/>
          </a:xfrm>
        </p:spPr>
        <p:txBody>
          <a:bodyPr vert="eaVert" anchor="ct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544F2AE-7D0D-3200-22F1-18B3009C3283}"/>
              </a:ext>
            </a:extLst>
          </p:cNvPr>
          <p:cNvSpPr txBox="1">
            <a:spLocks noGrp="1"/>
          </p:cNvSpPr>
          <p:nvPr>
            <p:ph type="body" orient="vert" idx="1"/>
          </p:nvPr>
        </p:nvSpPr>
        <p:spPr>
          <a:xfrm>
            <a:off x="609603" y="609603"/>
            <a:ext cx="5195026" cy="525145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7828B-93F1-6D34-CD3E-A9E5322C6D1D}"/>
              </a:ext>
            </a:extLst>
          </p:cNvPr>
          <p:cNvSpPr txBox="1">
            <a:spLocks noGrp="1"/>
          </p:cNvSpPr>
          <p:nvPr>
            <p:ph type="dt" sz="half" idx="7"/>
          </p:nvPr>
        </p:nvSpPr>
        <p:spPr/>
        <p:txBody>
          <a:bodyPr/>
          <a:lstStyle>
            <a:lvl1pPr>
              <a:defRPr/>
            </a:lvl1pPr>
          </a:lstStyle>
          <a:p>
            <a:pPr lvl="0"/>
            <a:fld id="{2D456E29-205B-4529-AD7A-D09D49FBA16F}" type="datetime1">
              <a:rPr lang="en-US"/>
              <a:pPr lvl="0"/>
              <a:t>5/5/2025</a:t>
            </a:fld>
            <a:endParaRPr lang="en-US"/>
          </a:p>
        </p:txBody>
      </p:sp>
      <p:sp>
        <p:nvSpPr>
          <p:cNvPr id="5" name="Footer Placeholder 4">
            <a:extLst>
              <a:ext uri="{FF2B5EF4-FFF2-40B4-BE49-F238E27FC236}">
                <a16:creationId xmlns:a16="http://schemas.microsoft.com/office/drawing/2014/main" id="{E7EA2858-2A70-E342-C419-9A29B815297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57EA398-78EC-7FD3-938E-EBA462E64D2F}"/>
              </a:ext>
            </a:extLst>
          </p:cNvPr>
          <p:cNvSpPr txBox="1">
            <a:spLocks noGrp="1"/>
          </p:cNvSpPr>
          <p:nvPr>
            <p:ph type="sldNum" sz="quarter" idx="8"/>
          </p:nvPr>
        </p:nvSpPr>
        <p:spPr/>
        <p:txBody>
          <a:bodyPr/>
          <a:lstStyle>
            <a:lvl1pPr>
              <a:defRPr/>
            </a:lvl1pPr>
          </a:lstStyle>
          <a:p>
            <a:pPr lvl="0"/>
            <a:fld id="{2FC27D11-3FAC-4731-B061-1FB1552386FB}" type="slidenum">
              <a:t>‹#›</a:t>
            </a:fld>
            <a:endParaRPr lang="en-US"/>
          </a:p>
        </p:txBody>
      </p:sp>
    </p:spTree>
    <p:extLst>
      <p:ext uri="{BB962C8B-B14F-4D97-AF65-F5344CB8AC3E}">
        <p14:creationId xmlns:p14="http://schemas.microsoft.com/office/powerpoint/2010/main" val="20360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3">
            <a:extLst>
              <a:ext uri="{FF2B5EF4-FFF2-40B4-BE49-F238E27FC236}">
                <a16:creationId xmlns:a16="http://schemas.microsoft.com/office/drawing/2014/main" id="{77E411AA-6429-F97F-4FAE-679E103DF3F3}"/>
              </a:ext>
            </a:extLst>
          </p:cNvPr>
          <p:cNvSpPr txBox="1">
            <a:spLocks noGrp="1"/>
          </p:cNvSpPr>
          <p:nvPr>
            <p:ph idx="1"/>
          </p:nvPr>
        </p:nvSpPr>
        <p:spPr>
          <a:xfrm>
            <a:off x="457200" y="1577340"/>
            <a:ext cx="3977639" cy="4526280"/>
          </a:xfrm>
        </p:spPr>
        <p:txBody>
          <a:bodyPr/>
          <a:lstStyle>
            <a:lvl1pPr>
              <a:defRPr/>
            </a:lvl1pPr>
          </a:lstStyle>
          <a:p>
            <a:pPr lvl="0"/>
            <a:endParaRPr lang="en-US"/>
          </a:p>
        </p:txBody>
      </p:sp>
      <p:sp>
        <p:nvSpPr>
          <p:cNvPr id="3" name="Holder 4">
            <a:extLst>
              <a:ext uri="{FF2B5EF4-FFF2-40B4-BE49-F238E27FC236}">
                <a16:creationId xmlns:a16="http://schemas.microsoft.com/office/drawing/2014/main" id="{4FADFA9D-572C-A42D-F1AE-B5248E84CCE6}"/>
              </a:ext>
            </a:extLst>
          </p:cNvPr>
          <p:cNvSpPr txBox="1">
            <a:spLocks noGrp="1"/>
          </p:cNvSpPr>
          <p:nvPr>
            <p:ph idx="4294967295"/>
          </p:nvPr>
        </p:nvSpPr>
        <p:spPr>
          <a:xfrm>
            <a:off x="4709159" y="1577340"/>
            <a:ext cx="3977639" cy="4526280"/>
          </a:xfrm>
        </p:spPr>
        <p:txBody>
          <a:bodyPr/>
          <a:lstStyle>
            <a:lvl1pPr>
              <a:defRPr/>
            </a:lvl1pPr>
          </a:lstStyle>
          <a:p>
            <a:pPr lvl="0"/>
            <a:endParaRPr lang="en-US"/>
          </a:p>
        </p:txBody>
      </p:sp>
      <p:sp>
        <p:nvSpPr>
          <p:cNvPr id="4" name="Holder 5">
            <a:extLst>
              <a:ext uri="{FF2B5EF4-FFF2-40B4-BE49-F238E27FC236}">
                <a16:creationId xmlns:a16="http://schemas.microsoft.com/office/drawing/2014/main" id="{35BB9F7C-D75A-3A79-989B-FE4BF7D70076}"/>
              </a:ext>
            </a:extLst>
          </p:cNvPr>
          <p:cNvSpPr txBox="1">
            <a:spLocks noGrp="1"/>
          </p:cNvSpPr>
          <p:nvPr>
            <p:ph type="ftr" sz="quarter" idx="9"/>
          </p:nvPr>
        </p:nvSpPr>
        <p:spPr/>
        <p:txBody>
          <a:bodyPr/>
          <a:lstStyle>
            <a:lvl1pPr>
              <a:defRPr/>
            </a:lvl1pPr>
          </a:lstStyle>
          <a:p>
            <a:pPr lvl="0"/>
            <a:endParaRPr lang="en-US"/>
          </a:p>
        </p:txBody>
      </p:sp>
      <p:sp>
        <p:nvSpPr>
          <p:cNvPr id="5" name="Holder 6">
            <a:extLst>
              <a:ext uri="{FF2B5EF4-FFF2-40B4-BE49-F238E27FC236}">
                <a16:creationId xmlns:a16="http://schemas.microsoft.com/office/drawing/2014/main" id="{09BA97C1-041F-306E-2AC0-276F4C8D6E9E}"/>
              </a:ext>
            </a:extLst>
          </p:cNvPr>
          <p:cNvSpPr txBox="1">
            <a:spLocks noGrp="1"/>
          </p:cNvSpPr>
          <p:nvPr>
            <p:ph type="dt" sz="half" idx="7"/>
          </p:nvPr>
        </p:nvSpPr>
        <p:spPr/>
        <p:txBody>
          <a:bodyPr/>
          <a:lstStyle>
            <a:lvl1pPr>
              <a:defRPr/>
            </a:lvl1pPr>
          </a:lstStyle>
          <a:p>
            <a:pPr lvl="0"/>
            <a:fld id="{472169A1-E79B-4BA3-A5C9-B9E754C3609C}" type="datetime1">
              <a:rPr lang="en-US"/>
              <a:pPr lvl="0"/>
              <a:t>5/5/2025</a:t>
            </a:fld>
            <a:endParaRPr lang="en-US"/>
          </a:p>
        </p:txBody>
      </p:sp>
      <p:sp>
        <p:nvSpPr>
          <p:cNvPr id="6" name="Holder 7">
            <a:extLst>
              <a:ext uri="{FF2B5EF4-FFF2-40B4-BE49-F238E27FC236}">
                <a16:creationId xmlns:a16="http://schemas.microsoft.com/office/drawing/2014/main" id="{4324E533-6555-EF0F-511F-1A674C9CA366}"/>
              </a:ext>
            </a:extLst>
          </p:cNvPr>
          <p:cNvSpPr txBox="1">
            <a:spLocks noGrp="1"/>
          </p:cNvSpPr>
          <p:nvPr>
            <p:ph type="sldNum" sz="quarter" idx="8"/>
          </p:nvPr>
        </p:nvSpPr>
        <p:spPr/>
        <p:txBody>
          <a:bodyPr/>
          <a:lstStyle>
            <a:lvl1pPr>
              <a:defRPr/>
            </a:lvl1pPr>
          </a:lstStyle>
          <a:p>
            <a:pPr lvl="0"/>
            <a:fld id="{C8EFEA6E-32CE-4575-AFF8-EAFF988B4BB9}" type="slidenum">
              <a:t>‹#›</a:t>
            </a:fld>
            <a:endParaRPr lang="en-US"/>
          </a:p>
        </p:txBody>
      </p:sp>
    </p:spTree>
    <p:extLst>
      <p:ext uri="{BB962C8B-B14F-4D97-AF65-F5344CB8AC3E}">
        <p14:creationId xmlns:p14="http://schemas.microsoft.com/office/powerpoint/2010/main" val="325009703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Holder 3">
            <a:extLst>
              <a:ext uri="{FF2B5EF4-FFF2-40B4-BE49-F238E27FC236}">
                <a16:creationId xmlns:a16="http://schemas.microsoft.com/office/drawing/2014/main" id="{6AE00975-3F0F-B1CF-45F1-3D9FBFA18D07}"/>
              </a:ext>
            </a:extLst>
          </p:cNvPr>
          <p:cNvSpPr txBox="1">
            <a:spLocks noGrp="1"/>
          </p:cNvSpPr>
          <p:nvPr>
            <p:ph idx="1"/>
          </p:nvPr>
        </p:nvSpPr>
        <p:spPr/>
        <p:txBody>
          <a:bodyPr/>
          <a:lstStyle>
            <a:lvl1pPr>
              <a:defRPr/>
            </a:lvl1pPr>
          </a:lstStyle>
          <a:p>
            <a:pPr lvl="0"/>
            <a:endParaRPr lang="en-US"/>
          </a:p>
        </p:txBody>
      </p:sp>
      <p:sp>
        <p:nvSpPr>
          <p:cNvPr id="3" name="Holder 4">
            <a:extLst>
              <a:ext uri="{FF2B5EF4-FFF2-40B4-BE49-F238E27FC236}">
                <a16:creationId xmlns:a16="http://schemas.microsoft.com/office/drawing/2014/main" id="{EF072D00-CB1E-D58B-F0EC-BF26456DFCEB}"/>
              </a:ext>
            </a:extLst>
          </p:cNvPr>
          <p:cNvSpPr txBox="1">
            <a:spLocks noGrp="1"/>
          </p:cNvSpPr>
          <p:nvPr>
            <p:ph type="ftr" sz="quarter" idx="9"/>
          </p:nvPr>
        </p:nvSpPr>
        <p:spPr/>
        <p:txBody>
          <a:bodyPr/>
          <a:lstStyle>
            <a:lvl1pPr>
              <a:defRPr/>
            </a:lvl1pPr>
          </a:lstStyle>
          <a:p>
            <a:pPr lvl="0"/>
            <a:endParaRPr lang="en-US"/>
          </a:p>
        </p:txBody>
      </p:sp>
      <p:sp>
        <p:nvSpPr>
          <p:cNvPr id="4" name="Holder 5">
            <a:extLst>
              <a:ext uri="{FF2B5EF4-FFF2-40B4-BE49-F238E27FC236}">
                <a16:creationId xmlns:a16="http://schemas.microsoft.com/office/drawing/2014/main" id="{0ACCA7F2-24CB-31D5-CD1F-8B5A2A69C157}"/>
              </a:ext>
            </a:extLst>
          </p:cNvPr>
          <p:cNvSpPr txBox="1">
            <a:spLocks noGrp="1"/>
          </p:cNvSpPr>
          <p:nvPr>
            <p:ph type="dt" sz="half" idx="7"/>
          </p:nvPr>
        </p:nvSpPr>
        <p:spPr/>
        <p:txBody>
          <a:bodyPr/>
          <a:lstStyle>
            <a:lvl1pPr>
              <a:defRPr/>
            </a:lvl1pPr>
          </a:lstStyle>
          <a:p>
            <a:pPr lvl="0"/>
            <a:fld id="{F51AF209-2669-4EC4-95C2-2A2D186A11C4}" type="datetime1">
              <a:rPr lang="en-US"/>
              <a:pPr lvl="0"/>
              <a:t>5/5/2025</a:t>
            </a:fld>
            <a:endParaRPr lang="en-US"/>
          </a:p>
        </p:txBody>
      </p:sp>
      <p:sp>
        <p:nvSpPr>
          <p:cNvPr id="5" name="Holder 6">
            <a:extLst>
              <a:ext uri="{FF2B5EF4-FFF2-40B4-BE49-F238E27FC236}">
                <a16:creationId xmlns:a16="http://schemas.microsoft.com/office/drawing/2014/main" id="{423287D0-AE63-576F-FF78-94A53CA79F9C}"/>
              </a:ext>
            </a:extLst>
          </p:cNvPr>
          <p:cNvSpPr txBox="1">
            <a:spLocks noGrp="1"/>
          </p:cNvSpPr>
          <p:nvPr>
            <p:ph type="sldNum" sz="quarter" idx="8"/>
          </p:nvPr>
        </p:nvSpPr>
        <p:spPr/>
        <p:txBody>
          <a:bodyPr/>
          <a:lstStyle>
            <a:lvl1pPr>
              <a:defRPr/>
            </a:lvl1pPr>
          </a:lstStyle>
          <a:p>
            <a:pPr lvl="0"/>
            <a:fld id="{A96CD1D8-9C27-4512-B61E-F48700C846FB}" type="slidenum">
              <a:t>‹#›</a:t>
            </a:fld>
            <a:endParaRPr lang="en-US"/>
          </a:p>
        </p:txBody>
      </p:sp>
    </p:spTree>
    <p:extLst>
      <p:ext uri="{BB962C8B-B14F-4D97-AF65-F5344CB8AC3E}">
        <p14:creationId xmlns:p14="http://schemas.microsoft.com/office/powerpoint/2010/main" val="24531120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DD205-BAB4-DB50-358B-80B27B89606D}"/>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8A11C07-0722-F807-AFE3-74798AB124D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5E7D5-718C-C9D9-A3E6-6EDBFACE0F43}"/>
              </a:ext>
            </a:extLst>
          </p:cNvPr>
          <p:cNvSpPr txBox="1">
            <a:spLocks noGrp="1"/>
          </p:cNvSpPr>
          <p:nvPr>
            <p:ph type="dt" sz="half" idx="7"/>
          </p:nvPr>
        </p:nvSpPr>
        <p:spPr/>
        <p:txBody>
          <a:bodyPr/>
          <a:lstStyle>
            <a:lvl1pPr>
              <a:defRPr/>
            </a:lvl1pPr>
          </a:lstStyle>
          <a:p>
            <a:pPr lvl="0"/>
            <a:fld id="{1D76E10D-E3AB-4F68-AB31-418A56F7B49F}" type="datetime1">
              <a:rPr lang="en-US"/>
              <a:pPr lvl="0"/>
              <a:t>5/5/2025</a:t>
            </a:fld>
            <a:endParaRPr lang="en-US"/>
          </a:p>
        </p:txBody>
      </p:sp>
      <p:sp>
        <p:nvSpPr>
          <p:cNvPr id="5" name="Footer Placeholder 4">
            <a:extLst>
              <a:ext uri="{FF2B5EF4-FFF2-40B4-BE49-F238E27FC236}">
                <a16:creationId xmlns:a16="http://schemas.microsoft.com/office/drawing/2014/main" id="{77A4D287-70B0-C27A-3946-D1D0176CD1A2}"/>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3E6004A-CD9F-8390-D28E-B591A7F80EA7}"/>
              </a:ext>
            </a:extLst>
          </p:cNvPr>
          <p:cNvSpPr txBox="1">
            <a:spLocks noGrp="1"/>
          </p:cNvSpPr>
          <p:nvPr>
            <p:ph type="sldNum" sz="quarter" idx="8"/>
          </p:nvPr>
        </p:nvSpPr>
        <p:spPr/>
        <p:txBody>
          <a:bodyPr/>
          <a:lstStyle>
            <a:lvl1pPr>
              <a:defRPr/>
            </a:lvl1pPr>
          </a:lstStyle>
          <a:p>
            <a:pPr lvl="0"/>
            <a:fld id="{0616AA6F-9343-48A1-A7B0-A5523911BA26}" type="slidenum">
              <a:t>‹#›</a:t>
            </a:fld>
            <a:endParaRPr lang="en-US"/>
          </a:p>
        </p:txBody>
      </p:sp>
    </p:spTree>
    <p:extLst>
      <p:ext uri="{BB962C8B-B14F-4D97-AF65-F5344CB8AC3E}">
        <p14:creationId xmlns:p14="http://schemas.microsoft.com/office/powerpoint/2010/main" val="15215741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0518-E8C9-0B9C-9974-1C6382480B8A}"/>
              </a:ext>
            </a:extLst>
          </p:cNvPr>
          <p:cNvSpPr txBox="1">
            <a:spLocks noGrp="1"/>
          </p:cNvSpPr>
          <p:nvPr>
            <p:ph type="title"/>
          </p:nvPr>
        </p:nvSpPr>
        <p:spPr>
          <a:xfrm>
            <a:off x="609593" y="2700872"/>
            <a:ext cx="6347719" cy="1826578"/>
          </a:xfrm>
        </p:spPr>
        <p:txBody>
          <a:bodyPr anchor="b"/>
          <a:lstStyle>
            <a:lvl1pPr>
              <a:defRPr sz="4000"/>
            </a:lvl1pPr>
          </a:lstStyle>
          <a:p>
            <a:pPr lvl="0"/>
            <a:r>
              <a:rPr lang="en-US"/>
              <a:t>Click to edit Master title style</a:t>
            </a:r>
          </a:p>
        </p:txBody>
      </p:sp>
      <p:sp>
        <p:nvSpPr>
          <p:cNvPr id="3" name="Text Placeholder 2">
            <a:extLst>
              <a:ext uri="{FF2B5EF4-FFF2-40B4-BE49-F238E27FC236}">
                <a16:creationId xmlns:a16="http://schemas.microsoft.com/office/drawing/2014/main" id="{47BA3556-F353-19C6-203E-490E8D032DE8}"/>
              </a:ext>
            </a:extLst>
          </p:cNvPr>
          <p:cNvSpPr txBox="1">
            <a:spLocks noGrp="1"/>
          </p:cNvSpPr>
          <p:nvPr>
            <p:ph type="body" idx="1"/>
          </p:nvPr>
        </p:nvSpPr>
        <p:spPr>
          <a:xfrm>
            <a:off x="609593" y="4527450"/>
            <a:ext cx="6347719" cy="860395"/>
          </a:xfrm>
        </p:spPr>
        <p:txBody>
          <a:bodyPr/>
          <a:lstStyle>
            <a:lvl1pPr marL="0" indent="0">
              <a:buNone/>
              <a:defRPr sz="2000">
                <a:solidFill>
                  <a:srgbClr val="7F7F7F"/>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DC930766-A570-2208-BE24-8EE03F6EA701}"/>
              </a:ext>
            </a:extLst>
          </p:cNvPr>
          <p:cNvSpPr txBox="1">
            <a:spLocks noGrp="1"/>
          </p:cNvSpPr>
          <p:nvPr>
            <p:ph type="dt" sz="half" idx="7"/>
          </p:nvPr>
        </p:nvSpPr>
        <p:spPr/>
        <p:txBody>
          <a:bodyPr/>
          <a:lstStyle>
            <a:lvl1pPr>
              <a:defRPr/>
            </a:lvl1pPr>
          </a:lstStyle>
          <a:p>
            <a:pPr lvl="0"/>
            <a:fld id="{45969B0B-C14B-49E5-986B-1F0B9B0E630B}" type="datetime1">
              <a:rPr lang="en-US"/>
              <a:pPr lvl="0"/>
              <a:t>5/5/2025</a:t>
            </a:fld>
            <a:endParaRPr lang="en-US"/>
          </a:p>
        </p:txBody>
      </p:sp>
      <p:sp>
        <p:nvSpPr>
          <p:cNvPr id="5" name="Footer Placeholder 4">
            <a:extLst>
              <a:ext uri="{FF2B5EF4-FFF2-40B4-BE49-F238E27FC236}">
                <a16:creationId xmlns:a16="http://schemas.microsoft.com/office/drawing/2014/main" id="{7B7B6A88-21CD-D0E3-4558-D4646D68C1C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4C72BEC-DE41-05B3-B4A4-60CC3D8586C4}"/>
              </a:ext>
            </a:extLst>
          </p:cNvPr>
          <p:cNvSpPr txBox="1">
            <a:spLocks noGrp="1"/>
          </p:cNvSpPr>
          <p:nvPr>
            <p:ph type="sldNum" sz="quarter" idx="8"/>
          </p:nvPr>
        </p:nvSpPr>
        <p:spPr/>
        <p:txBody>
          <a:bodyPr/>
          <a:lstStyle>
            <a:lvl1pPr>
              <a:defRPr/>
            </a:lvl1pPr>
          </a:lstStyle>
          <a:p>
            <a:pPr lvl="0"/>
            <a:fld id="{A67FE351-435F-41B4-A1AD-399154CD5B90}" type="slidenum">
              <a:t>‹#›</a:t>
            </a:fld>
            <a:endParaRPr lang="en-US"/>
          </a:p>
        </p:txBody>
      </p:sp>
    </p:spTree>
    <p:extLst>
      <p:ext uri="{BB962C8B-B14F-4D97-AF65-F5344CB8AC3E}">
        <p14:creationId xmlns:p14="http://schemas.microsoft.com/office/powerpoint/2010/main" val="47815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A24D-2096-CB25-35B6-A17A5EF80834}"/>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CC76AE6D-A5AA-B943-D2FC-3C49C7F23645}"/>
              </a:ext>
            </a:extLst>
          </p:cNvPr>
          <p:cNvSpPr txBox="1">
            <a:spLocks noGrp="1"/>
          </p:cNvSpPr>
          <p:nvPr>
            <p:ph idx="1"/>
          </p:nvPr>
        </p:nvSpPr>
        <p:spPr>
          <a:xfrm>
            <a:off x="609603" y="2160590"/>
            <a:ext cx="3088111" cy="388076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8323C1-24F8-49D7-2EF6-9CF77567CBF5}"/>
              </a:ext>
            </a:extLst>
          </p:cNvPr>
          <p:cNvSpPr txBox="1">
            <a:spLocks noGrp="1"/>
          </p:cNvSpPr>
          <p:nvPr>
            <p:ph idx="2"/>
          </p:nvPr>
        </p:nvSpPr>
        <p:spPr>
          <a:xfrm>
            <a:off x="3869201" y="2160590"/>
            <a:ext cx="3088111" cy="388076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AFE788-D86A-2142-368A-D90467E8B78E}"/>
              </a:ext>
            </a:extLst>
          </p:cNvPr>
          <p:cNvSpPr txBox="1">
            <a:spLocks noGrp="1"/>
          </p:cNvSpPr>
          <p:nvPr>
            <p:ph type="dt" sz="half" idx="7"/>
          </p:nvPr>
        </p:nvSpPr>
        <p:spPr/>
        <p:txBody>
          <a:bodyPr/>
          <a:lstStyle>
            <a:lvl1pPr>
              <a:defRPr/>
            </a:lvl1pPr>
          </a:lstStyle>
          <a:p>
            <a:pPr lvl="0"/>
            <a:fld id="{8D554658-3669-4E08-8E77-1681A38ED1BC}" type="datetime1">
              <a:rPr lang="en-US"/>
              <a:pPr lvl="0"/>
              <a:t>5/5/2025</a:t>
            </a:fld>
            <a:endParaRPr lang="en-US"/>
          </a:p>
        </p:txBody>
      </p:sp>
      <p:sp>
        <p:nvSpPr>
          <p:cNvPr id="6" name="Footer Placeholder 5">
            <a:extLst>
              <a:ext uri="{FF2B5EF4-FFF2-40B4-BE49-F238E27FC236}">
                <a16:creationId xmlns:a16="http://schemas.microsoft.com/office/drawing/2014/main" id="{FE5BC632-3580-0234-5D8E-8C2A06932EA6}"/>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95F2BE1-9AD0-907A-C848-9F73402B2839}"/>
              </a:ext>
            </a:extLst>
          </p:cNvPr>
          <p:cNvSpPr txBox="1">
            <a:spLocks noGrp="1"/>
          </p:cNvSpPr>
          <p:nvPr>
            <p:ph type="sldNum" sz="quarter" idx="8"/>
          </p:nvPr>
        </p:nvSpPr>
        <p:spPr/>
        <p:txBody>
          <a:bodyPr/>
          <a:lstStyle>
            <a:lvl1pPr>
              <a:defRPr/>
            </a:lvl1pPr>
          </a:lstStyle>
          <a:p>
            <a:pPr lvl="0"/>
            <a:fld id="{2C79C612-193D-4C1A-93D5-C07360ADA7B4}" type="slidenum">
              <a:t>‹#›</a:t>
            </a:fld>
            <a:endParaRPr lang="en-US"/>
          </a:p>
        </p:txBody>
      </p:sp>
    </p:spTree>
    <p:extLst>
      <p:ext uri="{BB962C8B-B14F-4D97-AF65-F5344CB8AC3E}">
        <p14:creationId xmlns:p14="http://schemas.microsoft.com/office/powerpoint/2010/main" val="310085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55C9-A5E2-05B4-C558-166A6EA69B51}"/>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AEA7F57D-7C9C-9CA0-F84A-F0494911FE9D}"/>
              </a:ext>
            </a:extLst>
          </p:cNvPr>
          <p:cNvSpPr txBox="1">
            <a:spLocks noGrp="1"/>
          </p:cNvSpPr>
          <p:nvPr>
            <p:ph type="body" idx="1"/>
          </p:nvPr>
        </p:nvSpPr>
        <p:spPr>
          <a:xfrm>
            <a:off x="609603" y="2160983"/>
            <a:ext cx="3090672" cy="576264"/>
          </a:xfrm>
        </p:spPr>
        <p:txBody>
          <a:bodyPr anchor="b">
            <a:noAutofit/>
          </a:bodyPr>
          <a:lstStyle>
            <a:lvl1pPr marL="0" indent="0">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AC0B053-1D35-1395-AC48-914CB0F4A40E}"/>
              </a:ext>
            </a:extLst>
          </p:cNvPr>
          <p:cNvSpPr txBox="1">
            <a:spLocks noGrp="1"/>
          </p:cNvSpPr>
          <p:nvPr>
            <p:ph idx="2"/>
          </p:nvPr>
        </p:nvSpPr>
        <p:spPr>
          <a:xfrm>
            <a:off x="609603" y="2737247"/>
            <a:ext cx="3090672" cy="33041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F3C2C7-AE05-BD0D-A4EC-8D4DEBA265E2}"/>
              </a:ext>
            </a:extLst>
          </p:cNvPr>
          <p:cNvSpPr txBox="1">
            <a:spLocks noGrp="1"/>
          </p:cNvSpPr>
          <p:nvPr>
            <p:ph type="body" idx="3"/>
          </p:nvPr>
        </p:nvSpPr>
        <p:spPr>
          <a:xfrm>
            <a:off x="3866640" y="2160983"/>
            <a:ext cx="3090672" cy="576264"/>
          </a:xfrm>
        </p:spPr>
        <p:txBody>
          <a:bodyPr anchor="b">
            <a:noAutofit/>
          </a:bodyPr>
          <a:lstStyle>
            <a:lvl1pPr marL="0" indent="0">
              <a:buNone/>
              <a:defRPr sz="2400"/>
            </a:lvl1pPr>
          </a:lstStyle>
          <a:p>
            <a:pPr lvl="0"/>
            <a:r>
              <a:rPr lang="en-US"/>
              <a:t>Click to edit Master text styles</a:t>
            </a:r>
          </a:p>
        </p:txBody>
      </p:sp>
      <p:sp>
        <p:nvSpPr>
          <p:cNvPr id="6" name="Content Placeholder 5">
            <a:extLst>
              <a:ext uri="{FF2B5EF4-FFF2-40B4-BE49-F238E27FC236}">
                <a16:creationId xmlns:a16="http://schemas.microsoft.com/office/drawing/2014/main" id="{6D6764C0-6FC5-A6A3-154C-29418A218796}"/>
              </a:ext>
            </a:extLst>
          </p:cNvPr>
          <p:cNvSpPr txBox="1">
            <a:spLocks noGrp="1"/>
          </p:cNvSpPr>
          <p:nvPr>
            <p:ph idx="4"/>
          </p:nvPr>
        </p:nvSpPr>
        <p:spPr>
          <a:xfrm>
            <a:off x="3866640" y="2737247"/>
            <a:ext cx="3090672" cy="330412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51893-04DD-BF4C-9AAF-A450059C8A84}"/>
              </a:ext>
            </a:extLst>
          </p:cNvPr>
          <p:cNvSpPr txBox="1">
            <a:spLocks noGrp="1"/>
          </p:cNvSpPr>
          <p:nvPr>
            <p:ph type="dt" sz="half" idx="7"/>
          </p:nvPr>
        </p:nvSpPr>
        <p:spPr/>
        <p:txBody>
          <a:bodyPr/>
          <a:lstStyle>
            <a:lvl1pPr>
              <a:defRPr/>
            </a:lvl1pPr>
          </a:lstStyle>
          <a:p>
            <a:pPr lvl="0"/>
            <a:fld id="{ED90E703-2E4E-4E74-938A-0C3E56396418}" type="datetime1">
              <a:rPr lang="en-US"/>
              <a:pPr lvl="0"/>
              <a:t>5/5/2025</a:t>
            </a:fld>
            <a:endParaRPr lang="en-US"/>
          </a:p>
        </p:txBody>
      </p:sp>
      <p:sp>
        <p:nvSpPr>
          <p:cNvPr id="8" name="Footer Placeholder 7">
            <a:extLst>
              <a:ext uri="{FF2B5EF4-FFF2-40B4-BE49-F238E27FC236}">
                <a16:creationId xmlns:a16="http://schemas.microsoft.com/office/drawing/2014/main" id="{BB6A73CA-2047-BB40-89DF-19CA29768C64}"/>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0EA21CF-918E-C9D0-FCC8-3C2A6FF0FB2C}"/>
              </a:ext>
            </a:extLst>
          </p:cNvPr>
          <p:cNvSpPr txBox="1">
            <a:spLocks noGrp="1"/>
          </p:cNvSpPr>
          <p:nvPr>
            <p:ph type="sldNum" sz="quarter" idx="8"/>
          </p:nvPr>
        </p:nvSpPr>
        <p:spPr/>
        <p:txBody>
          <a:bodyPr/>
          <a:lstStyle>
            <a:lvl1pPr>
              <a:defRPr/>
            </a:lvl1pPr>
          </a:lstStyle>
          <a:p>
            <a:pPr lvl="0"/>
            <a:fld id="{06B080A0-EFB7-40F0-A37D-E1BDA4E2D0C0}" type="slidenum">
              <a:t>‹#›</a:t>
            </a:fld>
            <a:endParaRPr lang="en-US"/>
          </a:p>
        </p:txBody>
      </p:sp>
    </p:spTree>
    <p:extLst>
      <p:ext uri="{BB962C8B-B14F-4D97-AF65-F5344CB8AC3E}">
        <p14:creationId xmlns:p14="http://schemas.microsoft.com/office/powerpoint/2010/main" val="562604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B965-E328-A03A-38B4-0C9E7E6B6057}"/>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C811AF87-4D2E-9D5D-2C68-33B38B8F6C1E}"/>
              </a:ext>
            </a:extLst>
          </p:cNvPr>
          <p:cNvSpPr txBox="1">
            <a:spLocks noGrp="1"/>
          </p:cNvSpPr>
          <p:nvPr>
            <p:ph type="dt" sz="half" idx="7"/>
          </p:nvPr>
        </p:nvSpPr>
        <p:spPr/>
        <p:txBody>
          <a:bodyPr/>
          <a:lstStyle>
            <a:lvl1pPr>
              <a:defRPr/>
            </a:lvl1pPr>
          </a:lstStyle>
          <a:p>
            <a:pPr lvl="0"/>
            <a:fld id="{FA4454FC-1CBF-4661-A7FA-523A0718D511}" type="datetime1">
              <a:rPr lang="en-US"/>
              <a:pPr lvl="0"/>
              <a:t>5/5/2025</a:t>
            </a:fld>
            <a:endParaRPr lang="en-US"/>
          </a:p>
        </p:txBody>
      </p:sp>
      <p:sp>
        <p:nvSpPr>
          <p:cNvPr id="4" name="Footer Placeholder 3">
            <a:extLst>
              <a:ext uri="{FF2B5EF4-FFF2-40B4-BE49-F238E27FC236}">
                <a16:creationId xmlns:a16="http://schemas.microsoft.com/office/drawing/2014/main" id="{0B7EA9EF-F2B8-F510-484B-0F6A7C26223A}"/>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5AC20623-EC78-941B-FCE8-3EFD46327BC3}"/>
              </a:ext>
            </a:extLst>
          </p:cNvPr>
          <p:cNvSpPr txBox="1">
            <a:spLocks noGrp="1"/>
          </p:cNvSpPr>
          <p:nvPr>
            <p:ph type="sldNum" sz="quarter" idx="8"/>
          </p:nvPr>
        </p:nvSpPr>
        <p:spPr/>
        <p:txBody>
          <a:bodyPr/>
          <a:lstStyle>
            <a:lvl1pPr>
              <a:defRPr/>
            </a:lvl1pPr>
          </a:lstStyle>
          <a:p>
            <a:pPr lvl="0"/>
            <a:fld id="{C331070D-E03E-49BA-9AAE-8BD16B537F05}" type="slidenum">
              <a:t>‹#›</a:t>
            </a:fld>
            <a:endParaRPr lang="en-US"/>
          </a:p>
        </p:txBody>
      </p:sp>
    </p:spTree>
    <p:extLst>
      <p:ext uri="{BB962C8B-B14F-4D97-AF65-F5344CB8AC3E}">
        <p14:creationId xmlns:p14="http://schemas.microsoft.com/office/powerpoint/2010/main" val="318293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5CE1AF-ABE7-94ED-ED74-33596B716845}"/>
              </a:ext>
            </a:extLst>
          </p:cNvPr>
          <p:cNvSpPr txBox="1">
            <a:spLocks noGrp="1"/>
          </p:cNvSpPr>
          <p:nvPr>
            <p:ph type="dt" sz="half" idx="7"/>
          </p:nvPr>
        </p:nvSpPr>
        <p:spPr/>
        <p:txBody>
          <a:bodyPr/>
          <a:lstStyle>
            <a:lvl1pPr>
              <a:defRPr/>
            </a:lvl1pPr>
          </a:lstStyle>
          <a:p>
            <a:pPr lvl="0"/>
            <a:fld id="{DDB588DD-D19B-4FB6-94B8-D46CBFCAF30B}" type="datetime1">
              <a:rPr lang="en-US"/>
              <a:pPr lvl="0"/>
              <a:t>5/5/2025</a:t>
            </a:fld>
            <a:endParaRPr lang="en-US"/>
          </a:p>
        </p:txBody>
      </p:sp>
      <p:sp>
        <p:nvSpPr>
          <p:cNvPr id="3" name="Footer Placeholder 2">
            <a:extLst>
              <a:ext uri="{FF2B5EF4-FFF2-40B4-BE49-F238E27FC236}">
                <a16:creationId xmlns:a16="http://schemas.microsoft.com/office/drawing/2014/main" id="{F0B2D81B-D24C-6DAB-6A95-F1F933CC5FCF}"/>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75B225F2-89D9-1719-65CB-8804F18E9A8C}"/>
              </a:ext>
            </a:extLst>
          </p:cNvPr>
          <p:cNvSpPr txBox="1">
            <a:spLocks noGrp="1"/>
          </p:cNvSpPr>
          <p:nvPr>
            <p:ph type="sldNum" sz="quarter" idx="8"/>
          </p:nvPr>
        </p:nvSpPr>
        <p:spPr/>
        <p:txBody>
          <a:bodyPr/>
          <a:lstStyle>
            <a:lvl1pPr>
              <a:defRPr/>
            </a:lvl1pPr>
          </a:lstStyle>
          <a:p>
            <a:pPr lvl="0"/>
            <a:fld id="{5AB01D4B-DEF5-46E4-A919-91FEF2D5F53F}" type="slidenum">
              <a:t>‹#›</a:t>
            </a:fld>
            <a:endParaRPr lang="en-US"/>
          </a:p>
        </p:txBody>
      </p:sp>
    </p:spTree>
    <p:extLst>
      <p:ext uri="{BB962C8B-B14F-4D97-AF65-F5344CB8AC3E}">
        <p14:creationId xmlns:p14="http://schemas.microsoft.com/office/powerpoint/2010/main" val="106595554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C51A-8F20-EE18-EFB5-71B9E0B6A8A1}"/>
              </a:ext>
            </a:extLst>
          </p:cNvPr>
          <p:cNvSpPr txBox="1">
            <a:spLocks noGrp="1"/>
          </p:cNvSpPr>
          <p:nvPr>
            <p:ph type="title"/>
          </p:nvPr>
        </p:nvSpPr>
        <p:spPr>
          <a:xfrm>
            <a:off x="609603" y="1498601"/>
            <a:ext cx="2790181" cy="1278468"/>
          </a:xfrm>
        </p:spPr>
        <p:txBody>
          <a:bodyPr anchor="b"/>
          <a:lstStyle>
            <a:lvl1pPr>
              <a:defRPr sz="2000"/>
            </a:lvl1pPr>
          </a:lstStyle>
          <a:p>
            <a:pPr lvl="0"/>
            <a:r>
              <a:rPr lang="en-US"/>
              <a:t>Click to edit Master title style</a:t>
            </a:r>
          </a:p>
        </p:txBody>
      </p:sp>
      <p:sp>
        <p:nvSpPr>
          <p:cNvPr id="3" name="Content Placeholder 2">
            <a:extLst>
              <a:ext uri="{FF2B5EF4-FFF2-40B4-BE49-F238E27FC236}">
                <a16:creationId xmlns:a16="http://schemas.microsoft.com/office/drawing/2014/main" id="{8EA62602-3837-0AAC-A698-B72C2A2994C1}"/>
              </a:ext>
            </a:extLst>
          </p:cNvPr>
          <p:cNvSpPr txBox="1">
            <a:spLocks noGrp="1"/>
          </p:cNvSpPr>
          <p:nvPr>
            <p:ph idx="1"/>
          </p:nvPr>
        </p:nvSpPr>
        <p:spPr>
          <a:xfrm>
            <a:off x="3571271" y="514926"/>
            <a:ext cx="3386041" cy="552643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6709DD-D65E-EC77-FFC8-D05A844F3FD1}"/>
              </a:ext>
            </a:extLst>
          </p:cNvPr>
          <p:cNvSpPr txBox="1">
            <a:spLocks noGrp="1"/>
          </p:cNvSpPr>
          <p:nvPr>
            <p:ph type="body" idx="2"/>
          </p:nvPr>
        </p:nvSpPr>
        <p:spPr>
          <a:xfrm>
            <a:off x="609603" y="2777069"/>
            <a:ext cx="2790181" cy="2584451"/>
          </a:xfrm>
        </p:spPr>
        <p:txBody>
          <a:bodyPr/>
          <a:lstStyle>
            <a:lvl1pPr marL="0" indent="0">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8AE378C5-B1B8-0D89-41D1-F68E0282CF89}"/>
              </a:ext>
            </a:extLst>
          </p:cNvPr>
          <p:cNvSpPr txBox="1">
            <a:spLocks noGrp="1"/>
          </p:cNvSpPr>
          <p:nvPr>
            <p:ph type="dt" sz="half" idx="7"/>
          </p:nvPr>
        </p:nvSpPr>
        <p:spPr/>
        <p:txBody>
          <a:bodyPr/>
          <a:lstStyle>
            <a:lvl1pPr>
              <a:defRPr/>
            </a:lvl1pPr>
          </a:lstStyle>
          <a:p>
            <a:pPr lvl="0"/>
            <a:fld id="{B0E44C59-5F9C-4346-9121-1C036DE378E3}" type="datetime1">
              <a:rPr lang="en-US"/>
              <a:pPr lvl="0"/>
              <a:t>5/5/2025</a:t>
            </a:fld>
            <a:endParaRPr lang="en-US"/>
          </a:p>
        </p:txBody>
      </p:sp>
      <p:sp>
        <p:nvSpPr>
          <p:cNvPr id="6" name="Footer Placeholder 5">
            <a:extLst>
              <a:ext uri="{FF2B5EF4-FFF2-40B4-BE49-F238E27FC236}">
                <a16:creationId xmlns:a16="http://schemas.microsoft.com/office/drawing/2014/main" id="{C88CC628-9B45-42AB-41DE-A5DA0305BEBA}"/>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E73C811-9DD7-59DA-8D9D-1500E11D04F2}"/>
              </a:ext>
            </a:extLst>
          </p:cNvPr>
          <p:cNvSpPr txBox="1">
            <a:spLocks noGrp="1"/>
          </p:cNvSpPr>
          <p:nvPr>
            <p:ph type="sldNum" sz="quarter" idx="8"/>
          </p:nvPr>
        </p:nvSpPr>
        <p:spPr/>
        <p:txBody>
          <a:bodyPr/>
          <a:lstStyle>
            <a:lvl1pPr>
              <a:defRPr/>
            </a:lvl1pPr>
          </a:lstStyle>
          <a:p>
            <a:pPr lvl="0"/>
            <a:fld id="{64C9236C-613F-4CD4-A67B-D068FCABECD0}" type="slidenum">
              <a:t>‹#›</a:t>
            </a:fld>
            <a:endParaRPr lang="en-US"/>
          </a:p>
        </p:txBody>
      </p:sp>
    </p:spTree>
    <p:extLst>
      <p:ext uri="{BB962C8B-B14F-4D97-AF65-F5344CB8AC3E}">
        <p14:creationId xmlns:p14="http://schemas.microsoft.com/office/powerpoint/2010/main" val="419096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8649-0C6C-EFB3-1E82-480A54E38B19}"/>
              </a:ext>
            </a:extLst>
          </p:cNvPr>
          <p:cNvSpPr txBox="1">
            <a:spLocks noGrp="1"/>
          </p:cNvSpPr>
          <p:nvPr>
            <p:ph type="title"/>
          </p:nvPr>
        </p:nvSpPr>
        <p:spPr>
          <a:xfrm>
            <a:off x="609603" y="4800600"/>
            <a:ext cx="6347709" cy="566735"/>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ECA259BB-C4C7-C27C-0AF9-900268FDE98B}"/>
              </a:ext>
            </a:extLst>
          </p:cNvPr>
          <p:cNvSpPr txBox="1">
            <a:spLocks noGrp="1"/>
          </p:cNvSpPr>
          <p:nvPr>
            <p:ph type="pic" idx="1"/>
          </p:nvPr>
        </p:nvSpPr>
        <p:spPr>
          <a:xfrm>
            <a:off x="609603" y="609603"/>
            <a:ext cx="6347709" cy="3845719"/>
          </a:xfrm>
        </p:spPr>
        <p:txBody>
          <a:bodyPr anchorCtr="1"/>
          <a:lstStyle>
            <a:lvl1pPr marL="0" indent="0" algn="ctr">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9CF616D9-8A3D-E652-2424-E465CCAF276E}"/>
              </a:ext>
            </a:extLst>
          </p:cNvPr>
          <p:cNvSpPr txBox="1">
            <a:spLocks noGrp="1"/>
          </p:cNvSpPr>
          <p:nvPr>
            <p:ph type="body" idx="2"/>
          </p:nvPr>
        </p:nvSpPr>
        <p:spPr>
          <a:xfrm>
            <a:off x="609603" y="5367335"/>
            <a:ext cx="6347709" cy="674022"/>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D5C95765-599A-9A82-BFE1-D77814313099}"/>
              </a:ext>
            </a:extLst>
          </p:cNvPr>
          <p:cNvSpPr txBox="1">
            <a:spLocks noGrp="1"/>
          </p:cNvSpPr>
          <p:nvPr>
            <p:ph type="dt" sz="half" idx="7"/>
          </p:nvPr>
        </p:nvSpPr>
        <p:spPr/>
        <p:txBody>
          <a:bodyPr/>
          <a:lstStyle>
            <a:lvl1pPr>
              <a:defRPr/>
            </a:lvl1pPr>
          </a:lstStyle>
          <a:p>
            <a:pPr lvl="0"/>
            <a:fld id="{4A0454BA-A8CE-4C7C-A8F0-2FF2F356F2E3}" type="datetime1">
              <a:rPr lang="en-US"/>
              <a:pPr lvl="0"/>
              <a:t>5/5/2025</a:t>
            </a:fld>
            <a:endParaRPr lang="en-US"/>
          </a:p>
        </p:txBody>
      </p:sp>
      <p:sp>
        <p:nvSpPr>
          <p:cNvPr id="6" name="Footer Placeholder 5">
            <a:extLst>
              <a:ext uri="{FF2B5EF4-FFF2-40B4-BE49-F238E27FC236}">
                <a16:creationId xmlns:a16="http://schemas.microsoft.com/office/drawing/2014/main" id="{6BE27D8A-FA8F-F347-C617-6627A4DA9859}"/>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B6E1270-6577-E2BA-2743-319B32263D84}"/>
              </a:ext>
            </a:extLst>
          </p:cNvPr>
          <p:cNvSpPr txBox="1">
            <a:spLocks noGrp="1"/>
          </p:cNvSpPr>
          <p:nvPr>
            <p:ph type="sldNum" sz="quarter" idx="8"/>
          </p:nvPr>
        </p:nvSpPr>
        <p:spPr/>
        <p:txBody>
          <a:bodyPr/>
          <a:lstStyle>
            <a:lvl1pPr>
              <a:defRPr/>
            </a:lvl1pPr>
          </a:lstStyle>
          <a:p>
            <a:pPr lvl="0"/>
            <a:fld id="{70C8CBD7-5D05-4741-AB2E-BA5AFB8208A0}" type="slidenum">
              <a:t>‹#›</a:t>
            </a:fld>
            <a:endParaRPr lang="en-US"/>
          </a:p>
        </p:txBody>
      </p:sp>
    </p:spTree>
    <p:extLst>
      <p:ext uri="{BB962C8B-B14F-4D97-AF65-F5344CB8AC3E}">
        <p14:creationId xmlns:p14="http://schemas.microsoft.com/office/powerpoint/2010/main" val="186857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6">
            <a:extLst>
              <a:ext uri="{FF2B5EF4-FFF2-40B4-BE49-F238E27FC236}">
                <a16:creationId xmlns:a16="http://schemas.microsoft.com/office/drawing/2014/main" id="{59E10087-D3AA-278A-4F91-582D830187DC}"/>
              </a:ext>
            </a:extLst>
          </p:cNvPr>
          <p:cNvGrpSpPr/>
          <p:nvPr/>
        </p:nvGrpSpPr>
        <p:grpSpPr>
          <a:xfrm>
            <a:off x="-8467" y="-8467"/>
            <a:ext cx="9169803" cy="6874934"/>
            <a:chOff x="-8467" y="-8467"/>
            <a:chExt cx="9169803" cy="6874934"/>
          </a:xfrm>
        </p:grpSpPr>
        <p:sp>
          <p:nvSpPr>
            <p:cNvPr id="3" name="Freeform 6">
              <a:extLst>
                <a:ext uri="{FF2B5EF4-FFF2-40B4-BE49-F238E27FC236}">
                  <a16:creationId xmlns:a16="http://schemas.microsoft.com/office/drawing/2014/main" id="{D2E038A1-EA9D-1569-D11F-FEBAB5A79873}"/>
                </a:ext>
              </a:extLst>
            </p:cNvPr>
            <p:cNvSpPr/>
            <p:nvPr/>
          </p:nvSpPr>
          <p:spPr>
            <a:xfrm>
              <a:off x="-8467" y="4013201"/>
              <a:ext cx="457200" cy="2853266"/>
            </a:xfrm>
            <a:custGeom>
              <a:avLst/>
              <a:gdLst>
                <a:gd name="f0" fmla="val w"/>
                <a:gd name="f1" fmla="val h"/>
                <a:gd name="f2" fmla="val 0"/>
                <a:gd name="f3" fmla="val 457200"/>
                <a:gd name="f4" fmla="val 2853267"/>
                <a:gd name="f5" fmla="val 2844800"/>
                <a:gd name="f6" fmla="val 2822"/>
                <a:gd name="f7" fmla="val 1905000"/>
                <a:gd name="f8" fmla="val 5645"/>
                <a:gd name="f9" fmla="val 965200"/>
                <a:gd name="f10" fmla="*/ f0 1 457200"/>
                <a:gd name="f11" fmla="*/ f1 1 2853267"/>
                <a:gd name="f12" fmla="val f2"/>
                <a:gd name="f13" fmla="val f3"/>
                <a:gd name="f14" fmla="val f4"/>
                <a:gd name="f15" fmla="+- f14 0 f12"/>
                <a:gd name="f16" fmla="+- f13 0 f12"/>
                <a:gd name="f17" fmla="*/ f16 1 457200"/>
                <a:gd name="f18" fmla="*/ f15 1 28532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57200" h="2853267">
                  <a:moveTo>
                    <a:pt x="f2" y="f2"/>
                  </a:moveTo>
                  <a:lnTo>
                    <a:pt x="f3" y="f4"/>
                  </a:lnTo>
                  <a:lnTo>
                    <a:pt x="f2" y="f5"/>
                  </a:lnTo>
                  <a:cubicBezTo>
                    <a:pt x="f6" y="f7"/>
                    <a:pt x="f8" y="f9"/>
                    <a:pt x="f2" y="f2"/>
                  </a:cubicBezTo>
                  <a:close/>
                </a:path>
              </a:pathLst>
            </a:custGeom>
            <a:solidFill>
              <a:srgbClr val="4F81BD">
                <a:alpha val="85000"/>
              </a:srgbClr>
            </a:solidFill>
            <a:ln cap="flat">
              <a:noFill/>
              <a:prstDash val="solid"/>
            </a:ln>
          </p:spPr>
          <p:txBody>
            <a:bodyPr lIns="0" tIns="0" rIns="0" bIns="0"/>
            <a:lstStyle/>
            <a:p>
              <a:endParaRPr lang="en-US"/>
            </a:p>
          </p:txBody>
        </p:sp>
        <p:cxnSp>
          <p:nvCxnSpPr>
            <p:cNvPr id="4" name="Straight Connector 7">
              <a:extLst>
                <a:ext uri="{FF2B5EF4-FFF2-40B4-BE49-F238E27FC236}">
                  <a16:creationId xmlns:a16="http://schemas.microsoft.com/office/drawing/2014/main" id="{3EB61EBF-F081-F02B-CCFE-4E6EA16DD539}"/>
                </a:ext>
              </a:extLst>
            </p:cNvPr>
            <p:cNvCxnSpPr/>
            <p:nvPr/>
          </p:nvCxnSpPr>
          <p:spPr>
            <a:xfrm flipV="1">
              <a:off x="5130826" y="4175607"/>
              <a:ext cx="4022482" cy="2682393"/>
            </a:xfrm>
            <a:prstGeom prst="straightConnector1">
              <a:avLst/>
            </a:prstGeom>
            <a:noFill/>
            <a:ln w="9528" cap="rnd">
              <a:solidFill>
                <a:srgbClr val="D9D9D9"/>
              </a:solidFill>
              <a:prstDash val="solid"/>
              <a:miter/>
            </a:ln>
          </p:spPr>
        </p:cxnSp>
        <p:cxnSp>
          <p:nvCxnSpPr>
            <p:cNvPr id="5" name="Straight Connector 8">
              <a:extLst>
                <a:ext uri="{FF2B5EF4-FFF2-40B4-BE49-F238E27FC236}">
                  <a16:creationId xmlns:a16="http://schemas.microsoft.com/office/drawing/2014/main" id="{41465C8C-EA11-D439-5F07-057D821F2311}"/>
                </a:ext>
              </a:extLst>
            </p:cNvPr>
            <p:cNvCxnSpPr/>
            <p:nvPr/>
          </p:nvCxnSpPr>
          <p:spPr>
            <a:xfrm>
              <a:off x="7042708" y="0"/>
              <a:ext cx="1219197" cy="6858000"/>
            </a:xfrm>
            <a:prstGeom prst="straightConnector1">
              <a:avLst/>
            </a:prstGeom>
            <a:noFill/>
            <a:ln w="9528" cap="rnd">
              <a:solidFill>
                <a:srgbClr val="BFBFBF"/>
              </a:solidFill>
              <a:prstDash val="solid"/>
              <a:miter/>
            </a:ln>
          </p:spPr>
        </p:cxnSp>
        <p:sp>
          <p:nvSpPr>
            <p:cNvPr id="6" name="Freeform 9">
              <a:extLst>
                <a:ext uri="{FF2B5EF4-FFF2-40B4-BE49-F238E27FC236}">
                  <a16:creationId xmlns:a16="http://schemas.microsoft.com/office/drawing/2014/main" id="{7407D9DB-1997-DA92-9B9B-B2EE8F0C752D}"/>
                </a:ext>
              </a:extLst>
            </p:cNvPr>
            <p:cNvSpPr/>
            <p:nvPr/>
          </p:nvSpPr>
          <p:spPr>
            <a:xfrm>
              <a:off x="6891896" y="0"/>
              <a:ext cx="2269440" cy="6866467"/>
            </a:xfrm>
            <a:custGeom>
              <a:avLst/>
              <a:gdLst>
                <a:gd name="f0" fmla="val w"/>
                <a:gd name="f1" fmla="val h"/>
                <a:gd name="f2" fmla="val 0"/>
                <a:gd name="f3" fmla="val 2269442"/>
                <a:gd name="f4" fmla="val 6866466"/>
                <a:gd name="f5" fmla="val 2023534"/>
                <a:gd name="f6" fmla="val 6858000"/>
                <a:gd name="f7" fmla="val 2269067"/>
                <a:gd name="f8" fmla="val 2271889"/>
                <a:gd name="f9" fmla="val 4580466"/>
                <a:gd name="f10" fmla="val 2257778"/>
                <a:gd name="f11" fmla="val 2294466"/>
                <a:gd name="f12" fmla="val 2260600"/>
                <a:gd name="f13" fmla="val 8466"/>
                <a:gd name="f14" fmla="*/ f0 1 2269442"/>
                <a:gd name="f15" fmla="*/ f1 1 6866466"/>
                <a:gd name="f16" fmla="val f2"/>
                <a:gd name="f17" fmla="val f3"/>
                <a:gd name="f18" fmla="val f4"/>
                <a:gd name="f19" fmla="+- f18 0 f16"/>
                <a:gd name="f20" fmla="+- f17 0 f16"/>
                <a:gd name="f21" fmla="*/ f20 1 2269442"/>
                <a:gd name="f22" fmla="*/ f19 1 686646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269442" h="6866466">
                  <a:moveTo>
                    <a:pt x="f5" y="f2"/>
                  </a:moveTo>
                  <a:lnTo>
                    <a:pt x="f2" y="f6"/>
                  </a:lnTo>
                  <a:lnTo>
                    <a:pt x="f7" y="f4"/>
                  </a:lnTo>
                  <a:cubicBezTo>
                    <a:pt x="f8" y="f9"/>
                    <a:pt x="f10" y="f11"/>
                    <a:pt x="f12" y="f13"/>
                  </a:cubicBezTo>
                  <a:lnTo>
                    <a:pt x="f5" y="f2"/>
                  </a:lnTo>
                  <a:close/>
                </a:path>
              </a:pathLst>
            </a:custGeom>
            <a:solidFill>
              <a:srgbClr val="4F81BD">
                <a:alpha val="30000"/>
              </a:srgbClr>
            </a:solidFill>
            <a:ln cap="flat">
              <a:noFill/>
              <a:prstDash val="solid"/>
            </a:ln>
          </p:spPr>
          <p:txBody>
            <a:bodyPr lIns="0" tIns="0" rIns="0" bIns="0"/>
            <a:lstStyle/>
            <a:p>
              <a:endParaRPr lang="en-US"/>
            </a:p>
          </p:txBody>
        </p:sp>
        <p:sp>
          <p:nvSpPr>
            <p:cNvPr id="7" name="Freeform 10">
              <a:extLst>
                <a:ext uri="{FF2B5EF4-FFF2-40B4-BE49-F238E27FC236}">
                  <a16:creationId xmlns:a16="http://schemas.microsoft.com/office/drawing/2014/main" id="{1F57DCAF-346B-38A8-F893-DB130847B7C8}"/>
                </a:ext>
              </a:extLst>
            </p:cNvPr>
            <p:cNvSpPr/>
            <p:nvPr/>
          </p:nvSpPr>
          <p:spPr>
            <a:xfrm>
              <a:off x="7205161" y="-8467"/>
              <a:ext cx="1948147" cy="6866467"/>
            </a:xfrm>
            <a:custGeom>
              <a:avLst/>
              <a:gdLst>
                <a:gd name="f0" fmla="val w"/>
                <a:gd name="f1" fmla="val h"/>
                <a:gd name="f2" fmla="val 0"/>
                <a:gd name="f3" fmla="val 1948147"/>
                <a:gd name="f4" fmla="val 6866467"/>
                <a:gd name="f5" fmla="val 1202267"/>
                <a:gd name="f6" fmla="val 1947333"/>
                <a:gd name="f7" fmla="val 1944511"/>
                <a:gd name="f8" fmla="val 4577645"/>
                <a:gd name="f9" fmla="val 1950155"/>
                <a:gd name="f10" fmla="val 2288822"/>
                <a:gd name="f11" fmla="*/ f0 1 1948147"/>
                <a:gd name="f12" fmla="*/ f1 1 6866467"/>
                <a:gd name="f13" fmla="val f2"/>
                <a:gd name="f14" fmla="val f3"/>
                <a:gd name="f15" fmla="val f4"/>
                <a:gd name="f16" fmla="+- f15 0 f13"/>
                <a:gd name="f17" fmla="+- f14 0 f13"/>
                <a:gd name="f18" fmla="*/ f17 1 1948147"/>
                <a:gd name="f19" fmla="*/ f16 1 686646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8147" h="6866467">
                  <a:moveTo>
                    <a:pt x="f2" y="f2"/>
                  </a:moveTo>
                  <a:lnTo>
                    <a:pt x="f5" y="f4"/>
                  </a:lnTo>
                  <a:lnTo>
                    <a:pt x="f6" y="f4"/>
                  </a:lnTo>
                  <a:cubicBezTo>
                    <a:pt x="f7" y="f8"/>
                    <a:pt x="f9" y="f10"/>
                    <a:pt x="f6" y="f2"/>
                  </a:cubicBezTo>
                  <a:lnTo>
                    <a:pt x="f2" y="f2"/>
                  </a:lnTo>
                  <a:close/>
                </a:path>
              </a:pathLst>
            </a:custGeom>
            <a:solidFill>
              <a:srgbClr val="4F81BD">
                <a:alpha val="20000"/>
              </a:srgbClr>
            </a:solidFill>
            <a:ln cap="flat">
              <a:noFill/>
              <a:prstDash val="solid"/>
            </a:ln>
          </p:spPr>
          <p:txBody>
            <a:bodyPr lIns="0" tIns="0" rIns="0" bIns="0"/>
            <a:lstStyle/>
            <a:p>
              <a:endParaRPr lang="en-US"/>
            </a:p>
          </p:txBody>
        </p:sp>
        <p:sp>
          <p:nvSpPr>
            <p:cNvPr id="8" name="Freeform 11">
              <a:extLst>
                <a:ext uri="{FF2B5EF4-FFF2-40B4-BE49-F238E27FC236}">
                  <a16:creationId xmlns:a16="http://schemas.microsoft.com/office/drawing/2014/main" id="{870B2C8D-15D1-1473-92C3-048075F5530C}"/>
                </a:ext>
              </a:extLst>
            </p:cNvPr>
            <p:cNvSpPr/>
            <p:nvPr/>
          </p:nvSpPr>
          <p:spPr>
            <a:xfrm>
              <a:off x="6637894" y="3920069"/>
              <a:ext cx="2513566" cy="2937930"/>
            </a:xfrm>
            <a:custGeom>
              <a:avLst/>
              <a:gdLst>
                <a:gd name="f0" fmla="val w"/>
                <a:gd name="f1" fmla="val h"/>
                <a:gd name="f2" fmla="val 0"/>
                <a:gd name="f3" fmla="val 3259667"/>
                <a:gd name="f4" fmla="val 3810000"/>
                <a:gd name="f5" fmla="val 3251200"/>
                <a:gd name="f6" fmla="val 3254022"/>
                <a:gd name="f7" fmla="val 1270000"/>
                <a:gd name="f8" fmla="val 3256845"/>
                <a:gd name="f9" fmla="val 2540000"/>
                <a:gd name="f10" fmla="*/ f0 1 3259667"/>
                <a:gd name="f11" fmla="*/ f1 1 3810000"/>
                <a:gd name="f12" fmla="val f2"/>
                <a:gd name="f13" fmla="val f3"/>
                <a:gd name="f14" fmla="val f4"/>
                <a:gd name="f15" fmla="+- f14 0 f12"/>
                <a:gd name="f16" fmla="+- f13 0 f12"/>
                <a:gd name="f17" fmla="*/ f16 1 3259667"/>
                <a:gd name="f18" fmla="*/ f15 1 381000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259667" h="3810000">
                  <a:moveTo>
                    <a:pt x="f2" y="f4"/>
                  </a:moveTo>
                  <a:lnTo>
                    <a:pt x="f5" y="f2"/>
                  </a:lnTo>
                  <a:cubicBezTo>
                    <a:pt x="f6" y="f7"/>
                    <a:pt x="f8" y="f9"/>
                    <a:pt x="f3" y="f4"/>
                  </a:cubicBezTo>
                  <a:lnTo>
                    <a:pt x="f2" y="f4"/>
                  </a:lnTo>
                  <a:close/>
                </a:path>
              </a:pathLst>
            </a:custGeom>
            <a:solidFill>
              <a:srgbClr val="C0504D">
                <a:alpha val="72000"/>
              </a:srgbClr>
            </a:solidFill>
            <a:ln cap="flat">
              <a:noFill/>
              <a:prstDash val="solid"/>
            </a:ln>
          </p:spPr>
          <p:txBody>
            <a:bodyPr lIns="0" tIns="0" rIns="0" bIns="0"/>
            <a:lstStyle/>
            <a:p>
              <a:endParaRPr lang="en-US"/>
            </a:p>
          </p:txBody>
        </p:sp>
        <p:sp>
          <p:nvSpPr>
            <p:cNvPr id="9" name="Freeform 12">
              <a:extLst>
                <a:ext uri="{FF2B5EF4-FFF2-40B4-BE49-F238E27FC236}">
                  <a16:creationId xmlns:a16="http://schemas.microsoft.com/office/drawing/2014/main" id="{68B00756-4204-F83E-9A47-C877E7E99694}"/>
                </a:ext>
              </a:extLst>
            </p:cNvPr>
            <p:cNvSpPr/>
            <p:nvPr/>
          </p:nvSpPr>
          <p:spPr>
            <a:xfrm>
              <a:off x="7010430" y="-8467"/>
              <a:ext cx="2142878" cy="6866467"/>
            </a:xfrm>
            <a:custGeom>
              <a:avLst/>
              <a:gdLst>
                <a:gd name="f0" fmla="val w"/>
                <a:gd name="f1" fmla="val h"/>
                <a:gd name="f2" fmla="val 0"/>
                <a:gd name="f3" fmla="val 2853267"/>
                <a:gd name="f4" fmla="val 6866467"/>
                <a:gd name="f5" fmla="val 2472267"/>
                <a:gd name="f6" fmla="val 6858000"/>
                <a:gd name="f7" fmla="*/ f0 1 2853267"/>
                <a:gd name="f8" fmla="*/ f1 1 6866467"/>
                <a:gd name="f9" fmla="val f2"/>
                <a:gd name="f10" fmla="val f3"/>
                <a:gd name="f11" fmla="val f4"/>
                <a:gd name="f12" fmla="+- f11 0 f9"/>
                <a:gd name="f13" fmla="+- f10 0 f9"/>
                <a:gd name="f14" fmla="*/ f13 1 2853267"/>
                <a:gd name="f15" fmla="*/ f12 1 6866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853267" h="6866467">
                  <a:moveTo>
                    <a:pt x="f2" y="f2"/>
                  </a:moveTo>
                  <a:lnTo>
                    <a:pt x="f5" y="f4"/>
                  </a:lnTo>
                  <a:lnTo>
                    <a:pt x="f3" y="f6"/>
                  </a:lnTo>
                  <a:lnTo>
                    <a:pt x="f3" y="f2"/>
                  </a:lnTo>
                  <a:lnTo>
                    <a:pt x="f2" y="f2"/>
                  </a:lnTo>
                  <a:close/>
                </a:path>
              </a:pathLst>
            </a:custGeom>
            <a:solidFill>
              <a:srgbClr val="953735">
                <a:alpha val="70000"/>
              </a:srgbClr>
            </a:solidFill>
            <a:ln cap="flat">
              <a:noFill/>
              <a:prstDash val="solid"/>
            </a:ln>
          </p:spPr>
          <p:txBody>
            <a:bodyPr lIns="0" tIns="0" rIns="0" bIns="0"/>
            <a:lstStyle/>
            <a:p>
              <a:endParaRPr lang="en-US"/>
            </a:p>
          </p:txBody>
        </p:sp>
        <p:sp>
          <p:nvSpPr>
            <p:cNvPr id="10" name="Freeform 13">
              <a:extLst>
                <a:ext uri="{FF2B5EF4-FFF2-40B4-BE49-F238E27FC236}">
                  <a16:creationId xmlns:a16="http://schemas.microsoft.com/office/drawing/2014/main" id="{300BB70F-F4E0-5B3B-0BB2-B68572407C52}"/>
                </a:ext>
              </a:extLst>
            </p:cNvPr>
            <p:cNvSpPr/>
            <p:nvPr/>
          </p:nvSpPr>
          <p:spPr>
            <a:xfrm>
              <a:off x="8295775" y="-8467"/>
              <a:ext cx="857533" cy="6866467"/>
            </a:xfrm>
            <a:custGeom>
              <a:avLst/>
              <a:gdLst>
                <a:gd name="f0" fmla="val w"/>
                <a:gd name="f1" fmla="val h"/>
                <a:gd name="f2" fmla="val 0"/>
                <a:gd name="f3" fmla="val 1286933"/>
                <a:gd name="f4" fmla="val 6866467"/>
                <a:gd name="f5" fmla="val 1016000"/>
                <a:gd name="f6" fmla="val 1284111"/>
                <a:gd name="f7" fmla="val 4577645"/>
                <a:gd name="f8" fmla="val 1281288"/>
                <a:gd name="f9" fmla="val 2288822"/>
                <a:gd name="f10" fmla="val 1278466"/>
                <a:gd name="f11" fmla="*/ f0 1 1286933"/>
                <a:gd name="f12" fmla="*/ f1 1 6866467"/>
                <a:gd name="f13" fmla="val f2"/>
                <a:gd name="f14" fmla="val f3"/>
                <a:gd name="f15" fmla="val f4"/>
                <a:gd name="f16" fmla="+- f15 0 f13"/>
                <a:gd name="f17" fmla="+- f14 0 f13"/>
                <a:gd name="f18" fmla="*/ f17 1 1286933"/>
                <a:gd name="f19" fmla="*/ f16 1 686646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286933" h="6866467">
                  <a:moveTo>
                    <a:pt x="f5" y="f2"/>
                  </a:moveTo>
                  <a:lnTo>
                    <a:pt x="f2" y="f4"/>
                  </a:lnTo>
                  <a:lnTo>
                    <a:pt x="f3" y="f4"/>
                  </a:lnTo>
                  <a:cubicBezTo>
                    <a:pt x="f6" y="f7"/>
                    <a:pt x="f8" y="f9"/>
                    <a:pt x="f10" y="f2"/>
                  </a:cubicBezTo>
                  <a:lnTo>
                    <a:pt x="f5" y="f2"/>
                  </a:lnTo>
                  <a:close/>
                </a:path>
              </a:pathLst>
            </a:custGeom>
            <a:solidFill>
              <a:srgbClr val="95B3D7">
                <a:alpha val="70000"/>
              </a:srgbClr>
            </a:solidFill>
            <a:ln cap="flat">
              <a:noFill/>
              <a:prstDash val="solid"/>
            </a:ln>
          </p:spPr>
          <p:txBody>
            <a:bodyPr lIns="0" tIns="0" rIns="0" bIns="0"/>
            <a:lstStyle/>
            <a:p>
              <a:endParaRPr lang="en-US"/>
            </a:p>
          </p:txBody>
        </p:sp>
        <p:sp>
          <p:nvSpPr>
            <p:cNvPr id="11" name="Freeform 14">
              <a:extLst>
                <a:ext uri="{FF2B5EF4-FFF2-40B4-BE49-F238E27FC236}">
                  <a16:creationId xmlns:a16="http://schemas.microsoft.com/office/drawing/2014/main" id="{B8DADE77-E2A0-C91D-C524-E1351C07DE4E}"/>
                </a:ext>
              </a:extLst>
            </p:cNvPr>
            <p:cNvSpPr/>
            <p:nvPr/>
          </p:nvSpPr>
          <p:spPr>
            <a:xfrm>
              <a:off x="8077233" y="-8467"/>
              <a:ext cx="1066766" cy="6866467"/>
            </a:xfrm>
            <a:custGeom>
              <a:avLst/>
              <a:gdLst>
                <a:gd name="f0" fmla="val w"/>
                <a:gd name="f1" fmla="val h"/>
                <a:gd name="f2" fmla="val 0"/>
                <a:gd name="f3" fmla="val 1270244"/>
                <a:gd name="f4" fmla="val 6866467"/>
                <a:gd name="f5" fmla="val 1117600"/>
                <a:gd name="f6" fmla="val 1270000"/>
                <a:gd name="f7" fmla="val 1272822"/>
                <a:gd name="f8" fmla="val 4574822"/>
                <a:gd name="f9" fmla="val 1250245"/>
                <a:gd name="f10" fmla="val 2291645"/>
                <a:gd name="f11" fmla="val 1253067"/>
                <a:gd name="f12" fmla="*/ f0 1 1270244"/>
                <a:gd name="f13" fmla="*/ f1 1 6866467"/>
                <a:gd name="f14" fmla="val f2"/>
                <a:gd name="f15" fmla="val f3"/>
                <a:gd name="f16" fmla="val f4"/>
                <a:gd name="f17" fmla="+- f16 0 f14"/>
                <a:gd name="f18" fmla="+- f15 0 f14"/>
                <a:gd name="f19" fmla="*/ f18 1 1270244"/>
                <a:gd name="f20" fmla="*/ f17 1 686646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270244" h="6866467">
                  <a:moveTo>
                    <a:pt x="f2" y="f2"/>
                  </a:moveTo>
                  <a:lnTo>
                    <a:pt x="f5" y="f4"/>
                  </a:lnTo>
                  <a:lnTo>
                    <a:pt x="f6" y="f4"/>
                  </a:lnTo>
                  <a:cubicBezTo>
                    <a:pt x="f7" y="f8"/>
                    <a:pt x="f9" y="f10"/>
                    <a:pt x="f11" y="f2"/>
                  </a:cubicBezTo>
                  <a:lnTo>
                    <a:pt x="f2" y="f2"/>
                  </a:lnTo>
                  <a:close/>
                </a:path>
              </a:pathLst>
            </a:custGeom>
            <a:solidFill>
              <a:srgbClr val="4F81BD">
                <a:alpha val="65000"/>
              </a:srgbClr>
            </a:solidFill>
            <a:ln cap="flat">
              <a:noFill/>
              <a:prstDash val="solid"/>
            </a:ln>
          </p:spPr>
          <p:txBody>
            <a:bodyPr lIns="0" tIns="0" rIns="0" bIns="0"/>
            <a:lstStyle/>
            <a:p>
              <a:endParaRPr lang="en-US"/>
            </a:p>
          </p:txBody>
        </p:sp>
        <p:sp>
          <p:nvSpPr>
            <p:cNvPr id="12" name="Freeform 15">
              <a:extLst>
                <a:ext uri="{FF2B5EF4-FFF2-40B4-BE49-F238E27FC236}">
                  <a16:creationId xmlns:a16="http://schemas.microsoft.com/office/drawing/2014/main" id="{E7A90442-6EE1-2C52-1831-279556269E60}"/>
                </a:ext>
              </a:extLst>
            </p:cNvPr>
            <p:cNvSpPr/>
            <p:nvPr/>
          </p:nvSpPr>
          <p:spPr>
            <a:xfrm>
              <a:off x="8060298" y="4893731"/>
              <a:ext cx="1094088" cy="1964268"/>
            </a:xfrm>
            <a:custGeom>
              <a:avLst/>
              <a:gdLst>
                <a:gd name="f0" fmla="val w"/>
                <a:gd name="f1" fmla="val h"/>
                <a:gd name="f2" fmla="val 0"/>
                <a:gd name="f3" fmla="val 1820333"/>
                <a:gd name="f4" fmla="val 3268133"/>
                <a:gd name="f5" fmla="val 1811866"/>
                <a:gd name="f6" fmla="val 1814688"/>
                <a:gd name="f7" fmla="val 1086555"/>
                <a:gd name="f8" fmla="val 1817511"/>
                <a:gd name="f9" fmla="val 2173111"/>
                <a:gd name="f10" fmla="val 3259666"/>
                <a:gd name="f11" fmla="*/ f0 1 1820333"/>
                <a:gd name="f12" fmla="*/ f1 1 3268133"/>
                <a:gd name="f13" fmla="val f2"/>
                <a:gd name="f14" fmla="val f3"/>
                <a:gd name="f15" fmla="val f4"/>
                <a:gd name="f16" fmla="+- f15 0 f13"/>
                <a:gd name="f17" fmla="+- f14 0 f13"/>
                <a:gd name="f18" fmla="*/ f17 1 1820333"/>
                <a:gd name="f19" fmla="*/ f16 1 32681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820333" h="3268133">
                  <a:moveTo>
                    <a:pt x="f2" y="f4"/>
                  </a:moveTo>
                  <a:lnTo>
                    <a:pt x="f5" y="f2"/>
                  </a:lnTo>
                  <a:cubicBezTo>
                    <a:pt x="f6" y="f7"/>
                    <a:pt x="f8" y="f9"/>
                    <a:pt x="f3" y="f10"/>
                  </a:cubicBezTo>
                  <a:lnTo>
                    <a:pt x="f2" y="f4"/>
                  </a:lnTo>
                  <a:close/>
                </a:path>
              </a:pathLst>
            </a:custGeom>
            <a:solidFill>
              <a:srgbClr val="4F81BD">
                <a:alpha val="80000"/>
              </a:srgbClr>
            </a:solidFill>
            <a:ln cap="flat">
              <a:noFill/>
              <a:prstDash val="solid"/>
            </a:ln>
          </p:spPr>
          <p:txBody>
            <a:bodyPr lIns="0" tIns="0" rIns="0" bIns="0"/>
            <a:lstStyle/>
            <a:p>
              <a:endParaRPr lang="en-US"/>
            </a:p>
          </p:txBody>
        </p:sp>
      </p:grpSp>
      <p:sp>
        <p:nvSpPr>
          <p:cNvPr id="13" name="Title Placeholder 1">
            <a:extLst>
              <a:ext uri="{FF2B5EF4-FFF2-40B4-BE49-F238E27FC236}">
                <a16:creationId xmlns:a16="http://schemas.microsoft.com/office/drawing/2014/main" id="{DE22CD42-02F7-683F-69D2-1C785C202E53}"/>
              </a:ext>
            </a:extLst>
          </p:cNvPr>
          <p:cNvSpPr txBox="1">
            <a:spLocks noGrp="1"/>
          </p:cNvSpPr>
          <p:nvPr>
            <p:ph type="title"/>
          </p:nvPr>
        </p:nvSpPr>
        <p:spPr>
          <a:xfrm>
            <a:off x="609603" y="609603"/>
            <a:ext cx="6347709" cy="1320795"/>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14" name="Text Placeholder 2">
            <a:extLst>
              <a:ext uri="{FF2B5EF4-FFF2-40B4-BE49-F238E27FC236}">
                <a16:creationId xmlns:a16="http://schemas.microsoft.com/office/drawing/2014/main" id="{9EEDD8BB-32C2-7989-E82F-516E7BE62946}"/>
              </a:ext>
            </a:extLst>
          </p:cNvPr>
          <p:cNvSpPr txBox="1">
            <a:spLocks noGrp="1"/>
          </p:cNvSpPr>
          <p:nvPr>
            <p:ph type="body" idx="1"/>
          </p:nvPr>
        </p:nvSpPr>
        <p:spPr>
          <a:xfrm>
            <a:off x="609603" y="2160590"/>
            <a:ext cx="6347709" cy="3880768"/>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15106B3C-23DB-D1DC-354A-C675E232338E}"/>
              </a:ext>
            </a:extLst>
          </p:cNvPr>
          <p:cNvSpPr txBox="1">
            <a:spLocks noGrp="1"/>
          </p:cNvSpPr>
          <p:nvPr>
            <p:ph type="dt" sz="half" idx="2"/>
          </p:nvPr>
        </p:nvSpPr>
        <p:spPr>
          <a:xfrm>
            <a:off x="5405256" y="6041358"/>
            <a:ext cx="684135"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Trebuchet MS"/>
              </a:defRPr>
            </a:lvl1pPr>
          </a:lstStyle>
          <a:p>
            <a:pPr lvl="0"/>
            <a:fld id="{FEAAC177-65F2-46BA-BD16-86705193E10C}" type="datetime1">
              <a:rPr lang="en-US"/>
              <a:pPr lvl="0"/>
              <a:t>5/5/2025</a:t>
            </a:fld>
            <a:endParaRPr lang="en-US"/>
          </a:p>
        </p:txBody>
      </p:sp>
      <p:sp>
        <p:nvSpPr>
          <p:cNvPr id="16" name="Footer Placeholder 4">
            <a:extLst>
              <a:ext uri="{FF2B5EF4-FFF2-40B4-BE49-F238E27FC236}">
                <a16:creationId xmlns:a16="http://schemas.microsoft.com/office/drawing/2014/main" id="{1869C971-A870-9763-D199-D46B860BF7A1}"/>
              </a:ext>
            </a:extLst>
          </p:cNvPr>
          <p:cNvSpPr txBox="1">
            <a:spLocks noGrp="1"/>
          </p:cNvSpPr>
          <p:nvPr>
            <p:ph type="ftr" sz="quarter" idx="3"/>
          </p:nvPr>
        </p:nvSpPr>
        <p:spPr>
          <a:xfrm>
            <a:off x="609603" y="6041358"/>
            <a:ext cx="4622968"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Trebuchet MS"/>
              </a:defRPr>
            </a:lvl1pPr>
          </a:lstStyle>
          <a:p>
            <a:pPr lvl="0"/>
            <a:endParaRPr lang="en-US"/>
          </a:p>
        </p:txBody>
      </p:sp>
      <p:sp>
        <p:nvSpPr>
          <p:cNvPr id="17" name="Slide Number Placeholder 5">
            <a:extLst>
              <a:ext uri="{FF2B5EF4-FFF2-40B4-BE49-F238E27FC236}">
                <a16:creationId xmlns:a16="http://schemas.microsoft.com/office/drawing/2014/main" id="{9AC65A8F-B44B-691D-710A-FB2A84CC097E}"/>
              </a:ext>
            </a:extLst>
          </p:cNvPr>
          <p:cNvSpPr txBox="1">
            <a:spLocks noGrp="1"/>
          </p:cNvSpPr>
          <p:nvPr>
            <p:ph type="sldNum" sz="quarter" idx="4"/>
          </p:nvPr>
        </p:nvSpPr>
        <p:spPr>
          <a:xfrm>
            <a:off x="6444672" y="6041358"/>
            <a:ext cx="5126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4F81BD"/>
                </a:solidFill>
                <a:uFillTx/>
                <a:latin typeface="Trebuchet MS"/>
              </a:defRPr>
            </a:lvl1pPr>
          </a:lstStyle>
          <a:p>
            <a:pPr lvl="0"/>
            <a:fld id="{BEB4FD6A-95FB-4A88-88C2-785CDD6FCBD9}"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marL="0" marR="0" lvl="0" indent="0" algn="l" defTabSz="457200" rtl="0" fontAlgn="auto" hangingPunct="1">
        <a:lnSpc>
          <a:spcPct val="100000"/>
        </a:lnSpc>
        <a:spcBef>
          <a:spcPts val="0"/>
        </a:spcBef>
        <a:spcAft>
          <a:spcPts val="0"/>
        </a:spcAft>
        <a:buNone/>
        <a:tabLst/>
        <a:defRPr lang="en-US" sz="3600" b="0" i="0" u="none" strike="noStrike" kern="1200" cap="none" spc="0" baseline="0">
          <a:solidFill>
            <a:srgbClr val="4F81BD"/>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F81BD"/>
        </a:buClr>
        <a:buSzPct val="80000"/>
        <a:buFont typeface="Wingdings 3"/>
        <a:buChar char=""/>
        <a:tabLst/>
        <a:defRPr lang="en-US"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F81BD"/>
        </a:buClr>
        <a:buSzPct val="80000"/>
        <a:buFont typeface="Wingdings 3"/>
        <a:buChar char=""/>
        <a:tabLst/>
        <a:defRPr lang="en-US"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F81BD"/>
        </a:buClr>
        <a:buSzPct val="80000"/>
        <a:buFont typeface="Wingdings 3"/>
        <a:buChar char=""/>
        <a:tabLst/>
        <a:defRPr lang="en-US"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F81BD"/>
        </a:buClr>
        <a:buSzPct val="80000"/>
        <a:buFont typeface="Wingdings 3"/>
        <a:buChar char=""/>
        <a:tabLst/>
        <a:defRPr lang="en-US"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F81BD"/>
        </a:buClr>
        <a:buSzPct val="80000"/>
        <a:buFont typeface="Wingdings 3"/>
        <a:buChar char=""/>
        <a:tabLst/>
        <a:defRPr lang="en-US"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C5799A3-184C-2DD0-FC5E-0275833D2DD6}"/>
              </a:ext>
            </a:extLst>
          </p:cNvPr>
          <p:cNvSpPr txBox="1"/>
          <p:nvPr/>
        </p:nvSpPr>
        <p:spPr>
          <a:xfrm>
            <a:off x="7700006" y="57406"/>
            <a:ext cx="125099"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50" baseline="0">
                <a:solidFill>
                  <a:srgbClr val="FFFFFF"/>
                </a:solidFill>
                <a:uFillTx/>
                <a:latin typeface="Arial"/>
                <a:cs typeface="Arial"/>
              </a:rPr>
              <a:t>1</a:t>
            </a:r>
            <a:endParaRPr lang="en-US" sz="1400" b="0" i="0" u="none" strike="noStrike" kern="0" cap="none" spc="0" baseline="0">
              <a:solidFill>
                <a:srgbClr val="000000"/>
              </a:solidFill>
              <a:uFillTx/>
              <a:latin typeface="Arial"/>
              <a:cs typeface="Arial"/>
            </a:endParaRPr>
          </a:p>
        </p:txBody>
      </p:sp>
      <p:sp>
        <p:nvSpPr>
          <p:cNvPr id="3" name="object 4">
            <a:extLst>
              <a:ext uri="{FF2B5EF4-FFF2-40B4-BE49-F238E27FC236}">
                <a16:creationId xmlns:a16="http://schemas.microsoft.com/office/drawing/2014/main" id="{8E9B524D-283A-7992-DB34-B40D585B0B86}"/>
              </a:ext>
            </a:extLst>
          </p:cNvPr>
          <p:cNvSpPr/>
          <p:nvPr/>
        </p:nvSpPr>
        <p:spPr>
          <a:xfrm>
            <a:off x="534165" y="3353562"/>
            <a:ext cx="8001000" cy="0"/>
          </a:xfrm>
          <a:custGeom>
            <a:avLst/>
            <a:gdLst>
              <a:gd name="f0" fmla="val w"/>
              <a:gd name="f1" fmla="val h"/>
              <a:gd name="f2" fmla="val ss"/>
              <a:gd name="f3" fmla="val 0"/>
              <a:gd name="f4" fmla="val 8001000"/>
              <a:gd name="f5" fmla="abs f0"/>
              <a:gd name="f6" fmla="abs f1"/>
              <a:gd name="f7" fmla="abs f2"/>
              <a:gd name="f8" fmla="*/ f0 1 8001000"/>
              <a:gd name="f9" fmla="+- f3 0 f3"/>
              <a:gd name="f10" fmla="+- f4 0 f3"/>
              <a:gd name="f11" fmla="?: f5 f0 1"/>
              <a:gd name="f12" fmla="?: f6 f1 1"/>
              <a:gd name="f13" fmla="?: f7 f2 1"/>
              <a:gd name="f14" fmla="*/ f10 1 8001000"/>
              <a:gd name="f15" fmla="*/ f9 1 0"/>
              <a:gd name="f16" fmla="*/ f11 1 8001000"/>
              <a:gd name="f17" fmla="*/ f12 1 21600"/>
              <a:gd name="f18" fmla="*/ 21600 f12 1"/>
              <a:gd name="f19" fmla="*/ 0 1 f14"/>
              <a:gd name="f20" fmla="*/ 8001000 1 f14"/>
              <a:gd name="f21" fmla="*/ 0 1 f15"/>
              <a:gd name="f22" fmla="*/ 1 1 f15"/>
              <a:gd name="f23" fmla="min f17 f16"/>
              <a:gd name="f24" fmla="*/ f18 1 f13"/>
              <a:gd name="f25" fmla="*/ f19 f8 1"/>
              <a:gd name="f26" fmla="*/ f20 f8 1"/>
              <a:gd name="f27" fmla="val f24"/>
              <a:gd name="f28" fmla="*/ f3 f23 1"/>
              <a:gd name="f29" fmla="+- f27 0 f3"/>
              <a:gd name="f30" fmla="*/ f29 1 0"/>
              <a:gd name="f31" fmla="*/ f22 f30 1"/>
              <a:gd name="f32" fmla="*/ f21 f30 1"/>
              <a:gd name="f33" fmla="*/ f32 f23 1"/>
              <a:gd name="f34" fmla="*/ f31 f23 1"/>
            </a:gdLst>
            <a:ahLst/>
            <a:cxnLst>
              <a:cxn ang="3cd4">
                <a:pos x="hc" y="t"/>
              </a:cxn>
              <a:cxn ang="0">
                <a:pos x="r" y="vc"/>
              </a:cxn>
              <a:cxn ang="cd4">
                <a:pos x="hc" y="b"/>
              </a:cxn>
              <a:cxn ang="cd2">
                <a:pos x="l" y="vc"/>
              </a:cxn>
            </a:cxnLst>
            <a:rect l="f25" t="f33" r="f26" b="f34"/>
            <a:pathLst>
              <a:path w="8001000">
                <a:moveTo>
                  <a:pt x="f3" y="f28"/>
                </a:moveTo>
                <a:lnTo>
                  <a:pt x="f4" y="f28"/>
                </a:lnTo>
              </a:path>
            </a:pathLst>
          </a:custGeom>
          <a:noFill/>
          <a:ln w="19046" cap="flat">
            <a:solidFill>
              <a:srgbClr val="636B85"/>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ptos"/>
            </a:endParaRPr>
          </a:p>
        </p:txBody>
      </p:sp>
      <p:sp>
        <p:nvSpPr>
          <p:cNvPr id="4" name="object 5">
            <a:extLst>
              <a:ext uri="{FF2B5EF4-FFF2-40B4-BE49-F238E27FC236}">
                <a16:creationId xmlns:a16="http://schemas.microsoft.com/office/drawing/2014/main" id="{DEC84C6A-BC0C-19F8-6D04-0113A764ED74}"/>
              </a:ext>
            </a:extLst>
          </p:cNvPr>
          <p:cNvSpPr txBox="1"/>
          <p:nvPr/>
        </p:nvSpPr>
        <p:spPr>
          <a:xfrm>
            <a:off x="1035201" y="787655"/>
            <a:ext cx="7068183" cy="3439405"/>
          </a:xfrm>
          <a:prstGeom prst="rect">
            <a:avLst/>
          </a:prstGeom>
          <a:noFill/>
          <a:ln cap="flat">
            <a:noFill/>
          </a:ln>
        </p:spPr>
        <p:txBody>
          <a:bodyPr vert="horz" wrap="square" lIns="0" tIns="12701" rIns="0" bIns="0" anchor="t" anchorCtr="0" compatLnSpc="1">
            <a:spAutoFit/>
          </a:bodyPr>
          <a:lstStyle/>
          <a:p>
            <a:pPr marL="6345" marR="0" lvl="0" indent="0" algn="ctr"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3200" b="1" i="0" u="none" strike="noStrike" kern="0" cap="none" spc="0" baseline="0" dirty="0">
                <a:solidFill>
                  <a:srgbClr val="000000"/>
                </a:solidFill>
                <a:uFillTx/>
                <a:latin typeface="Arial"/>
                <a:cs typeface="Arial"/>
              </a:rPr>
              <a:t>New</a:t>
            </a:r>
            <a:r>
              <a:rPr lang="en-US" sz="3200" b="1" i="0" u="none" strike="noStrike" kern="0" cap="none" spc="-60" baseline="0" dirty="0">
                <a:solidFill>
                  <a:srgbClr val="000000"/>
                </a:solidFill>
                <a:uFillTx/>
                <a:latin typeface="Arial"/>
                <a:cs typeface="Arial"/>
              </a:rPr>
              <a:t> </a:t>
            </a:r>
            <a:r>
              <a:rPr lang="en-US" sz="3200" b="1" i="0" u="none" strike="noStrike" kern="0" cap="none" spc="0" baseline="0" dirty="0">
                <a:solidFill>
                  <a:srgbClr val="000000"/>
                </a:solidFill>
                <a:uFillTx/>
                <a:latin typeface="Arial"/>
                <a:cs typeface="Arial"/>
              </a:rPr>
              <a:t>Councilmember</a:t>
            </a:r>
            <a:r>
              <a:rPr lang="en-US" sz="3200" b="1" i="0" u="none" strike="noStrike" kern="0" cap="none" spc="-70" baseline="0" dirty="0">
                <a:solidFill>
                  <a:srgbClr val="000000"/>
                </a:solidFill>
                <a:uFillTx/>
                <a:latin typeface="Arial"/>
                <a:cs typeface="Arial"/>
              </a:rPr>
              <a:t> </a:t>
            </a:r>
            <a:r>
              <a:rPr lang="en-US" sz="3200" b="1" i="0" u="none" strike="noStrike" kern="0" cap="none" spc="-10" baseline="0" dirty="0">
                <a:solidFill>
                  <a:srgbClr val="000000"/>
                </a:solidFill>
                <a:uFillTx/>
                <a:latin typeface="Arial"/>
                <a:cs typeface="Arial"/>
              </a:rPr>
              <a:t>Orientation</a:t>
            </a:r>
            <a:endParaRPr lang="en-US" sz="3200" b="0" i="0" u="none" strike="noStrike" kern="0" cap="none" spc="0" baseline="0" dirty="0">
              <a:solidFill>
                <a:srgbClr val="000000"/>
              </a:solidFill>
              <a:uFillTx/>
              <a:latin typeface="Arial"/>
              <a:cs typeface="Arial"/>
            </a:endParaRPr>
          </a:p>
          <a:p>
            <a:pPr marL="0" marR="0" lvl="0" indent="0" algn="l" defTabSz="914400" rtl="0" fontAlgn="auto" hangingPunct="1">
              <a:lnSpc>
                <a:spcPct val="100000"/>
              </a:lnSpc>
              <a:spcBef>
                <a:spcPts val="105"/>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Arial"/>
              <a:cs typeface="Arial"/>
            </a:endParaRPr>
          </a:p>
          <a:p>
            <a:pPr marL="12701" marR="5084" lvl="0" indent="633734"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0" cap="none" spc="0" baseline="0" dirty="0">
                <a:solidFill>
                  <a:srgbClr val="000000"/>
                </a:solidFill>
                <a:uFillTx/>
                <a:latin typeface="Arial"/>
                <a:cs typeface="Arial"/>
              </a:rPr>
              <a:t>Richmond</a:t>
            </a:r>
            <a:r>
              <a:rPr lang="en-US" sz="2800" b="0" i="0" u="none" strike="noStrike" kern="0" cap="none" spc="-105" baseline="0" dirty="0">
                <a:solidFill>
                  <a:srgbClr val="000000"/>
                </a:solidFill>
                <a:uFillTx/>
                <a:latin typeface="Arial"/>
                <a:cs typeface="Arial"/>
              </a:rPr>
              <a:t> </a:t>
            </a:r>
            <a:r>
              <a:rPr lang="en-US" sz="2800" b="0" i="0" u="none" strike="noStrike" kern="0" cap="none" spc="-10" baseline="0" dirty="0">
                <a:solidFill>
                  <a:srgbClr val="000000"/>
                </a:solidFill>
                <a:uFillTx/>
                <a:latin typeface="Arial"/>
                <a:cs typeface="Arial"/>
              </a:rPr>
              <a:t>Housing</a:t>
            </a:r>
            <a:r>
              <a:rPr lang="en-US" sz="2800" b="0" i="0" u="none" strike="noStrike" kern="0" cap="none" spc="-185" baseline="0" dirty="0">
                <a:solidFill>
                  <a:srgbClr val="000000"/>
                </a:solidFill>
                <a:uFillTx/>
                <a:latin typeface="Arial"/>
                <a:cs typeface="Arial"/>
              </a:rPr>
              <a:t> </a:t>
            </a:r>
            <a:r>
              <a:rPr lang="en-US" sz="2800" b="0" i="0" u="none" strike="noStrike" kern="0" cap="none" spc="0" baseline="0" dirty="0">
                <a:solidFill>
                  <a:srgbClr val="000000"/>
                </a:solidFill>
                <a:uFillTx/>
                <a:latin typeface="Arial"/>
                <a:cs typeface="Arial"/>
              </a:rPr>
              <a:t>Authority</a:t>
            </a:r>
            <a:r>
              <a:rPr lang="en-US" sz="2800" b="0" i="0" u="none" strike="noStrike" kern="0" cap="none" spc="-95" baseline="0" dirty="0">
                <a:solidFill>
                  <a:srgbClr val="000000"/>
                </a:solidFill>
                <a:uFillTx/>
                <a:latin typeface="Arial"/>
                <a:cs typeface="Arial"/>
              </a:rPr>
              <a:t> </a:t>
            </a:r>
            <a:r>
              <a:rPr lang="en-US" sz="2800" b="0" i="0" u="none" strike="noStrike" kern="0" cap="none" spc="0" baseline="0" dirty="0">
                <a:solidFill>
                  <a:srgbClr val="000000"/>
                </a:solidFill>
                <a:uFillTx/>
                <a:latin typeface="Arial"/>
                <a:cs typeface="Arial"/>
              </a:rPr>
              <a:t>(RHA)</a:t>
            </a:r>
            <a:r>
              <a:rPr lang="en-US" sz="2800" b="0" i="0" u="none" strike="noStrike" kern="0" cap="none" spc="-75" baseline="0" dirty="0">
                <a:solidFill>
                  <a:srgbClr val="000000"/>
                </a:solidFill>
                <a:uFillTx/>
                <a:latin typeface="Arial"/>
                <a:cs typeface="Arial"/>
              </a:rPr>
              <a:t> </a:t>
            </a:r>
            <a:r>
              <a:rPr lang="en-US" sz="2800" b="0" i="0" u="none" strike="noStrike" kern="0" cap="none" spc="-50" baseline="0" dirty="0">
                <a:solidFill>
                  <a:srgbClr val="000000"/>
                </a:solidFill>
                <a:uFillTx/>
                <a:latin typeface="Arial"/>
                <a:cs typeface="Arial"/>
              </a:rPr>
              <a:t>/ </a:t>
            </a:r>
            <a:r>
              <a:rPr lang="en-US" sz="2800" b="0" i="0" u="none" strike="noStrike" kern="0" cap="none" spc="0" baseline="0" dirty="0">
                <a:solidFill>
                  <a:srgbClr val="000000"/>
                </a:solidFill>
                <a:uFillTx/>
                <a:latin typeface="Arial"/>
                <a:cs typeface="Arial"/>
              </a:rPr>
              <a:t>2019</a:t>
            </a:r>
            <a:r>
              <a:rPr lang="en-US" sz="2800" b="0" i="0" u="none" strike="noStrike" kern="0" cap="none" spc="-90" baseline="0" dirty="0">
                <a:solidFill>
                  <a:srgbClr val="000000"/>
                </a:solidFill>
                <a:uFillTx/>
                <a:latin typeface="Arial"/>
                <a:cs typeface="Arial"/>
              </a:rPr>
              <a:t> </a:t>
            </a:r>
            <a:r>
              <a:rPr lang="en-US" sz="2800" b="0" i="0" u="none" strike="noStrike" kern="0" cap="none" spc="0" baseline="0" dirty="0">
                <a:solidFill>
                  <a:srgbClr val="000000"/>
                </a:solidFill>
                <a:uFillTx/>
                <a:latin typeface="Arial"/>
                <a:cs typeface="Arial"/>
              </a:rPr>
              <a:t>Public</a:t>
            </a:r>
            <a:r>
              <a:rPr lang="en-US" sz="2800" b="0" i="0" u="none" strike="noStrike" kern="0" cap="none" spc="-80" baseline="0" dirty="0">
                <a:solidFill>
                  <a:srgbClr val="000000"/>
                </a:solidFill>
                <a:uFillTx/>
                <a:latin typeface="Arial"/>
                <a:cs typeface="Arial"/>
              </a:rPr>
              <a:t> </a:t>
            </a:r>
            <a:r>
              <a:rPr lang="en-US" sz="2800" b="0" i="0" u="none" strike="noStrike" kern="0" cap="none" spc="-10" baseline="0" dirty="0">
                <a:solidFill>
                  <a:srgbClr val="000000"/>
                </a:solidFill>
                <a:uFillTx/>
                <a:latin typeface="Arial"/>
                <a:cs typeface="Arial"/>
              </a:rPr>
              <a:t>Housing</a:t>
            </a:r>
            <a:r>
              <a:rPr lang="en-US" sz="2800" b="0" i="0" u="none" strike="noStrike" kern="0" cap="none" spc="-185" baseline="0" dirty="0">
                <a:solidFill>
                  <a:srgbClr val="000000"/>
                </a:solidFill>
                <a:uFillTx/>
                <a:latin typeface="Arial"/>
                <a:cs typeface="Arial"/>
              </a:rPr>
              <a:t> </a:t>
            </a:r>
            <a:r>
              <a:rPr lang="en-US" sz="2800" b="0" i="0" u="none" strike="noStrike" kern="0" cap="none" spc="0" baseline="0" dirty="0">
                <a:solidFill>
                  <a:srgbClr val="000000"/>
                </a:solidFill>
                <a:uFillTx/>
                <a:latin typeface="Arial"/>
                <a:cs typeface="Arial"/>
              </a:rPr>
              <a:t>Authority</a:t>
            </a:r>
            <a:r>
              <a:rPr lang="en-US" sz="2800" b="0" i="0" u="none" strike="noStrike" kern="0" cap="none" spc="-85" baseline="0" dirty="0">
                <a:solidFill>
                  <a:srgbClr val="000000"/>
                </a:solidFill>
                <a:uFillTx/>
                <a:latin typeface="Arial"/>
                <a:cs typeface="Arial"/>
              </a:rPr>
              <a:t> </a:t>
            </a:r>
            <a:r>
              <a:rPr lang="en-US" sz="2800" b="0" i="0" u="none" strike="noStrike" kern="0" cap="none" spc="0" baseline="0" dirty="0">
                <a:solidFill>
                  <a:srgbClr val="000000"/>
                </a:solidFill>
                <a:uFillTx/>
                <a:latin typeface="Arial"/>
                <a:cs typeface="Arial"/>
              </a:rPr>
              <a:t>Recovery</a:t>
            </a:r>
            <a:r>
              <a:rPr lang="en-US" sz="2800" b="0" i="0" u="none" strike="noStrike" kern="0" cap="none" spc="-80" baseline="0" dirty="0">
                <a:solidFill>
                  <a:srgbClr val="000000"/>
                </a:solidFill>
                <a:uFillTx/>
                <a:latin typeface="Arial"/>
                <a:cs typeface="Arial"/>
              </a:rPr>
              <a:t> </a:t>
            </a:r>
            <a:r>
              <a:rPr lang="en-US" sz="2800" b="0" i="0" u="none" strike="noStrike" kern="0" cap="none" spc="-25" baseline="0" dirty="0">
                <a:solidFill>
                  <a:srgbClr val="000000"/>
                </a:solidFill>
                <a:uFillTx/>
                <a:latin typeface="Arial"/>
                <a:cs typeface="Arial"/>
              </a:rPr>
              <a:t>and</a:t>
            </a:r>
            <a:endParaRPr lang="en-US" sz="2800" b="0" i="0" u="none" strike="noStrike" kern="0" cap="none" spc="0" baseline="0" dirty="0">
              <a:solidFill>
                <a:srgbClr val="000000"/>
              </a:solidFill>
              <a:uFillTx/>
              <a:latin typeface="Arial"/>
              <a:cs typeface="Arial"/>
            </a:endParaRPr>
          </a:p>
          <a:p>
            <a:pPr marL="171640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0" cap="none" spc="0" baseline="0" dirty="0">
                <a:solidFill>
                  <a:srgbClr val="000000"/>
                </a:solidFill>
                <a:uFillTx/>
                <a:latin typeface="Arial"/>
                <a:cs typeface="Arial"/>
              </a:rPr>
              <a:t>Sustainability</a:t>
            </a:r>
            <a:r>
              <a:rPr lang="en-US" sz="2800" b="0" i="0" u="none" strike="noStrike" kern="0" cap="none" spc="-190" baseline="0" dirty="0">
                <a:solidFill>
                  <a:srgbClr val="000000"/>
                </a:solidFill>
                <a:uFillTx/>
                <a:latin typeface="Arial"/>
                <a:cs typeface="Arial"/>
              </a:rPr>
              <a:t> </a:t>
            </a:r>
            <a:r>
              <a:rPr lang="en-US" sz="2800" b="0" i="0" u="none" strike="noStrike" kern="0" cap="none" spc="-10" baseline="0" dirty="0">
                <a:solidFill>
                  <a:srgbClr val="000000"/>
                </a:solidFill>
                <a:uFillTx/>
                <a:latin typeface="Arial"/>
                <a:cs typeface="Arial"/>
              </a:rPr>
              <a:t>(PHARS</a:t>
            </a:r>
            <a:r>
              <a:rPr lang="en-US" sz="2400" b="0" i="0" u="none" strike="noStrike" kern="0" cap="none" spc="-10" baseline="0" dirty="0">
                <a:solidFill>
                  <a:srgbClr val="000000"/>
                </a:solidFill>
                <a:uFillTx/>
                <a:latin typeface="Arial"/>
                <a:cs typeface="Arial"/>
              </a:rPr>
              <a:t>)</a:t>
            </a:r>
            <a:endParaRPr lang="en-US" sz="2400" b="0" i="0" u="none" strike="noStrike" kern="0" cap="none" spc="0" baseline="0" dirty="0">
              <a:solidFill>
                <a:srgbClr val="000000"/>
              </a:solidFill>
              <a:uFillTx/>
              <a:latin typeface="Arial"/>
              <a:cs typeface="Arial"/>
            </a:endParaRPr>
          </a:p>
          <a:p>
            <a:pPr marL="0" marR="0" lvl="0" indent="0" algn="l" defTabSz="914400" rtl="0" fontAlgn="auto" hangingPunct="1">
              <a:lnSpc>
                <a:spcPct val="100000"/>
              </a:lnSpc>
              <a:spcBef>
                <a:spcPts val="3125"/>
              </a:spcBef>
              <a:spcAft>
                <a:spcPts val="0"/>
              </a:spcAft>
              <a:buNone/>
              <a:tabLst/>
              <a:defRPr sz="1800" b="0" i="0" u="none" strike="noStrike" kern="0" cap="none" spc="0" baseline="0">
                <a:solidFill>
                  <a:srgbClr val="000000"/>
                </a:solidFill>
                <a:uFillTx/>
              </a:defRPr>
            </a:pPr>
            <a:endParaRPr lang="en-US" sz="2800" b="0" i="0" u="none" strike="noStrike" kern="0" cap="none" spc="0" baseline="0" dirty="0">
              <a:solidFill>
                <a:srgbClr val="000000"/>
              </a:solidFill>
              <a:uFillTx/>
              <a:latin typeface="Arial"/>
              <a:cs typeface="Arial"/>
            </a:endParaRPr>
          </a:p>
          <a:p>
            <a:pPr marL="170370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0" cap="none" spc="-35" baseline="0" dirty="0">
                <a:solidFill>
                  <a:srgbClr val="000000"/>
                </a:solidFill>
                <a:uFillTx/>
                <a:latin typeface="Arial"/>
                <a:cs typeface="Arial"/>
              </a:rPr>
              <a:t>Tuesday,</a:t>
            </a:r>
            <a:r>
              <a:rPr lang="en-US" sz="2800" b="0" i="0" u="none" strike="noStrike" kern="0" cap="none" spc="-70" baseline="0" dirty="0">
                <a:solidFill>
                  <a:srgbClr val="000000"/>
                </a:solidFill>
                <a:uFillTx/>
                <a:latin typeface="Arial"/>
                <a:cs typeface="Arial"/>
              </a:rPr>
              <a:t> </a:t>
            </a:r>
            <a:r>
              <a:rPr lang="en-US" sz="2800" b="0" i="0" u="none" strike="noStrike" kern="0" cap="none" spc="0" baseline="0" dirty="0">
                <a:solidFill>
                  <a:srgbClr val="000000"/>
                </a:solidFill>
                <a:uFillTx/>
                <a:latin typeface="Arial"/>
                <a:cs typeface="Arial"/>
              </a:rPr>
              <a:t>May</a:t>
            </a:r>
            <a:r>
              <a:rPr lang="en-US" sz="2800" b="0" i="0" u="none" strike="noStrike" kern="0" cap="none" spc="-65" baseline="0" dirty="0">
                <a:solidFill>
                  <a:srgbClr val="000000"/>
                </a:solidFill>
                <a:uFillTx/>
                <a:latin typeface="Arial"/>
                <a:cs typeface="Arial"/>
              </a:rPr>
              <a:t> 6</a:t>
            </a:r>
            <a:r>
              <a:rPr lang="en-US" sz="2800" b="0" i="0" u="none" strike="noStrike" kern="0" cap="none" spc="0" baseline="0" dirty="0">
                <a:solidFill>
                  <a:srgbClr val="000000"/>
                </a:solidFill>
                <a:uFillTx/>
                <a:latin typeface="Arial"/>
                <a:cs typeface="Arial"/>
              </a:rPr>
              <a:t>,</a:t>
            </a:r>
            <a:r>
              <a:rPr lang="en-US" sz="2800" b="0" i="0" u="none" strike="noStrike" kern="0" cap="none" spc="-70" baseline="0" dirty="0">
                <a:solidFill>
                  <a:srgbClr val="000000"/>
                </a:solidFill>
                <a:uFillTx/>
                <a:latin typeface="Arial"/>
                <a:cs typeface="Arial"/>
              </a:rPr>
              <a:t> </a:t>
            </a:r>
            <a:r>
              <a:rPr lang="en-US" sz="2800" b="0" i="0" u="none" strike="noStrike" kern="0" cap="none" spc="-20" baseline="0" dirty="0">
                <a:solidFill>
                  <a:srgbClr val="000000"/>
                </a:solidFill>
                <a:uFillTx/>
                <a:latin typeface="Arial"/>
                <a:cs typeface="Arial"/>
              </a:rPr>
              <a:t>2025</a:t>
            </a:r>
            <a:endParaRPr lang="en-US" sz="2800" b="0" i="0" u="none" strike="noStrike" kern="0" cap="none" spc="0" baseline="0" dirty="0">
              <a:solidFill>
                <a:srgbClr val="000000"/>
              </a:solidFill>
              <a:uFillTx/>
              <a:latin typeface="Arial"/>
              <a:cs typeface="Arial"/>
            </a:endParaRPr>
          </a:p>
        </p:txBody>
      </p:sp>
      <p:sp>
        <p:nvSpPr>
          <p:cNvPr id="5" name="object 6">
            <a:extLst>
              <a:ext uri="{FF2B5EF4-FFF2-40B4-BE49-F238E27FC236}">
                <a16:creationId xmlns:a16="http://schemas.microsoft.com/office/drawing/2014/main" id="{612678C2-0605-BD03-E4F5-AA5E399AFF23}"/>
              </a:ext>
            </a:extLst>
          </p:cNvPr>
          <p:cNvSpPr txBox="1"/>
          <p:nvPr/>
        </p:nvSpPr>
        <p:spPr>
          <a:xfrm>
            <a:off x="1157287" y="5838242"/>
            <a:ext cx="6829425" cy="1146469"/>
          </a:xfrm>
          <a:prstGeom prst="rect">
            <a:avLst/>
          </a:prstGeom>
          <a:noFill/>
          <a:ln cap="flat">
            <a:noFill/>
          </a:ln>
        </p:spPr>
        <p:txBody>
          <a:bodyPr vert="horz" wrap="square" lIns="0" tIns="12701" rIns="0" bIns="0" anchor="t" anchorCtr="0" compatLnSpc="1">
            <a:spAutoFit/>
          </a:bodyPr>
          <a:lstStyle/>
          <a:p>
            <a:pPr marL="12701" marR="5084" lvl="0" indent="601346"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Arial"/>
                <a:cs typeface="Arial"/>
              </a:rPr>
              <a:t>Nannette</a:t>
            </a:r>
            <a:r>
              <a:rPr lang="en-US" sz="1800" b="0" i="0" u="none" strike="noStrike" kern="0" cap="none" spc="-40" baseline="0" dirty="0">
                <a:solidFill>
                  <a:srgbClr val="000000"/>
                </a:solidFill>
                <a:uFillTx/>
                <a:latin typeface="Arial"/>
                <a:cs typeface="Arial"/>
              </a:rPr>
              <a:t> </a:t>
            </a:r>
            <a:r>
              <a:rPr lang="en-US" sz="1800" b="0" i="0" u="none" strike="noStrike" kern="0" cap="none" spc="0" baseline="0" dirty="0">
                <a:solidFill>
                  <a:srgbClr val="000000"/>
                </a:solidFill>
                <a:uFillTx/>
                <a:latin typeface="Arial"/>
                <a:cs typeface="Arial"/>
              </a:rPr>
              <a:t>J.</a:t>
            </a:r>
            <a:r>
              <a:rPr lang="en-US" sz="1800" b="0" i="0" u="none" strike="noStrike" kern="0" cap="none" spc="-50" baseline="0" dirty="0">
                <a:solidFill>
                  <a:srgbClr val="000000"/>
                </a:solidFill>
                <a:uFillTx/>
                <a:latin typeface="Arial"/>
                <a:cs typeface="Arial"/>
              </a:rPr>
              <a:t> </a:t>
            </a:r>
            <a:r>
              <a:rPr lang="en-US" sz="1800" b="0" i="0" u="none" strike="noStrike" kern="0" cap="none" spc="0" baseline="0" dirty="0">
                <a:solidFill>
                  <a:srgbClr val="000000"/>
                </a:solidFill>
                <a:uFillTx/>
                <a:latin typeface="Arial"/>
                <a:cs typeface="Arial"/>
              </a:rPr>
              <a:t>Beacham,</a:t>
            </a:r>
            <a:r>
              <a:rPr lang="en-US" sz="1800" b="0" i="0" u="none" strike="noStrike" kern="0" cap="none" spc="-25" baseline="0" dirty="0">
                <a:solidFill>
                  <a:srgbClr val="000000"/>
                </a:solidFill>
                <a:uFillTx/>
                <a:latin typeface="Arial"/>
                <a:cs typeface="Arial"/>
              </a:rPr>
              <a:t> </a:t>
            </a:r>
            <a:r>
              <a:rPr lang="en-US" sz="1800" b="0" i="0" u="none" strike="noStrike" kern="0" cap="none" spc="0" baseline="0" dirty="0">
                <a:solidFill>
                  <a:srgbClr val="000000"/>
                </a:solidFill>
                <a:uFillTx/>
                <a:latin typeface="Arial"/>
                <a:cs typeface="Arial"/>
              </a:rPr>
              <a:t>Economic</a:t>
            </a:r>
            <a:r>
              <a:rPr lang="en-US" sz="1800" b="0" i="0" u="none" strike="noStrike" kern="0" cap="none" spc="-40" baseline="0" dirty="0">
                <a:solidFill>
                  <a:srgbClr val="000000"/>
                </a:solidFill>
                <a:uFillTx/>
                <a:latin typeface="Arial"/>
                <a:cs typeface="Arial"/>
              </a:rPr>
              <a:t> </a:t>
            </a:r>
            <a:r>
              <a:rPr lang="en-US" sz="1800" b="0" i="0" u="none" strike="noStrike" kern="0" cap="none" spc="0" baseline="0" dirty="0">
                <a:solidFill>
                  <a:srgbClr val="000000"/>
                </a:solidFill>
                <a:uFillTx/>
                <a:latin typeface="Arial"/>
                <a:cs typeface="Arial"/>
              </a:rPr>
              <a:t>Development</a:t>
            </a:r>
            <a:r>
              <a:rPr lang="en-US" sz="1800" b="0" i="0" u="none" strike="noStrike" kern="0" cap="none" spc="-25" baseline="0" dirty="0">
                <a:solidFill>
                  <a:srgbClr val="000000"/>
                </a:solidFill>
                <a:uFillTx/>
                <a:latin typeface="Arial"/>
                <a:cs typeface="Arial"/>
              </a:rPr>
              <a:t> </a:t>
            </a:r>
            <a:r>
              <a:rPr lang="en-US" sz="1800" b="0" i="0" u="none" strike="noStrike" kern="0" cap="none" spc="-10" baseline="0" dirty="0">
                <a:solidFill>
                  <a:srgbClr val="000000"/>
                </a:solidFill>
                <a:uFillTx/>
                <a:latin typeface="Arial"/>
                <a:cs typeface="Arial"/>
              </a:rPr>
              <a:t>Director</a:t>
            </a:r>
          </a:p>
          <a:p>
            <a:pPr marL="12701" marR="5084" lvl="0" indent="601346"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800" b="0" i="0" u="none" strike="noStrike" kern="0" cap="none" spc="-10" baseline="0" dirty="0">
                <a:solidFill>
                  <a:srgbClr val="000000"/>
                </a:solidFill>
                <a:uFillTx/>
                <a:latin typeface="Arial"/>
                <a:cs typeface="Arial"/>
              </a:rPr>
              <a:t>Antoinette Terrell</a:t>
            </a:r>
            <a:r>
              <a:rPr lang="en-US" sz="1800" b="0" i="0" u="none" strike="noStrike" kern="0" cap="none" spc="0" baseline="0" dirty="0">
                <a:solidFill>
                  <a:srgbClr val="000000"/>
                </a:solidFill>
                <a:uFillTx/>
                <a:latin typeface="Arial"/>
                <a:cs typeface="Arial"/>
              </a:rPr>
              <a:t>,</a:t>
            </a:r>
            <a:r>
              <a:rPr lang="en-US" sz="1800" b="0" i="0" u="none" strike="noStrike" kern="0" cap="none" spc="-30" baseline="0" dirty="0">
                <a:solidFill>
                  <a:srgbClr val="000000"/>
                </a:solidFill>
                <a:uFillTx/>
                <a:latin typeface="Arial"/>
                <a:cs typeface="Arial"/>
              </a:rPr>
              <a:t> </a:t>
            </a:r>
            <a:r>
              <a:rPr lang="en-US" sz="1800" b="0" i="0" u="none" strike="noStrike" kern="0" cap="none" spc="0" baseline="0" dirty="0">
                <a:solidFill>
                  <a:srgbClr val="000000"/>
                </a:solidFill>
                <a:uFillTx/>
                <a:latin typeface="Arial"/>
                <a:cs typeface="Arial"/>
              </a:rPr>
              <a:t>RHA</a:t>
            </a:r>
            <a:r>
              <a:rPr lang="en-US" sz="1800" b="0" i="0" u="none" strike="noStrike" kern="0" cap="none" spc="-125" baseline="0" dirty="0">
                <a:solidFill>
                  <a:srgbClr val="000000"/>
                </a:solidFill>
                <a:uFillTx/>
                <a:latin typeface="Arial"/>
                <a:cs typeface="Arial"/>
              </a:rPr>
              <a:t> </a:t>
            </a:r>
            <a:r>
              <a:rPr lang="en-US" sz="1800" b="0" i="0" u="none" strike="noStrike" kern="0" cap="none" spc="0" baseline="0" dirty="0">
                <a:solidFill>
                  <a:srgbClr val="000000"/>
                </a:solidFill>
                <a:uFillTx/>
                <a:latin typeface="Arial"/>
                <a:cs typeface="Arial"/>
              </a:rPr>
              <a:t>Executive</a:t>
            </a:r>
            <a:r>
              <a:rPr lang="en-US" sz="1800" b="0" i="0" u="none" strike="noStrike" kern="0" cap="none" spc="-20" baseline="0" dirty="0">
                <a:solidFill>
                  <a:srgbClr val="000000"/>
                </a:solidFill>
                <a:uFillTx/>
                <a:latin typeface="Arial"/>
                <a:cs typeface="Arial"/>
              </a:rPr>
              <a:t> </a:t>
            </a:r>
            <a:r>
              <a:rPr lang="en-US" sz="1800" b="0" i="0" u="none" strike="noStrike" kern="0" cap="none" spc="-10" baseline="0" dirty="0">
                <a:solidFill>
                  <a:srgbClr val="000000"/>
                </a:solidFill>
                <a:uFillTx/>
                <a:latin typeface="Arial"/>
                <a:cs typeface="Arial"/>
              </a:rPr>
              <a:t>Director,</a:t>
            </a:r>
            <a:r>
              <a:rPr lang="en-US" sz="1800" b="0" i="0" u="none" strike="noStrike" kern="0" cap="none" spc="-35" baseline="0" dirty="0">
                <a:solidFill>
                  <a:srgbClr val="000000"/>
                </a:solidFill>
                <a:uFillTx/>
                <a:latin typeface="Arial"/>
                <a:cs typeface="Arial"/>
              </a:rPr>
              <a:t> </a:t>
            </a:r>
            <a:r>
              <a:rPr lang="en-US" sz="1800" b="0" i="0" u="none" strike="noStrike" kern="0" cap="none" spc="0" baseline="0" dirty="0">
                <a:solidFill>
                  <a:srgbClr val="000000"/>
                </a:solidFill>
                <a:uFillTx/>
                <a:latin typeface="Arial"/>
                <a:cs typeface="Arial"/>
              </a:rPr>
              <a:t>(510)</a:t>
            </a:r>
            <a:r>
              <a:rPr lang="en-US" sz="1800" b="0" i="0" u="none" strike="noStrike" kern="0" cap="none" spc="-35" baseline="0" dirty="0">
                <a:solidFill>
                  <a:srgbClr val="000000"/>
                </a:solidFill>
                <a:uFillTx/>
                <a:latin typeface="Arial"/>
                <a:cs typeface="Arial"/>
              </a:rPr>
              <a:t> </a:t>
            </a:r>
            <a:r>
              <a:rPr lang="en-US" sz="1800" b="0" i="0" u="none" strike="noStrike" kern="0" cap="none" spc="-10" baseline="0" dirty="0">
                <a:solidFill>
                  <a:srgbClr val="000000"/>
                </a:solidFill>
                <a:uFillTx/>
                <a:latin typeface="Arial"/>
                <a:cs typeface="Arial"/>
              </a:rPr>
              <a:t>620-</a:t>
            </a:r>
            <a:r>
              <a:rPr lang="en-US" sz="1800" b="0" i="0" u="none" strike="noStrike" kern="0" cap="none" spc="-20" baseline="0" dirty="0">
                <a:solidFill>
                  <a:srgbClr val="000000"/>
                </a:solidFill>
                <a:uFillTx/>
                <a:latin typeface="Arial"/>
                <a:cs typeface="Arial"/>
              </a:rPr>
              <a:t>6784</a:t>
            </a:r>
          </a:p>
          <a:p>
            <a:pPr marL="12701" marR="5084" lvl="0" indent="601346"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kern="0" spc="-20" dirty="0">
                <a:solidFill>
                  <a:srgbClr val="000000"/>
                </a:solidFill>
                <a:latin typeface="Arial"/>
                <a:cs typeface="Arial"/>
              </a:rPr>
              <a:t>Gabino Arredondo, Project Manager</a:t>
            </a:r>
            <a:endParaRPr lang="en-US" sz="1800" b="0" i="0" u="none" strike="noStrike" kern="0" cap="none" spc="0" baseline="0" dirty="0">
              <a:solidFill>
                <a:srgbClr val="000000"/>
              </a:solidFill>
              <a:uFillTx/>
              <a:latin typeface="Arial"/>
              <a:cs typeface="Arial"/>
            </a:endParaRPr>
          </a:p>
          <a:p>
            <a:pPr marL="1941828"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10" baseline="0" dirty="0">
              <a:solidFill>
                <a:srgbClr val="000000"/>
              </a:solidFill>
              <a:uFillTx/>
              <a:latin typeface="Arial"/>
              <a:cs typeface="Arial"/>
            </a:endParaRPr>
          </a:p>
        </p:txBody>
      </p:sp>
      <p:pic>
        <p:nvPicPr>
          <p:cNvPr id="6" name="object 7">
            <a:extLst>
              <a:ext uri="{FF2B5EF4-FFF2-40B4-BE49-F238E27FC236}">
                <a16:creationId xmlns:a16="http://schemas.microsoft.com/office/drawing/2014/main" id="{6DC71EEA-C723-C155-0553-8AD5F79EE11A}"/>
              </a:ext>
            </a:extLst>
          </p:cNvPr>
          <p:cNvPicPr>
            <a:picLocks noChangeAspect="1"/>
          </p:cNvPicPr>
          <p:nvPr/>
        </p:nvPicPr>
        <p:blipFill>
          <a:blip r:embed="rId3"/>
          <a:stretch>
            <a:fillRect/>
          </a:stretch>
        </p:blipFill>
        <p:spPr>
          <a:xfrm>
            <a:off x="5468112" y="4436996"/>
            <a:ext cx="2231894" cy="1113135"/>
          </a:xfrm>
          <a:prstGeom prst="rect">
            <a:avLst/>
          </a:prstGeom>
          <a:noFill/>
          <a:ln cap="flat">
            <a:noFill/>
          </a:ln>
        </p:spPr>
      </p:pic>
      <p:pic>
        <p:nvPicPr>
          <p:cNvPr id="8" name="Picture 9">
            <a:extLst>
              <a:ext uri="{FF2B5EF4-FFF2-40B4-BE49-F238E27FC236}">
                <a16:creationId xmlns:a16="http://schemas.microsoft.com/office/drawing/2014/main" id="{59310B67-5CCF-AEA2-E648-47D0F5887431}"/>
              </a:ext>
            </a:extLst>
          </p:cNvPr>
          <p:cNvPicPr>
            <a:picLocks noChangeAspect="1"/>
          </p:cNvPicPr>
          <p:nvPr/>
        </p:nvPicPr>
        <p:blipFill>
          <a:blip r:embed="rId4"/>
          <a:stretch>
            <a:fillRect/>
          </a:stretch>
        </p:blipFill>
        <p:spPr>
          <a:xfrm>
            <a:off x="1157287" y="3983303"/>
            <a:ext cx="2020522" cy="2020522"/>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6ECEF080-407C-AEC7-4276-A77BB0A9B2AB}"/>
              </a:ext>
            </a:extLst>
          </p:cNvPr>
          <p:cNvPicPr>
            <a:picLocks noChangeAspect="1"/>
          </p:cNvPicPr>
          <p:nvPr/>
        </p:nvPicPr>
        <p:blipFill>
          <a:blip r:embed="rId3"/>
          <a:stretch>
            <a:fillRect/>
          </a:stretch>
        </p:blipFill>
        <p:spPr>
          <a:xfrm>
            <a:off x="134115" y="347472"/>
            <a:ext cx="8628891" cy="6492240"/>
          </a:xfrm>
          <a:prstGeom prst="rect">
            <a:avLst/>
          </a:prstGeom>
          <a:noFill/>
          <a:ln cap="flat">
            <a:noFill/>
          </a:ln>
        </p:spPr>
      </p:pic>
      <p:sp>
        <p:nvSpPr>
          <p:cNvPr id="3" name="object 3">
            <a:extLst>
              <a:ext uri="{FF2B5EF4-FFF2-40B4-BE49-F238E27FC236}">
                <a16:creationId xmlns:a16="http://schemas.microsoft.com/office/drawing/2014/main" id="{BB529B26-9E7A-6D6D-C99E-B856D5415253}"/>
              </a:ext>
            </a:extLst>
          </p:cNvPr>
          <p:cNvSpPr txBox="1"/>
          <p:nvPr/>
        </p:nvSpPr>
        <p:spPr>
          <a:xfrm>
            <a:off x="7700006" y="57406"/>
            <a:ext cx="125099"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50" baseline="0">
                <a:solidFill>
                  <a:srgbClr val="FFFFFF"/>
                </a:solidFill>
                <a:uFillTx/>
                <a:latin typeface="Arial"/>
                <a:cs typeface="Arial"/>
              </a:rPr>
              <a:t>8</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C0CBB19-69D7-0338-538C-8AA4E262DD5B}"/>
              </a:ext>
            </a:extLst>
          </p:cNvPr>
          <p:cNvSpPr txBox="1">
            <a:spLocks noGrp="1"/>
          </p:cNvSpPr>
          <p:nvPr>
            <p:ph type="title"/>
          </p:nvPr>
        </p:nvSpPr>
        <p:spPr>
          <a:xfrm>
            <a:off x="941832" y="195617"/>
            <a:ext cx="6446520" cy="634995"/>
          </a:xfrm>
          <a:prstGeom prst="rect">
            <a:avLst/>
          </a:prstGeom>
          <a:noFill/>
          <a:ln>
            <a:noFill/>
          </a:ln>
        </p:spPr>
        <p:txBody>
          <a:bodyPr vert="horz" wrap="square" lIns="0" tIns="12060" rIns="0" bIns="0" anchor="t" anchorCtr="1" compatLnSpc="1">
            <a:spAutoFit/>
          </a:bodyPr>
          <a:lstStyle/>
          <a:p>
            <a:pPr marL="12701" lvl="0" algn="ctr">
              <a:spcBef>
                <a:spcPts val="95"/>
              </a:spcBef>
            </a:pPr>
            <a:r>
              <a:rPr lang="en-US" sz="4000" spc="-75" dirty="0">
                <a:latin typeface="Arial" pitchFamily="34"/>
                <a:cs typeface="Arial" pitchFamily="34"/>
              </a:rPr>
              <a:t>Nevin Plaza Phase I</a:t>
            </a:r>
          </a:p>
        </p:txBody>
      </p:sp>
      <p:graphicFrame>
        <p:nvGraphicFramePr>
          <p:cNvPr id="3" name="object 3">
            <a:extLst>
              <a:ext uri="{FF2B5EF4-FFF2-40B4-BE49-F238E27FC236}">
                <a16:creationId xmlns:a16="http://schemas.microsoft.com/office/drawing/2014/main" id="{AF927DB3-C6D8-0E00-42B8-D9E693464BB2}"/>
              </a:ext>
            </a:extLst>
          </p:cNvPr>
          <p:cNvGraphicFramePr>
            <a:graphicFrameLocks noGrp="1"/>
          </p:cNvGraphicFramePr>
          <p:nvPr>
            <p:extLst>
              <p:ext uri="{D42A27DB-BD31-4B8C-83A1-F6EECF244321}">
                <p14:modId xmlns:p14="http://schemas.microsoft.com/office/powerpoint/2010/main" val="981241043"/>
              </p:ext>
            </p:extLst>
          </p:nvPr>
        </p:nvGraphicFramePr>
        <p:xfrm>
          <a:off x="387477" y="1168338"/>
          <a:ext cx="8229600" cy="5428537"/>
        </p:xfrm>
        <a:graphic>
          <a:graphicData uri="http://schemas.openxmlformats.org/drawingml/2006/table">
            <a:tbl>
              <a:tblPr firstRow="1" bandRow="1">
                <a:effectLst/>
                <a:tableStyleId>{2D5ABB26-0587-4C30-8999-92F81FD0307C}</a:tableStyleId>
              </a:tblPr>
              <a:tblGrid>
                <a:gridCol w="914400">
                  <a:extLst>
                    <a:ext uri="{9D8B030D-6E8A-4147-A177-3AD203B41FA5}">
                      <a16:colId xmlns:a16="http://schemas.microsoft.com/office/drawing/2014/main" val="450318239"/>
                    </a:ext>
                  </a:extLst>
                </a:gridCol>
                <a:gridCol w="5943600">
                  <a:extLst>
                    <a:ext uri="{9D8B030D-6E8A-4147-A177-3AD203B41FA5}">
                      <a16:colId xmlns:a16="http://schemas.microsoft.com/office/drawing/2014/main" val="3253233912"/>
                    </a:ext>
                  </a:extLst>
                </a:gridCol>
                <a:gridCol w="1371600">
                  <a:extLst>
                    <a:ext uri="{9D8B030D-6E8A-4147-A177-3AD203B41FA5}">
                      <a16:colId xmlns:a16="http://schemas.microsoft.com/office/drawing/2014/main" val="3565088884"/>
                    </a:ext>
                  </a:extLst>
                </a:gridCol>
              </a:tblGrid>
              <a:tr h="357118">
                <a:tc>
                  <a:txBody>
                    <a:bodyPr/>
                    <a:lstStyle/>
                    <a:p>
                      <a:pPr marL="91440" lvl="0">
                        <a:lnSpc>
                          <a:spcPct val="100000"/>
                        </a:lnSpc>
                        <a:spcBef>
                          <a:spcPts val="315"/>
                        </a:spcBef>
                      </a:pPr>
                      <a:r>
                        <a:rPr lang="en-US" sz="1800" b="1" spc="-20">
                          <a:solidFill>
                            <a:srgbClr val="FFFFFF"/>
                          </a:solidFill>
                          <a:latin typeface="Arial"/>
                          <a:cs typeface="Arial"/>
                        </a:rPr>
                        <a:t>Task</a:t>
                      </a:r>
                      <a:r>
                        <a:rPr lang="en-US" sz="1800" b="1" spc="-80">
                          <a:solidFill>
                            <a:srgbClr val="FFFFFF"/>
                          </a:solidFill>
                          <a:latin typeface="Arial"/>
                          <a:cs typeface="Arial"/>
                        </a:rPr>
                        <a:t> </a:t>
                      </a:r>
                      <a:r>
                        <a:rPr lang="en-US" sz="1800" b="1" spc="-50">
                          <a:solidFill>
                            <a:srgbClr val="FFFFFF"/>
                          </a:solidFill>
                          <a:latin typeface="Arial"/>
                          <a:cs typeface="Arial"/>
                        </a:rPr>
                        <a:t>#</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1440" lvl="0">
                        <a:lnSpc>
                          <a:spcPct val="100000"/>
                        </a:lnSpc>
                        <a:spcBef>
                          <a:spcPts val="315"/>
                        </a:spcBef>
                      </a:pPr>
                      <a:r>
                        <a:rPr lang="en-US" sz="1800" b="1" spc="-20">
                          <a:solidFill>
                            <a:srgbClr val="FFFFFF"/>
                          </a:solidFill>
                          <a:latin typeface="Arial"/>
                          <a:cs typeface="Arial"/>
                        </a:rPr>
                        <a:t>Task</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2070" lvl="0">
                        <a:lnSpc>
                          <a:spcPct val="100000"/>
                        </a:lnSpc>
                        <a:spcBef>
                          <a:spcPts val="315"/>
                        </a:spcBef>
                      </a:pPr>
                      <a:r>
                        <a:rPr lang="en-US" sz="1800" b="1" spc="-10">
                          <a:solidFill>
                            <a:srgbClr val="FFFFFF"/>
                          </a:solidFill>
                          <a:latin typeface="Arial"/>
                          <a:cs typeface="Arial"/>
                        </a:rPr>
                        <a:t>Status</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extLst>
                  <a:ext uri="{0D108BD9-81ED-4DB2-BD59-A6C34878D82A}">
                    <a16:rowId xmlns:a16="http://schemas.microsoft.com/office/drawing/2014/main" val="2953235797"/>
                  </a:ext>
                </a:extLst>
              </a:tr>
              <a:tr h="617448">
                <a:tc>
                  <a:txBody>
                    <a:bodyPr/>
                    <a:lstStyle/>
                    <a:p>
                      <a:pPr marL="91440" lvl="0">
                        <a:lnSpc>
                          <a:spcPct val="100000"/>
                        </a:lnSpc>
                        <a:spcBef>
                          <a:spcPts val="315"/>
                        </a:spcBef>
                      </a:pPr>
                      <a:r>
                        <a:rPr lang="en-US" sz="1800" spc="-25">
                          <a:latin typeface="Arial"/>
                          <a:cs typeface="Arial"/>
                        </a:rPr>
                        <a:t>3.1</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marR="1062990" lvl="0">
                        <a:lnSpc>
                          <a:spcPct val="100000"/>
                        </a:lnSpc>
                        <a:spcBef>
                          <a:spcPts val="315"/>
                        </a:spcBef>
                      </a:pPr>
                      <a:r>
                        <a:rPr lang="en-US" sz="1800">
                          <a:latin typeface="Arial"/>
                          <a:cs typeface="Arial"/>
                        </a:rPr>
                        <a:t>Issue</a:t>
                      </a:r>
                      <a:r>
                        <a:rPr lang="en-US" sz="1800" spc="-40">
                          <a:latin typeface="Arial"/>
                          <a:cs typeface="Arial"/>
                        </a:rPr>
                        <a:t> </a:t>
                      </a:r>
                      <a:r>
                        <a:rPr lang="en-US" sz="1800">
                          <a:latin typeface="Arial"/>
                          <a:cs typeface="Arial"/>
                        </a:rPr>
                        <a:t>RFP</a:t>
                      </a:r>
                      <a:r>
                        <a:rPr lang="en-US" sz="1800" spc="-60">
                          <a:latin typeface="Arial"/>
                          <a:cs typeface="Arial"/>
                        </a:rPr>
                        <a:t> </a:t>
                      </a:r>
                      <a:r>
                        <a:rPr lang="en-US" sz="1800">
                          <a:latin typeface="Arial"/>
                          <a:cs typeface="Arial"/>
                        </a:rPr>
                        <a:t>for</a:t>
                      </a:r>
                      <a:r>
                        <a:rPr lang="en-US" sz="1800" spc="-30">
                          <a:latin typeface="Arial"/>
                          <a:cs typeface="Arial"/>
                        </a:rPr>
                        <a:t> </a:t>
                      </a:r>
                      <a:r>
                        <a:rPr lang="en-US" sz="1800">
                          <a:latin typeface="Arial"/>
                          <a:cs typeface="Arial"/>
                        </a:rPr>
                        <a:t>Development</a:t>
                      </a:r>
                      <a:r>
                        <a:rPr lang="en-US" sz="1800" spc="-5">
                          <a:latin typeface="Arial"/>
                          <a:cs typeface="Arial"/>
                        </a:rPr>
                        <a:t> </a:t>
                      </a:r>
                      <a:r>
                        <a:rPr lang="en-US" sz="1800">
                          <a:latin typeface="Arial"/>
                          <a:cs typeface="Arial"/>
                        </a:rPr>
                        <a:t>Partner</a:t>
                      </a:r>
                      <a:r>
                        <a:rPr lang="en-US" sz="1800" spc="-30">
                          <a:latin typeface="Arial"/>
                          <a:cs typeface="Arial"/>
                        </a:rPr>
                        <a:t> </a:t>
                      </a:r>
                      <a:r>
                        <a:rPr lang="en-US" sz="1800">
                          <a:latin typeface="Arial"/>
                          <a:cs typeface="Arial"/>
                        </a:rPr>
                        <a:t>w/</a:t>
                      </a:r>
                      <a:r>
                        <a:rPr lang="en-US" sz="1800" spc="10">
                          <a:latin typeface="Arial"/>
                          <a:cs typeface="Arial"/>
                        </a:rPr>
                        <a:t> </a:t>
                      </a:r>
                      <a:r>
                        <a:rPr lang="en-US" sz="1800" spc="-10">
                          <a:latin typeface="Arial"/>
                          <a:cs typeface="Arial"/>
                        </a:rPr>
                        <a:t>elevator addendum</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15"/>
                        </a:spcBef>
                      </a:pPr>
                      <a:r>
                        <a:rPr lang="en-US" sz="1800" spc="-10">
                          <a:latin typeface="Arial"/>
                          <a:cs typeface="Arial"/>
                        </a:rPr>
                        <a:t>Complete</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2579858887"/>
                  </a:ext>
                </a:extLst>
              </a:tr>
              <a:tr h="616835">
                <a:tc>
                  <a:txBody>
                    <a:bodyPr/>
                    <a:lstStyle/>
                    <a:p>
                      <a:pPr marL="91440" lvl="0">
                        <a:lnSpc>
                          <a:spcPct val="100000"/>
                        </a:lnSpc>
                        <a:spcBef>
                          <a:spcPts val="315"/>
                        </a:spcBef>
                      </a:pPr>
                      <a:r>
                        <a:rPr lang="en-US" sz="1800" spc="-25">
                          <a:latin typeface="Arial"/>
                          <a:cs typeface="Arial"/>
                        </a:rPr>
                        <a:t>3.2</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1440" lvl="0">
                        <a:lnSpc>
                          <a:spcPct val="100000"/>
                        </a:lnSpc>
                        <a:spcBef>
                          <a:spcPts val="315"/>
                        </a:spcBef>
                      </a:pPr>
                      <a:r>
                        <a:rPr lang="en-US" sz="1800">
                          <a:latin typeface="Arial"/>
                          <a:cs typeface="Arial"/>
                        </a:rPr>
                        <a:t>Select</a:t>
                      </a:r>
                      <a:r>
                        <a:rPr lang="en-US" sz="1800" spc="-30">
                          <a:latin typeface="Arial"/>
                          <a:cs typeface="Arial"/>
                        </a:rPr>
                        <a:t> </a:t>
                      </a:r>
                      <a:r>
                        <a:rPr lang="en-US" sz="1800">
                          <a:latin typeface="Arial"/>
                          <a:cs typeface="Arial"/>
                        </a:rPr>
                        <a:t>a</a:t>
                      </a:r>
                      <a:r>
                        <a:rPr lang="en-US" sz="1800" spc="-35">
                          <a:latin typeface="Arial"/>
                          <a:cs typeface="Arial"/>
                        </a:rPr>
                        <a:t> </a:t>
                      </a:r>
                      <a:r>
                        <a:rPr lang="en-US" sz="1800">
                          <a:latin typeface="Arial"/>
                          <a:cs typeface="Arial"/>
                        </a:rPr>
                        <a:t>Development</a:t>
                      </a:r>
                      <a:r>
                        <a:rPr lang="en-US" sz="1800" spc="-5">
                          <a:latin typeface="Arial"/>
                          <a:cs typeface="Arial"/>
                        </a:rPr>
                        <a:t> </a:t>
                      </a:r>
                      <a:r>
                        <a:rPr lang="en-US" sz="1800" spc="-10">
                          <a:latin typeface="Arial"/>
                          <a:cs typeface="Arial"/>
                        </a:rPr>
                        <a:t>Partner</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2070" lvl="0">
                        <a:lnSpc>
                          <a:spcPct val="100000"/>
                        </a:lnSpc>
                        <a:spcBef>
                          <a:spcPts val="315"/>
                        </a:spcBef>
                      </a:pPr>
                      <a:r>
                        <a:rPr lang="en-US" sz="1800" spc="-10">
                          <a:latin typeface="Arial"/>
                          <a:cs typeface="Arial"/>
                        </a:rPr>
                        <a:t>Complete</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3756009783"/>
                  </a:ext>
                </a:extLst>
              </a:tr>
              <a:tr h="617448">
                <a:tc>
                  <a:txBody>
                    <a:bodyPr/>
                    <a:lstStyle/>
                    <a:p>
                      <a:pPr marL="91440" lvl="0">
                        <a:lnSpc>
                          <a:spcPct val="100000"/>
                        </a:lnSpc>
                        <a:spcBef>
                          <a:spcPts val="320"/>
                        </a:spcBef>
                      </a:pPr>
                      <a:r>
                        <a:rPr lang="en-US" sz="1800" spc="-25">
                          <a:latin typeface="Arial"/>
                          <a:cs typeface="Arial"/>
                        </a:rPr>
                        <a:t>3.3</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marR="1120139" lvl="0">
                        <a:lnSpc>
                          <a:spcPct val="100000"/>
                        </a:lnSpc>
                        <a:spcBef>
                          <a:spcPts val="320"/>
                        </a:spcBef>
                      </a:pPr>
                      <a:r>
                        <a:rPr lang="en-US" sz="1800" dirty="0">
                          <a:latin typeface="Arial"/>
                          <a:cs typeface="Arial"/>
                        </a:rPr>
                        <a:t>Special Applications Center (SAC)</a:t>
                      </a:r>
                      <a:r>
                        <a:rPr lang="en-US" sz="1800" spc="-30" dirty="0">
                          <a:latin typeface="Arial"/>
                          <a:cs typeface="Arial"/>
                        </a:rPr>
                        <a:t> </a:t>
                      </a:r>
                      <a:r>
                        <a:rPr lang="en-US" sz="1800" dirty="0">
                          <a:latin typeface="Arial"/>
                          <a:cs typeface="Arial"/>
                        </a:rPr>
                        <a:t>acceptance</a:t>
                      </a:r>
                      <a:r>
                        <a:rPr lang="en-US" sz="1800" spc="-20" dirty="0">
                          <a:latin typeface="Arial"/>
                          <a:cs typeface="Arial"/>
                        </a:rPr>
                        <a:t> </a:t>
                      </a:r>
                      <a:r>
                        <a:rPr lang="en-US" sz="1800" dirty="0">
                          <a:latin typeface="Arial"/>
                          <a:cs typeface="Arial"/>
                        </a:rPr>
                        <a:t>of</a:t>
                      </a:r>
                      <a:r>
                        <a:rPr lang="en-US" sz="1800" spc="-15" dirty="0">
                          <a:latin typeface="Arial"/>
                          <a:cs typeface="Arial"/>
                        </a:rPr>
                        <a:t> </a:t>
                      </a:r>
                      <a:r>
                        <a:rPr lang="en-US" sz="1800" dirty="0">
                          <a:latin typeface="Arial"/>
                          <a:cs typeface="Arial"/>
                        </a:rPr>
                        <a:t>a</a:t>
                      </a:r>
                      <a:r>
                        <a:rPr lang="en-US" sz="1800" spc="-20" dirty="0">
                          <a:latin typeface="Arial"/>
                          <a:cs typeface="Arial"/>
                        </a:rPr>
                        <a:t> </a:t>
                      </a:r>
                      <a:r>
                        <a:rPr lang="en-US" sz="1800" dirty="0">
                          <a:latin typeface="Arial"/>
                          <a:cs typeface="Arial"/>
                        </a:rPr>
                        <a:t>complete</a:t>
                      </a:r>
                      <a:r>
                        <a:rPr lang="en-US" sz="1800" spc="-15" dirty="0">
                          <a:latin typeface="Arial"/>
                          <a:cs typeface="Arial"/>
                        </a:rPr>
                        <a:t> </a:t>
                      </a:r>
                      <a:r>
                        <a:rPr lang="en-US" sz="1800" dirty="0">
                          <a:latin typeface="Arial"/>
                          <a:cs typeface="Arial"/>
                        </a:rPr>
                        <a:t>Section</a:t>
                      </a:r>
                      <a:r>
                        <a:rPr lang="en-US" sz="1800" spc="-15" dirty="0">
                          <a:latin typeface="Arial"/>
                          <a:cs typeface="Arial"/>
                        </a:rPr>
                        <a:t> </a:t>
                      </a:r>
                      <a:r>
                        <a:rPr lang="en-US" sz="1800" dirty="0">
                          <a:latin typeface="Arial"/>
                          <a:cs typeface="Arial"/>
                        </a:rPr>
                        <a:t>18 Public Housing Information Center (</a:t>
                      </a:r>
                      <a:r>
                        <a:rPr lang="en-US" sz="1800" spc="-25" dirty="0">
                          <a:latin typeface="Arial"/>
                          <a:cs typeface="Arial"/>
                        </a:rPr>
                        <a:t>PIC) </a:t>
                      </a:r>
                      <a:r>
                        <a:rPr lang="en-US" sz="1800" spc="-10" dirty="0">
                          <a:latin typeface="Arial"/>
                          <a:cs typeface="Arial"/>
                        </a:rPr>
                        <a:t>application</a:t>
                      </a:r>
                      <a:endParaRPr lang="en-US" sz="1800" dirty="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20"/>
                        </a:spcBef>
                      </a:pPr>
                      <a:r>
                        <a:rPr lang="en-US" sz="1800" spc="-10">
                          <a:latin typeface="Arial"/>
                          <a:cs typeface="Arial"/>
                        </a:rPr>
                        <a:t>Complete</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3271682832"/>
                  </a:ext>
                </a:extLst>
              </a:tr>
              <a:tr h="617448">
                <a:tc>
                  <a:txBody>
                    <a:bodyPr/>
                    <a:lstStyle/>
                    <a:p>
                      <a:pPr marL="91440" lvl="0">
                        <a:lnSpc>
                          <a:spcPct val="100000"/>
                        </a:lnSpc>
                        <a:spcBef>
                          <a:spcPts val="320"/>
                        </a:spcBef>
                      </a:pPr>
                      <a:r>
                        <a:rPr lang="en-US" sz="1800" spc="-25">
                          <a:latin typeface="Arial"/>
                          <a:cs typeface="Arial"/>
                        </a:rPr>
                        <a:t>3.4</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1440" marR="372746" lvl="0">
                        <a:lnSpc>
                          <a:spcPct val="100000"/>
                        </a:lnSpc>
                        <a:spcBef>
                          <a:spcPts val="320"/>
                        </a:spcBef>
                      </a:pPr>
                      <a:r>
                        <a:rPr lang="en-US" sz="1800">
                          <a:latin typeface="Arial"/>
                          <a:cs typeface="Arial"/>
                        </a:rPr>
                        <a:t>Submit</a:t>
                      </a:r>
                      <a:r>
                        <a:rPr lang="en-US" sz="1800" spc="-30">
                          <a:latin typeface="Arial"/>
                          <a:cs typeface="Arial"/>
                        </a:rPr>
                        <a:t> </a:t>
                      </a:r>
                      <a:r>
                        <a:rPr lang="en-US" sz="1800">
                          <a:latin typeface="Arial"/>
                          <a:cs typeface="Arial"/>
                        </a:rPr>
                        <a:t>Financing</a:t>
                      </a:r>
                      <a:r>
                        <a:rPr lang="en-US" sz="1800" spc="-10">
                          <a:latin typeface="Arial"/>
                          <a:cs typeface="Arial"/>
                        </a:rPr>
                        <a:t> </a:t>
                      </a:r>
                      <a:r>
                        <a:rPr lang="en-US" sz="1800">
                          <a:latin typeface="Arial"/>
                          <a:cs typeface="Arial"/>
                        </a:rPr>
                        <a:t>Plan</a:t>
                      </a:r>
                      <a:r>
                        <a:rPr lang="en-US" sz="1800" spc="-15">
                          <a:latin typeface="Arial"/>
                          <a:cs typeface="Arial"/>
                        </a:rPr>
                        <a:t> </a:t>
                      </a:r>
                      <a:r>
                        <a:rPr lang="en-US" sz="1800">
                          <a:latin typeface="Arial"/>
                          <a:cs typeface="Arial"/>
                        </a:rPr>
                        <a:t>to</a:t>
                      </a:r>
                      <a:r>
                        <a:rPr lang="en-US" sz="1800" spc="-35">
                          <a:latin typeface="Arial"/>
                          <a:cs typeface="Arial"/>
                        </a:rPr>
                        <a:t> </a:t>
                      </a:r>
                      <a:r>
                        <a:rPr lang="en-US" sz="1800">
                          <a:latin typeface="Arial"/>
                          <a:cs typeface="Arial"/>
                        </a:rPr>
                        <a:t>SFRO</a:t>
                      </a:r>
                      <a:r>
                        <a:rPr lang="en-US" sz="1800" spc="-15">
                          <a:latin typeface="Arial"/>
                          <a:cs typeface="Arial"/>
                        </a:rPr>
                        <a:t> </a:t>
                      </a:r>
                      <a:r>
                        <a:rPr lang="en-US" sz="1800">
                          <a:latin typeface="Arial"/>
                          <a:cs typeface="Arial"/>
                        </a:rPr>
                        <a:t>and</a:t>
                      </a:r>
                      <a:r>
                        <a:rPr lang="en-US" sz="1800" spc="-25">
                          <a:latin typeface="Arial"/>
                          <a:cs typeface="Arial"/>
                        </a:rPr>
                        <a:t> </a:t>
                      </a:r>
                      <a:r>
                        <a:rPr lang="en-US" sz="1800">
                          <a:latin typeface="Arial"/>
                          <a:cs typeface="Arial"/>
                        </a:rPr>
                        <a:t>submit</a:t>
                      </a:r>
                      <a:r>
                        <a:rPr lang="en-US" sz="1800" spc="-5">
                          <a:latin typeface="Arial"/>
                          <a:cs typeface="Arial"/>
                        </a:rPr>
                        <a:t> </a:t>
                      </a:r>
                      <a:r>
                        <a:rPr lang="en-US" sz="1800" spc="-10">
                          <a:latin typeface="Arial"/>
                          <a:cs typeface="Arial"/>
                        </a:rPr>
                        <a:t>Financing </a:t>
                      </a:r>
                      <a:r>
                        <a:rPr lang="en-US" sz="1800">
                          <a:latin typeface="Arial"/>
                          <a:cs typeface="Arial"/>
                        </a:rPr>
                        <a:t>Applications</a:t>
                      </a:r>
                      <a:r>
                        <a:rPr lang="en-US" sz="1800" spc="-20">
                          <a:latin typeface="Arial"/>
                          <a:cs typeface="Arial"/>
                        </a:rPr>
                        <a:t> </a:t>
                      </a:r>
                      <a:r>
                        <a:rPr lang="en-US" sz="1800">
                          <a:latin typeface="Arial"/>
                          <a:cs typeface="Arial"/>
                        </a:rPr>
                        <a:t>to</a:t>
                      </a:r>
                      <a:r>
                        <a:rPr lang="en-US" sz="1800" spc="-70">
                          <a:latin typeface="Arial"/>
                          <a:cs typeface="Arial"/>
                        </a:rPr>
                        <a:t> </a:t>
                      </a:r>
                      <a:r>
                        <a:rPr lang="en-US" sz="1800" spc="-10">
                          <a:latin typeface="Arial"/>
                          <a:cs typeface="Arial"/>
                        </a:rPr>
                        <a:t>TCAC/HCD</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2070" lvl="0">
                        <a:lnSpc>
                          <a:spcPct val="100000"/>
                        </a:lnSpc>
                        <a:spcBef>
                          <a:spcPts val="320"/>
                        </a:spcBef>
                      </a:pPr>
                      <a:r>
                        <a:rPr lang="en-US" sz="1800" spc="-10">
                          <a:latin typeface="Arial"/>
                          <a:cs typeface="Arial"/>
                        </a:rPr>
                        <a:t>Complete</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1346728092"/>
                  </a:ext>
                </a:extLst>
              </a:tr>
              <a:tr h="357118">
                <a:tc>
                  <a:txBody>
                    <a:bodyPr/>
                    <a:lstStyle/>
                    <a:p>
                      <a:pPr marL="91440" lvl="0">
                        <a:lnSpc>
                          <a:spcPct val="100000"/>
                        </a:lnSpc>
                        <a:spcBef>
                          <a:spcPts val="320"/>
                        </a:spcBef>
                      </a:pPr>
                      <a:r>
                        <a:rPr lang="en-US" sz="1800" spc="-25">
                          <a:latin typeface="Arial"/>
                          <a:cs typeface="Arial"/>
                        </a:rPr>
                        <a:t>3.5</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lvl="0">
                        <a:lnSpc>
                          <a:spcPct val="100000"/>
                        </a:lnSpc>
                        <a:spcBef>
                          <a:spcPts val="320"/>
                        </a:spcBef>
                      </a:pPr>
                      <a:r>
                        <a:rPr lang="en-US" sz="1800">
                          <a:latin typeface="Arial"/>
                          <a:cs typeface="Arial"/>
                        </a:rPr>
                        <a:t>Closing</a:t>
                      </a:r>
                      <a:r>
                        <a:rPr lang="en-US" sz="1800" spc="-30">
                          <a:latin typeface="Arial"/>
                          <a:cs typeface="Arial"/>
                        </a:rPr>
                        <a:t> </a:t>
                      </a:r>
                      <a:r>
                        <a:rPr lang="en-US" sz="1800">
                          <a:latin typeface="Arial"/>
                          <a:cs typeface="Arial"/>
                        </a:rPr>
                        <a:t>/Conveyance</a:t>
                      </a:r>
                      <a:r>
                        <a:rPr lang="en-US" sz="1800" spc="-15">
                          <a:latin typeface="Arial"/>
                          <a:cs typeface="Arial"/>
                        </a:rPr>
                        <a:t> </a:t>
                      </a:r>
                      <a:r>
                        <a:rPr lang="en-US" sz="1800">
                          <a:latin typeface="Arial"/>
                          <a:cs typeface="Arial"/>
                        </a:rPr>
                        <a:t>/Start</a:t>
                      </a:r>
                      <a:r>
                        <a:rPr lang="en-US" sz="1800" spc="-50">
                          <a:latin typeface="Arial"/>
                          <a:cs typeface="Arial"/>
                        </a:rPr>
                        <a:t> </a:t>
                      </a:r>
                      <a:r>
                        <a:rPr lang="en-US" sz="1800" spc="-10">
                          <a:latin typeface="Arial"/>
                          <a:cs typeface="Arial"/>
                        </a:rPr>
                        <a:t>Construction</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20"/>
                        </a:spcBef>
                      </a:pPr>
                      <a:r>
                        <a:rPr lang="en-US" sz="1800" dirty="0">
                          <a:latin typeface="Arial"/>
                          <a:cs typeface="Arial"/>
                        </a:rPr>
                        <a:t>Complete</a:t>
                      </a: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2422522917"/>
                  </a:ext>
                </a:extLst>
              </a:tr>
              <a:tr h="1928314">
                <a:tc gridSpan="3">
                  <a:txBody>
                    <a:bodyPr/>
                    <a:lstStyle/>
                    <a:p>
                      <a:pPr marL="91440" marR="445770" lvl="0" indent="0" defTabSz="914400" fontAlgn="auto" hangingPunct="1">
                        <a:lnSpc>
                          <a:spcPct val="100000"/>
                        </a:lnSpc>
                        <a:spcBef>
                          <a:spcPts val="320"/>
                        </a:spcBef>
                        <a:spcAft>
                          <a:spcPts val="0"/>
                        </a:spcAft>
                        <a:buNone/>
                        <a:tabLst/>
                      </a:pPr>
                      <a:r>
                        <a:rPr lang="en-US" sz="1800" dirty="0">
                          <a:latin typeface="Arial"/>
                          <a:cs typeface="Arial"/>
                        </a:rPr>
                        <a:t>Update: </a:t>
                      </a:r>
                      <a:r>
                        <a:rPr lang="en-US" sz="1800" dirty="0">
                          <a:solidFill>
                            <a:srgbClr val="000000"/>
                          </a:solidFill>
                          <a:latin typeface="Calibri"/>
                        </a:rPr>
                        <a:t> EAH Housing was selected as the development partner to redevelop Nevin Plaza. During the development process, a subdivision created a small tract of land that is still owned by RHA and is subject to a HUD Declaration of Trust. Phase 2 will involve new construction on the land located behind the existing Nevin Plaza. Phase 1 of Nevin Plaza has a projected completion date in June 2025, pending the finishing touches on the common areas.</a:t>
                      </a:r>
                    </a:p>
                    <a:p>
                      <a:pPr marL="91440" marR="445770" lvl="0">
                        <a:lnSpc>
                          <a:spcPct val="100000"/>
                        </a:lnSpc>
                        <a:spcBef>
                          <a:spcPts val="320"/>
                        </a:spcBef>
                      </a:pPr>
                      <a:endParaRPr lang="en-US" sz="1800" dirty="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7612356"/>
                  </a:ext>
                </a:extLst>
              </a:tr>
            </a:tbl>
          </a:graphicData>
        </a:graphic>
      </p:graphicFrame>
      <p:sp>
        <p:nvSpPr>
          <p:cNvPr id="4" name="object 4">
            <a:extLst>
              <a:ext uri="{FF2B5EF4-FFF2-40B4-BE49-F238E27FC236}">
                <a16:creationId xmlns:a16="http://schemas.microsoft.com/office/drawing/2014/main" id="{1DA8BE1C-46F1-46E8-3A02-A15826EFEDF5}"/>
              </a:ext>
            </a:extLst>
          </p:cNvPr>
          <p:cNvSpPr txBox="1"/>
          <p:nvPr/>
        </p:nvSpPr>
        <p:spPr>
          <a:xfrm>
            <a:off x="7700006" y="57406"/>
            <a:ext cx="125099"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50" baseline="0">
                <a:solidFill>
                  <a:srgbClr val="FFFFFF"/>
                </a:solidFill>
                <a:uFillTx/>
                <a:latin typeface="Arial"/>
                <a:cs typeface="Arial"/>
              </a:rPr>
              <a:t>7</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64DB5925-89D9-C677-BF44-38957C7F336E}"/>
              </a:ext>
            </a:extLst>
          </p:cNvPr>
          <p:cNvPicPr>
            <a:picLocks noChangeAspect="1"/>
          </p:cNvPicPr>
          <p:nvPr/>
        </p:nvPicPr>
        <p:blipFill>
          <a:blip r:embed="rId3"/>
          <a:stretch>
            <a:fillRect/>
          </a:stretch>
        </p:blipFill>
        <p:spPr>
          <a:xfrm>
            <a:off x="422457" y="429769"/>
            <a:ext cx="8652191" cy="6370826"/>
          </a:xfrm>
          <a:prstGeom prst="rect">
            <a:avLst/>
          </a:prstGeom>
          <a:noFill/>
          <a:ln cap="flat">
            <a:noFill/>
          </a:ln>
        </p:spPr>
      </p:pic>
      <p:sp>
        <p:nvSpPr>
          <p:cNvPr id="3" name="object 3">
            <a:extLst>
              <a:ext uri="{FF2B5EF4-FFF2-40B4-BE49-F238E27FC236}">
                <a16:creationId xmlns:a16="http://schemas.microsoft.com/office/drawing/2014/main" id="{D170D1AE-9DF8-7172-4782-D16646CFBF95}"/>
              </a:ext>
            </a:extLst>
          </p:cNvPr>
          <p:cNvSpPr txBox="1"/>
          <p:nvPr/>
        </p:nvSpPr>
        <p:spPr>
          <a:xfrm>
            <a:off x="7700006" y="57406"/>
            <a:ext cx="223515"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25" baseline="0">
                <a:solidFill>
                  <a:srgbClr val="FFFFFF"/>
                </a:solidFill>
                <a:uFillTx/>
                <a:latin typeface="Arial"/>
                <a:cs typeface="Arial"/>
              </a:rPr>
              <a:t>10</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DBB7A88-329C-8B5A-E82C-738B86ED01BA}"/>
              </a:ext>
            </a:extLst>
          </p:cNvPr>
          <p:cNvSpPr txBox="1">
            <a:spLocks noGrp="1"/>
          </p:cNvSpPr>
          <p:nvPr>
            <p:ph type="title"/>
          </p:nvPr>
        </p:nvSpPr>
        <p:spPr>
          <a:xfrm>
            <a:off x="1719465" y="241959"/>
            <a:ext cx="4740962" cy="627726"/>
          </a:xfrm>
          <a:prstGeom prst="rect">
            <a:avLst/>
          </a:prstGeom>
          <a:noFill/>
          <a:ln>
            <a:noFill/>
          </a:ln>
        </p:spPr>
        <p:txBody>
          <a:bodyPr vert="horz" wrap="square" lIns="0" tIns="12060" rIns="0" bIns="0" anchor="t" anchorCtr="0" compatLnSpc="1">
            <a:spAutoFit/>
          </a:bodyPr>
          <a:lstStyle/>
          <a:p>
            <a:pPr marL="12701" lvl="0">
              <a:spcBef>
                <a:spcPts val="95"/>
              </a:spcBef>
            </a:pPr>
            <a:r>
              <a:rPr lang="en-US" spc="-85"/>
              <a:t>	</a:t>
            </a:r>
            <a:r>
              <a:rPr lang="en-US" sz="4000" spc="-85">
                <a:latin typeface="Arial" pitchFamily="34"/>
                <a:cs typeface="Arial" pitchFamily="34"/>
              </a:rPr>
              <a:t>Nystrom Village</a:t>
            </a:r>
          </a:p>
        </p:txBody>
      </p:sp>
      <p:graphicFrame>
        <p:nvGraphicFramePr>
          <p:cNvPr id="3" name="object 3">
            <a:extLst>
              <a:ext uri="{FF2B5EF4-FFF2-40B4-BE49-F238E27FC236}">
                <a16:creationId xmlns:a16="http://schemas.microsoft.com/office/drawing/2014/main" id="{D60A10F2-AC1C-695E-3D98-56C61651D54C}"/>
              </a:ext>
            </a:extLst>
          </p:cNvPr>
          <p:cNvGraphicFramePr>
            <a:graphicFrameLocks noGrp="1"/>
          </p:cNvGraphicFramePr>
          <p:nvPr>
            <p:extLst>
              <p:ext uri="{D42A27DB-BD31-4B8C-83A1-F6EECF244321}">
                <p14:modId xmlns:p14="http://schemas.microsoft.com/office/powerpoint/2010/main" val="3576809936"/>
              </p:ext>
            </p:extLst>
          </p:nvPr>
        </p:nvGraphicFramePr>
        <p:xfrm>
          <a:off x="278836" y="1106387"/>
          <a:ext cx="8471971" cy="4394839"/>
        </p:xfrm>
        <a:graphic>
          <a:graphicData uri="http://schemas.openxmlformats.org/drawingml/2006/table">
            <a:tbl>
              <a:tblPr firstRow="1" bandRow="1">
                <a:effectLst/>
                <a:tableStyleId>{2D5ABB26-0587-4C30-8999-92F81FD0307C}</a:tableStyleId>
              </a:tblPr>
              <a:tblGrid>
                <a:gridCol w="941330">
                  <a:extLst>
                    <a:ext uri="{9D8B030D-6E8A-4147-A177-3AD203B41FA5}">
                      <a16:colId xmlns:a16="http://schemas.microsoft.com/office/drawing/2014/main" val="142179240"/>
                    </a:ext>
                  </a:extLst>
                </a:gridCol>
                <a:gridCol w="6118646">
                  <a:extLst>
                    <a:ext uri="{9D8B030D-6E8A-4147-A177-3AD203B41FA5}">
                      <a16:colId xmlns:a16="http://schemas.microsoft.com/office/drawing/2014/main" val="1255757488"/>
                    </a:ext>
                  </a:extLst>
                </a:gridCol>
                <a:gridCol w="1411995">
                  <a:extLst>
                    <a:ext uri="{9D8B030D-6E8A-4147-A177-3AD203B41FA5}">
                      <a16:colId xmlns:a16="http://schemas.microsoft.com/office/drawing/2014/main" val="2099264586"/>
                    </a:ext>
                  </a:extLst>
                </a:gridCol>
              </a:tblGrid>
              <a:tr h="370203">
                <a:tc>
                  <a:txBody>
                    <a:bodyPr/>
                    <a:lstStyle/>
                    <a:p>
                      <a:pPr marL="91440" lvl="0">
                        <a:lnSpc>
                          <a:spcPct val="100000"/>
                        </a:lnSpc>
                        <a:spcBef>
                          <a:spcPts val="315"/>
                        </a:spcBef>
                      </a:pPr>
                      <a:r>
                        <a:rPr lang="en-US" sz="1800" b="1" spc="-20">
                          <a:solidFill>
                            <a:srgbClr val="FFFFFF"/>
                          </a:solidFill>
                          <a:latin typeface="Arial"/>
                          <a:cs typeface="Arial"/>
                        </a:rPr>
                        <a:t>Task</a:t>
                      </a:r>
                      <a:r>
                        <a:rPr lang="en-US" sz="1800" b="1" spc="-80">
                          <a:solidFill>
                            <a:srgbClr val="FFFFFF"/>
                          </a:solidFill>
                          <a:latin typeface="Arial"/>
                          <a:cs typeface="Arial"/>
                        </a:rPr>
                        <a:t> </a:t>
                      </a:r>
                      <a:r>
                        <a:rPr lang="en-US" sz="1800" b="1" spc="-50">
                          <a:solidFill>
                            <a:srgbClr val="FFFFFF"/>
                          </a:solidFill>
                          <a:latin typeface="Arial"/>
                          <a:cs typeface="Arial"/>
                        </a:rPr>
                        <a:t>#</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1440" lvl="0">
                        <a:lnSpc>
                          <a:spcPct val="100000"/>
                        </a:lnSpc>
                        <a:spcBef>
                          <a:spcPts val="315"/>
                        </a:spcBef>
                      </a:pPr>
                      <a:r>
                        <a:rPr lang="en-US" sz="1800" b="1" spc="-20">
                          <a:solidFill>
                            <a:srgbClr val="FFFFFF"/>
                          </a:solidFill>
                          <a:latin typeface="Arial"/>
                          <a:cs typeface="Arial"/>
                        </a:rPr>
                        <a:t>Task</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2070" lvl="0">
                        <a:lnSpc>
                          <a:spcPct val="100000"/>
                        </a:lnSpc>
                        <a:spcBef>
                          <a:spcPts val="315"/>
                        </a:spcBef>
                      </a:pPr>
                      <a:r>
                        <a:rPr lang="en-US" sz="1800" b="1" spc="-10">
                          <a:solidFill>
                            <a:srgbClr val="FFFFFF"/>
                          </a:solidFill>
                          <a:latin typeface="Arial"/>
                          <a:cs typeface="Arial"/>
                        </a:rPr>
                        <a:t>Status</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extLst>
                  <a:ext uri="{0D108BD9-81ED-4DB2-BD59-A6C34878D82A}">
                    <a16:rowId xmlns:a16="http://schemas.microsoft.com/office/drawing/2014/main" val="3869807913"/>
                  </a:ext>
                </a:extLst>
              </a:tr>
              <a:tr h="370203">
                <a:tc>
                  <a:txBody>
                    <a:bodyPr/>
                    <a:lstStyle/>
                    <a:p>
                      <a:pPr marL="91440" lvl="0">
                        <a:lnSpc>
                          <a:spcPct val="100000"/>
                        </a:lnSpc>
                        <a:spcBef>
                          <a:spcPts val="315"/>
                        </a:spcBef>
                      </a:pPr>
                      <a:r>
                        <a:rPr lang="en-US" sz="1800" spc="-25">
                          <a:latin typeface="Arial"/>
                          <a:cs typeface="Arial"/>
                        </a:rPr>
                        <a:t>4.1</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lvl="0">
                        <a:lnSpc>
                          <a:spcPct val="100000"/>
                        </a:lnSpc>
                        <a:spcBef>
                          <a:spcPts val="315"/>
                        </a:spcBef>
                      </a:pPr>
                      <a:r>
                        <a:rPr lang="en-US" sz="1800">
                          <a:latin typeface="Arial"/>
                          <a:cs typeface="Arial"/>
                        </a:rPr>
                        <a:t>Issue</a:t>
                      </a:r>
                      <a:r>
                        <a:rPr lang="en-US" sz="1800" spc="-15">
                          <a:latin typeface="Arial"/>
                          <a:cs typeface="Arial"/>
                        </a:rPr>
                        <a:t> </a:t>
                      </a:r>
                      <a:r>
                        <a:rPr lang="en-US" sz="1800">
                          <a:latin typeface="Arial"/>
                          <a:cs typeface="Arial"/>
                        </a:rPr>
                        <a:t>RFQ</a:t>
                      </a:r>
                      <a:r>
                        <a:rPr lang="en-US" sz="1800" spc="-10">
                          <a:latin typeface="Arial"/>
                          <a:cs typeface="Arial"/>
                        </a:rPr>
                        <a:t> </a:t>
                      </a:r>
                      <a:r>
                        <a:rPr lang="en-US" sz="1800">
                          <a:latin typeface="Arial"/>
                          <a:cs typeface="Arial"/>
                        </a:rPr>
                        <a:t>for</a:t>
                      </a:r>
                      <a:r>
                        <a:rPr lang="en-US" sz="1800" spc="-5">
                          <a:latin typeface="Arial"/>
                          <a:cs typeface="Arial"/>
                        </a:rPr>
                        <a:t> </a:t>
                      </a:r>
                      <a:r>
                        <a:rPr lang="en-US" sz="1800">
                          <a:latin typeface="Arial"/>
                          <a:cs typeface="Arial"/>
                        </a:rPr>
                        <a:t>Master</a:t>
                      </a:r>
                      <a:r>
                        <a:rPr lang="en-US" sz="1800" spc="-5">
                          <a:latin typeface="Arial"/>
                          <a:cs typeface="Arial"/>
                        </a:rPr>
                        <a:t> </a:t>
                      </a:r>
                      <a:r>
                        <a:rPr lang="en-US" sz="1800" spc="-20">
                          <a:latin typeface="Arial"/>
                          <a:cs typeface="Arial"/>
                        </a:rPr>
                        <a:t>Plan</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15"/>
                        </a:spcBef>
                      </a:pPr>
                      <a:r>
                        <a:rPr lang="en-US" sz="1800" spc="-10">
                          <a:latin typeface="Arial"/>
                          <a:cs typeface="Arial"/>
                        </a:rPr>
                        <a:t>Complete</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2098189760"/>
                  </a:ext>
                </a:extLst>
              </a:tr>
              <a:tr h="370844">
                <a:tc>
                  <a:txBody>
                    <a:bodyPr/>
                    <a:lstStyle/>
                    <a:p>
                      <a:pPr marL="91440" lvl="0">
                        <a:lnSpc>
                          <a:spcPct val="100000"/>
                        </a:lnSpc>
                        <a:spcBef>
                          <a:spcPts val="315"/>
                        </a:spcBef>
                      </a:pPr>
                      <a:r>
                        <a:rPr lang="en-US" sz="1800" spc="-25">
                          <a:latin typeface="Arial"/>
                          <a:cs typeface="Arial"/>
                        </a:rPr>
                        <a:t>4.2</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1440" lvl="0">
                        <a:lnSpc>
                          <a:spcPct val="100000"/>
                        </a:lnSpc>
                        <a:spcBef>
                          <a:spcPts val="315"/>
                        </a:spcBef>
                      </a:pPr>
                      <a:r>
                        <a:rPr lang="en-US" sz="1800">
                          <a:latin typeface="Arial"/>
                          <a:cs typeface="Arial"/>
                        </a:rPr>
                        <a:t>Finalize</a:t>
                      </a:r>
                      <a:r>
                        <a:rPr lang="en-US" sz="1800" spc="-40">
                          <a:latin typeface="Arial"/>
                          <a:cs typeface="Arial"/>
                        </a:rPr>
                        <a:t> </a:t>
                      </a:r>
                      <a:r>
                        <a:rPr lang="en-US" sz="1800">
                          <a:latin typeface="Arial"/>
                          <a:cs typeface="Arial"/>
                        </a:rPr>
                        <a:t>terms</a:t>
                      </a:r>
                      <a:r>
                        <a:rPr lang="en-US" sz="1800" spc="-40">
                          <a:latin typeface="Arial"/>
                          <a:cs typeface="Arial"/>
                        </a:rPr>
                        <a:t> </a:t>
                      </a:r>
                      <a:r>
                        <a:rPr lang="en-US" sz="1800">
                          <a:latin typeface="Arial"/>
                          <a:cs typeface="Arial"/>
                        </a:rPr>
                        <a:t>between</a:t>
                      </a:r>
                      <a:r>
                        <a:rPr lang="en-US" sz="1800" spc="5">
                          <a:latin typeface="Arial"/>
                          <a:cs typeface="Arial"/>
                        </a:rPr>
                        <a:t> </a:t>
                      </a:r>
                      <a:r>
                        <a:rPr lang="en-US" sz="1800">
                          <a:latin typeface="Arial"/>
                          <a:cs typeface="Arial"/>
                        </a:rPr>
                        <a:t>RHA</a:t>
                      </a:r>
                      <a:r>
                        <a:rPr lang="en-US" sz="1800" spc="-125">
                          <a:latin typeface="Arial"/>
                          <a:cs typeface="Arial"/>
                        </a:rPr>
                        <a:t> </a:t>
                      </a:r>
                      <a:r>
                        <a:rPr lang="en-US" sz="1800">
                          <a:latin typeface="Arial"/>
                          <a:cs typeface="Arial"/>
                        </a:rPr>
                        <a:t>and</a:t>
                      </a:r>
                      <a:r>
                        <a:rPr lang="en-US" sz="1800" spc="-25">
                          <a:latin typeface="Arial"/>
                          <a:cs typeface="Arial"/>
                        </a:rPr>
                        <a:t> </a:t>
                      </a:r>
                      <a:r>
                        <a:rPr lang="en-US" sz="1800" spc="-10">
                          <a:latin typeface="Arial"/>
                          <a:cs typeface="Arial"/>
                        </a:rPr>
                        <a:t>Developer</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2070" lvl="0">
                        <a:lnSpc>
                          <a:spcPct val="100000"/>
                        </a:lnSpc>
                        <a:spcBef>
                          <a:spcPts val="315"/>
                        </a:spcBef>
                      </a:pPr>
                      <a:r>
                        <a:rPr lang="en-US" sz="1800">
                          <a:latin typeface="Arial"/>
                          <a:cs typeface="Arial"/>
                        </a:rPr>
                        <a:t>Not Started</a:t>
                      </a: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2109619190"/>
                  </a:ext>
                </a:extLst>
              </a:tr>
              <a:tr h="1188089">
                <a:tc gridSpan="3">
                  <a:txBody>
                    <a:bodyPr/>
                    <a:lstStyle/>
                    <a:p>
                      <a:pPr marL="91440" marR="194310" lvl="0" indent="0" defTabSz="914400" fontAlgn="auto" hangingPunct="1">
                        <a:lnSpc>
                          <a:spcPct val="100000"/>
                        </a:lnSpc>
                        <a:spcBef>
                          <a:spcPts val="315"/>
                        </a:spcBef>
                        <a:spcAft>
                          <a:spcPts val="0"/>
                        </a:spcAft>
                        <a:buNone/>
                        <a:tabLst/>
                      </a:pPr>
                      <a:r>
                        <a:rPr lang="en-US" sz="1800" dirty="0">
                          <a:latin typeface="Arial"/>
                          <a:cs typeface="Arial"/>
                        </a:rPr>
                        <a:t>Update: </a:t>
                      </a:r>
                      <a:r>
                        <a:rPr lang="en-US" dirty="0"/>
                        <a:t>The Richmond Housing Authority (RHA) faced challenges finalizing a Disposition and Development Agreement with McCormack Baron Salazar (MBS) and Richmond Neighborhood Housing Services (RHNS) before the Exclusive Right to Negotiate Agreement (ERNA) expired on October 31, 2023. After no agreement was reached, a new Request for Qualifications (RFQ) process was initiated.  The first phase of the project will be to replace existing public housing at Nystrom Village</a:t>
                      </a:r>
                    </a:p>
                    <a:p>
                      <a:pPr marL="91440" marR="194310" lvl="0" indent="0" defTabSz="914400" fontAlgn="auto" hangingPunct="1">
                        <a:lnSpc>
                          <a:spcPct val="100000"/>
                        </a:lnSpc>
                        <a:spcBef>
                          <a:spcPts val="315"/>
                        </a:spcBef>
                        <a:spcAft>
                          <a:spcPts val="0"/>
                        </a:spcAft>
                        <a:buNone/>
                        <a:tabLst/>
                      </a:pPr>
                      <a:endParaRPr lang="en-US" sz="1800" dirty="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1854513"/>
                  </a:ext>
                </a:extLst>
              </a:tr>
              <a:tr h="640080">
                <a:tc>
                  <a:txBody>
                    <a:bodyPr/>
                    <a:lstStyle/>
                    <a:p>
                      <a:pPr marL="91440" lvl="0">
                        <a:lnSpc>
                          <a:spcPct val="100000"/>
                        </a:lnSpc>
                        <a:spcBef>
                          <a:spcPts val="315"/>
                        </a:spcBef>
                      </a:pPr>
                      <a:r>
                        <a:rPr lang="en-US" sz="1800" spc="-25">
                          <a:latin typeface="Arial"/>
                          <a:cs typeface="Arial"/>
                        </a:rPr>
                        <a:t>4.3</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1440" lvl="0">
                        <a:lnSpc>
                          <a:spcPct val="100000"/>
                        </a:lnSpc>
                        <a:spcBef>
                          <a:spcPts val="315"/>
                        </a:spcBef>
                      </a:pPr>
                      <a:r>
                        <a:rPr lang="en-US" sz="1800">
                          <a:latin typeface="Arial"/>
                          <a:cs typeface="Arial"/>
                        </a:rPr>
                        <a:t>SAC</a:t>
                      </a:r>
                      <a:r>
                        <a:rPr lang="en-US" sz="1800" spc="-45">
                          <a:latin typeface="Arial"/>
                          <a:cs typeface="Arial"/>
                        </a:rPr>
                        <a:t> </a:t>
                      </a:r>
                      <a:r>
                        <a:rPr lang="en-US" sz="1800">
                          <a:latin typeface="Arial"/>
                          <a:cs typeface="Arial"/>
                        </a:rPr>
                        <a:t>acceptance</a:t>
                      </a:r>
                      <a:r>
                        <a:rPr lang="en-US" sz="1800" spc="-20">
                          <a:latin typeface="Arial"/>
                          <a:cs typeface="Arial"/>
                        </a:rPr>
                        <a:t> </a:t>
                      </a:r>
                      <a:r>
                        <a:rPr lang="en-US" sz="1800">
                          <a:latin typeface="Arial"/>
                          <a:cs typeface="Arial"/>
                        </a:rPr>
                        <a:t>of</a:t>
                      </a:r>
                      <a:r>
                        <a:rPr lang="en-US" sz="1800" spc="-20">
                          <a:latin typeface="Arial"/>
                          <a:cs typeface="Arial"/>
                        </a:rPr>
                        <a:t> </a:t>
                      </a:r>
                      <a:r>
                        <a:rPr lang="en-US" sz="1800">
                          <a:latin typeface="Arial"/>
                          <a:cs typeface="Arial"/>
                        </a:rPr>
                        <a:t>a</a:t>
                      </a:r>
                      <a:r>
                        <a:rPr lang="en-US" sz="1800" spc="-30">
                          <a:latin typeface="Arial"/>
                          <a:cs typeface="Arial"/>
                        </a:rPr>
                        <a:t> </a:t>
                      </a:r>
                      <a:r>
                        <a:rPr lang="en-US" sz="1800">
                          <a:latin typeface="Arial"/>
                          <a:cs typeface="Arial"/>
                        </a:rPr>
                        <a:t>complete</a:t>
                      </a:r>
                      <a:r>
                        <a:rPr lang="en-US" sz="1800" spc="-10">
                          <a:latin typeface="Arial"/>
                          <a:cs typeface="Arial"/>
                        </a:rPr>
                        <a:t> </a:t>
                      </a:r>
                      <a:r>
                        <a:rPr lang="en-US" sz="1800">
                          <a:latin typeface="Arial"/>
                          <a:cs typeface="Arial"/>
                        </a:rPr>
                        <a:t>Section</a:t>
                      </a:r>
                      <a:r>
                        <a:rPr lang="en-US" sz="1800" spc="-20">
                          <a:latin typeface="Arial"/>
                          <a:cs typeface="Arial"/>
                        </a:rPr>
                        <a:t> </a:t>
                      </a:r>
                      <a:r>
                        <a:rPr lang="en-US" sz="1800">
                          <a:latin typeface="Arial"/>
                          <a:cs typeface="Arial"/>
                        </a:rPr>
                        <a:t>18</a:t>
                      </a:r>
                      <a:r>
                        <a:rPr lang="en-US" sz="1800" spc="-25">
                          <a:latin typeface="Arial"/>
                          <a:cs typeface="Arial"/>
                        </a:rPr>
                        <a:t> PIC</a:t>
                      </a:r>
                      <a:endParaRPr lang="en-US" sz="1800">
                        <a:latin typeface="Arial"/>
                        <a:cs typeface="Arial"/>
                      </a:endParaRPr>
                    </a:p>
                    <a:p>
                      <a:pPr marL="91440" lvl="0">
                        <a:lnSpc>
                          <a:spcPct val="100000"/>
                        </a:lnSpc>
                        <a:spcBef>
                          <a:spcPts val="5"/>
                        </a:spcBef>
                      </a:pPr>
                      <a:r>
                        <a:rPr lang="en-US" sz="1800" spc="-10">
                          <a:latin typeface="Arial"/>
                          <a:cs typeface="Arial"/>
                        </a:rPr>
                        <a:t>application</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2070" lvl="0">
                        <a:lnSpc>
                          <a:spcPct val="100000"/>
                        </a:lnSpc>
                        <a:spcBef>
                          <a:spcPts val="315"/>
                        </a:spcBef>
                      </a:pPr>
                      <a:r>
                        <a:rPr lang="en-US" sz="1800" dirty="0">
                          <a:latin typeface="Arial"/>
                          <a:cs typeface="Arial"/>
                        </a:rPr>
                        <a:t>May/June 2025</a:t>
                      </a: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1132212072"/>
                  </a:ext>
                </a:extLst>
              </a:tr>
              <a:tr h="370844">
                <a:tc>
                  <a:txBody>
                    <a:bodyPr/>
                    <a:lstStyle/>
                    <a:p>
                      <a:pPr marL="91440" lvl="0">
                        <a:lnSpc>
                          <a:spcPct val="100000"/>
                        </a:lnSpc>
                        <a:spcBef>
                          <a:spcPts val="320"/>
                        </a:spcBef>
                      </a:pPr>
                      <a:r>
                        <a:rPr lang="en-US" sz="1800" spc="-25">
                          <a:latin typeface="Arial"/>
                          <a:cs typeface="Arial"/>
                        </a:rPr>
                        <a:t>4.4</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lvl="0">
                        <a:lnSpc>
                          <a:spcPct val="100000"/>
                        </a:lnSpc>
                        <a:spcBef>
                          <a:spcPts val="320"/>
                        </a:spcBef>
                      </a:pPr>
                      <a:r>
                        <a:rPr lang="en-US" sz="1800">
                          <a:latin typeface="Arial"/>
                          <a:cs typeface="Arial"/>
                        </a:rPr>
                        <a:t>Closing</a:t>
                      </a:r>
                      <a:r>
                        <a:rPr lang="en-US" sz="1800" spc="-30">
                          <a:latin typeface="Arial"/>
                          <a:cs typeface="Arial"/>
                        </a:rPr>
                        <a:t> </a:t>
                      </a:r>
                      <a:r>
                        <a:rPr lang="en-US" sz="1800">
                          <a:latin typeface="Arial"/>
                          <a:cs typeface="Arial"/>
                        </a:rPr>
                        <a:t>/Conveyance</a:t>
                      </a:r>
                      <a:r>
                        <a:rPr lang="en-US" sz="1800" spc="-15">
                          <a:latin typeface="Arial"/>
                          <a:cs typeface="Arial"/>
                        </a:rPr>
                        <a:t> </a:t>
                      </a:r>
                      <a:r>
                        <a:rPr lang="en-US" sz="1800">
                          <a:latin typeface="Arial"/>
                          <a:cs typeface="Arial"/>
                        </a:rPr>
                        <a:t>/Start</a:t>
                      </a:r>
                      <a:r>
                        <a:rPr lang="en-US" sz="1800" spc="-50">
                          <a:latin typeface="Arial"/>
                          <a:cs typeface="Arial"/>
                        </a:rPr>
                        <a:t> </a:t>
                      </a:r>
                      <a:r>
                        <a:rPr lang="en-US" sz="1800" spc="-10">
                          <a:latin typeface="Arial"/>
                          <a:cs typeface="Arial"/>
                        </a:rPr>
                        <a:t>Construction</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20"/>
                        </a:spcBef>
                      </a:pPr>
                      <a:r>
                        <a:rPr lang="en-US" sz="1800" dirty="0">
                          <a:latin typeface="Arial"/>
                          <a:cs typeface="Arial"/>
                        </a:rPr>
                        <a:t>Not</a:t>
                      </a:r>
                      <a:r>
                        <a:rPr lang="en-US" sz="1800" spc="-10" dirty="0">
                          <a:latin typeface="Arial"/>
                          <a:cs typeface="Arial"/>
                        </a:rPr>
                        <a:t> Started</a:t>
                      </a:r>
                      <a:endParaRPr lang="en-US" sz="1800" dirty="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1150854198"/>
                  </a:ext>
                </a:extLst>
              </a:tr>
            </a:tbl>
          </a:graphicData>
        </a:graphic>
      </p:graphicFrame>
      <p:sp>
        <p:nvSpPr>
          <p:cNvPr id="4" name="object 4">
            <a:extLst>
              <a:ext uri="{FF2B5EF4-FFF2-40B4-BE49-F238E27FC236}">
                <a16:creationId xmlns:a16="http://schemas.microsoft.com/office/drawing/2014/main" id="{DE63290A-4A48-5D14-E6E5-ADBE485EE08A}"/>
              </a:ext>
            </a:extLst>
          </p:cNvPr>
          <p:cNvSpPr txBox="1"/>
          <p:nvPr/>
        </p:nvSpPr>
        <p:spPr>
          <a:xfrm>
            <a:off x="7700006" y="57406"/>
            <a:ext cx="125099"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50" baseline="0">
                <a:solidFill>
                  <a:srgbClr val="FFFFFF"/>
                </a:solidFill>
                <a:uFillTx/>
                <a:latin typeface="Arial"/>
                <a:cs typeface="Arial"/>
              </a:rPr>
              <a:t>9</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55E17683-3FFA-0503-56F7-E017F2F94195}"/>
              </a:ext>
            </a:extLst>
          </p:cNvPr>
          <p:cNvPicPr>
            <a:picLocks noChangeAspect="1"/>
          </p:cNvPicPr>
          <p:nvPr/>
        </p:nvPicPr>
        <p:blipFill>
          <a:blip r:embed="rId3"/>
          <a:stretch>
            <a:fillRect/>
          </a:stretch>
        </p:blipFill>
        <p:spPr>
          <a:xfrm>
            <a:off x="333600" y="982239"/>
            <a:ext cx="8280422" cy="5821015"/>
          </a:xfrm>
          <a:prstGeom prst="rect">
            <a:avLst/>
          </a:prstGeom>
          <a:noFill/>
          <a:ln cap="flat">
            <a:noFill/>
          </a:ln>
        </p:spPr>
      </p:pic>
      <p:sp>
        <p:nvSpPr>
          <p:cNvPr id="3" name="object 3">
            <a:extLst>
              <a:ext uri="{FF2B5EF4-FFF2-40B4-BE49-F238E27FC236}">
                <a16:creationId xmlns:a16="http://schemas.microsoft.com/office/drawing/2014/main" id="{50FA4FE3-C0DC-A622-110B-7729ED084AA3}"/>
              </a:ext>
            </a:extLst>
          </p:cNvPr>
          <p:cNvSpPr txBox="1"/>
          <p:nvPr/>
        </p:nvSpPr>
        <p:spPr>
          <a:xfrm>
            <a:off x="7700006" y="57406"/>
            <a:ext cx="223515"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25" baseline="0">
                <a:solidFill>
                  <a:srgbClr val="FFFFFF"/>
                </a:solidFill>
                <a:uFillTx/>
                <a:latin typeface="Arial"/>
                <a:cs typeface="Arial"/>
              </a:rPr>
              <a:t>12</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8A6EC022-3D18-CA7F-5BB3-BD0D156B61D0}"/>
              </a:ext>
            </a:extLst>
          </p:cNvPr>
          <p:cNvPicPr>
            <a:picLocks noChangeAspect="1"/>
          </p:cNvPicPr>
          <p:nvPr/>
        </p:nvPicPr>
        <p:blipFill>
          <a:blip r:embed="rId3"/>
          <a:stretch>
            <a:fillRect/>
          </a:stretch>
        </p:blipFill>
        <p:spPr>
          <a:xfrm>
            <a:off x="152403" y="341372"/>
            <a:ext cx="8534396" cy="6419088"/>
          </a:xfrm>
          <a:prstGeom prst="rect">
            <a:avLst/>
          </a:prstGeom>
          <a:noFill/>
          <a:ln cap="flat">
            <a:noFill/>
          </a:ln>
        </p:spPr>
      </p:pic>
      <p:sp>
        <p:nvSpPr>
          <p:cNvPr id="3" name="object 3">
            <a:extLst>
              <a:ext uri="{FF2B5EF4-FFF2-40B4-BE49-F238E27FC236}">
                <a16:creationId xmlns:a16="http://schemas.microsoft.com/office/drawing/2014/main" id="{569E0EE9-56F2-F018-B33C-8956987004D0}"/>
              </a:ext>
            </a:extLst>
          </p:cNvPr>
          <p:cNvSpPr txBox="1"/>
          <p:nvPr/>
        </p:nvSpPr>
        <p:spPr>
          <a:xfrm>
            <a:off x="7700006" y="57406"/>
            <a:ext cx="223515"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25" baseline="0">
                <a:solidFill>
                  <a:srgbClr val="FFFFFF"/>
                </a:solidFill>
                <a:uFillTx/>
                <a:latin typeface="Arial"/>
                <a:cs typeface="Arial"/>
              </a:rPr>
              <a:t>13</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A498DA4-083E-ADBB-88FF-E63753C8F543}"/>
              </a:ext>
            </a:extLst>
          </p:cNvPr>
          <p:cNvSpPr txBox="1">
            <a:spLocks noGrp="1"/>
          </p:cNvSpPr>
          <p:nvPr>
            <p:ph type="title"/>
          </p:nvPr>
        </p:nvSpPr>
        <p:spPr>
          <a:xfrm>
            <a:off x="1769162" y="296805"/>
            <a:ext cx="5346697" cy="627726"/>
          </a:xfrm>
          <a:prstGeom prst="rect">
            <a:avLst/>
          </a:prstGeom>
          <a:noFill/>
          <a:ln>
            <a:noFill/>
          </a:ln>
        </p:spPr>
        <p:txBody>
          <a:bodyPr vert="horz" wrap="square" lIns="0" tIns="12060" rIns="0" bIns="0" anchor="t" anchorCtr="0" compatLnSpc="1">
            <a:spAutoFit/>
          </a:bodyPr>
          <a:lstStyle/>
          <a:p>
            <a:pPr marL="12701" lvl="0">
              <a:spcBef>
                <a:spcPts val="95"/>
              </a:spcBef>
            </a:pPr>
            <a:r>
              <a:rPr lang="en-US" sz="4000" spc="-114">
                <a:latin typeface="Arial" pitchFamily="34"/>
                <a:cs typeface="Arial" pitchFamily="34"/>
              </a:rPr>
              <a:t>Richmond</a:t>
            </a:r>
            <a:r>
              <a:rPr lang="en-US" sz="4000" spc="-155">
                <a:latin typeface="Arial" pitchFamily="34"/>
                <a:cs typeface="Arial" pitchFamily="34"/>
              </a:rPr>
              <a:t> </a:t>
            </a:r>
            <a:r>
              <a:rPr lang="en-US" sz="4000" spc="-114">
                <a:latin typeface="Arial" pitchFamily="34"/>
                <a:cs typeface="Arial" pitchFamily="34"/>
              </a:rPr>
              <a:t>Village</a:t>
            </a:r>
            <a:r>
              <a:rPr lang="en-US" sz="4000" spc="-180">
                <a:latin typeface="Arial" pitchFamily="34"/>
                <a:cs typeface="Arial" pitchFamily="34"/>
              </a:rPr>
              <a:t> </a:t>
            </a:r>
            <a:r>
              <a:rPr lang="en-US" sz="4000" spc="-50">
                <a:latin typeface="Arial" pitchFamily="34"/>
                <a:cs typeface="Arial" pitchFamily="34"/>
              </a:rPr>
              <a:t>I and</a:t>
            </a:r>
            <a:r>
              <a:rPr lang="en-US" sz="4000" spc="-180">
                <a:latin typeface="Arial" pitchFamily="34"/>
                <a:cs typeface="Arial" pitchFamily="34"/>
              </a:rPr>
              <a:t> </a:t>
            </a:r>
            <a:r>
              <a:rPr lang="en-US" sz="4000" spc="-25">
                <a:latin typeface="Arial" pitchFamily="34"/>
                <a:cs typeface="Arial" pitchFamily="34"/>
              </a:rPr>
              <a:t>II</a:t>
            </a:r>
          </a:p>
        </p:txBody>
      </p:sp>
      <p:graphicFrame>
        <p:nvGraphicFramePr>
          <p:cNvPr id="3" name="object 3">
            <a:extLst>
              <a:ext uri="{FF2B5EF4-FFF2-40B4-BE49-F238E27FC236}">
                <a16:creationId xmlns:a16="http://schemas.microsoft.com/office/drawing/2014/main" id="{E9EBF1BF-B8AB-D94F-0E8A-3D17910DF49F}"/>
              </a:ext>
            </a:extLst>
          </p:cNvPr>
          <p:cNvGraphicFramePr>
            <a:graphicFrameLocks noGrp="1"/>
          </p:cNvGraphicFramePr>
          <p:nvPr>
            <p:extLst>
              <p:ext uri="{D42A27DB-BD31-4B8C-83A1-F6EECF244321}">
                <p14:modId xmlns:p14="http://schemas.microsoft.com/office/powerpoint/2010/main" val="4118782078"/>
              </p:ext>
            </p:extLst>
          </p:nvPr>
        </p:nvGraphicFramePr>
        <p:xfrm>
          <a:off x="407401" y="1213161"/>
          <a:ext cx="8374449" cy="4282278"/>
        </p:xfrm>
        <a:graphic>
          <a:graphicData uri="http://schemas.openxmlformats.org/drawingml/2006/table">
            <a:tbl>
              <a:tblPr firstRow="1" bandRow="1">
                <a:effectLst/>
                <a:tableStyleId>{2D5ABB26-0587-4C30-8999-92F81FD0307C}</a:tableStyleId>
              </a:tblPr>
              <a:tblGrid>
                <a:gridCol w="930493">
                  <a:extLst>
                    <a:ext uri="{9D8B030D-6E8A-4147-A177-3AD203B41FA5}">
                      <a16:colId xmlns:a16="http://schemas.microsoft.com/office/drawing/2014/main" val="2781298475"/>
                    </a:ext>
                  </a:extLst>
                </a:gridCol>
                <a:gridCol w="6048216">
                  <a:extLst>
                    <a:ext uri="{9D8B030D-6E8A-4147-A177-3AD203B41FA5}">
                      <a16:colId xmlns:a16="http://schemas.microsoft.com/office/drawing/2014/main" val="3729820456"/>
                    </a:ext>
                  </a:extLst>
                </a:gridCol>
                <a:gridCol w="1395740">
                  <a:extLst>
                    <a:ext uri="{9D8B030D-6E8A-4147-A177-3AD203B41FA5}">
                      <a16:colId xmlns:a16="http://schemas.microsoft.com/office/drawing/2014/main" val="2533929265"/>
                    </a:ext>
                  </a:extLst>
                </a:gridCol>
              </a:tblGrid>
              <a:tr h="426320">
                <a:tc>
                  <a:txBody>
                    <a:bodyPr/>
                    <a:lstStyle/>
                    <a:p>
                      <a:pPr marL="91440" lvl="0">
                        <a:lnSpc>
                          <a:spcPct val="100000"/>
                        </a:lnSpc>
                        <a:spcBef>
                          <a:spcPts val="315"/>
                        </a:spcBef>
                      </a:pPr>
                      <a:r>
                        <a:rPr lang="en-US" sz="1800" b="1" spc="-20">
                          <a:solidFill>
                            <a:srgbClr val="FFFFFF"/>
                          </a:solidFill>
                          <a:latin typeface="Arial"/>
                          <a:cs typeface="Arial"/>
                        </a:rPr>
                        <a:t>Task</a:t>
                      </a:r>
                      <a:r>
                        <a:rPr lang="en-US" sz="1800" b="1" spc="-80">
                          <a:solidFill>
                            <a:srgbClr val="FFFFFF"/>
                          </a:solidFill>
                          <a:latin typeface="Arial"/>
                          <a:cs typeface="Arial"/>
                        </a:rPr>
                        <a:t> </a:t>
                      </a:r>
                      <a:r>
                        <a:rPr lang="en-US" sz="1800" b="1" spc="-50">
                          <a:solidFill>
                            <a:srgbClr val="FFFFFF"/>
                          </a:solidFill>
                          <a:latin typeface="Arial"/>
                          <a:cs typeface="Arial"/>
                        </a:rPr>
                        <a:t>#</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1440" lvl="0">
                        <a:lnSpc>
                          <a:spcPct val="100000"/>
                        </a:lnSpc>
                        <a:spcBef>
                          <a:spcPts val="315"/>
                        </a:spcBef>
                      </a:pPr>
                      <a:r>
                        <a:rPr lang="en-US" sz="1800" b="1" spc="-20">
                          <a:solidFill>
                            <a:srgbClr val="FFFFFF"/>
                          </a:solidFill>
                          <a:latin typeface="Arial"/>
                          <a:cs typeface="Arial"/>
                        </a:rPr>
                        <a:t>Task</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2070" lvl="0">
                        <a:lnSpc>
                          <a:spcPct val="100000"/>
                        </a:lnSpc>
                        <a:spcBef>
                          <a:spcPts val="315"/>
                        </a:spcBef>
                      </a:pPr>
                      <a:r>
                        <a:rPr lang="en-US" sz="1800" b="1" spc="-10">
                          <a:solidFill>
                            <a:srgbClr val="FFFFFF"/>
                          </a:solidFill>
                          <a:latin typeface="Arial"/>
                          <a:cs typeface="Arial"/>
                        </a:rPr>
                        <a:t>Status</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extLst>
                  <a:ext uri="{0D108BD9-81ED-4DB2-BD59-A6C34878D82A}">
                    <a16:rowId xmlns:a16="http://schemas.microsoft.com/office/drawing/2014/main" val="202996747"/>
                  </a:ext>
                </a:extLst>
              </a:tr>
              <a:tr h="425580">
                <a:tc>
                  <a:txBody>
                    <a:bodyPr/>
                    <a:lstStyle/>
                    <a:p>
                      <a:pPr marL="91440" lvl="0">
                        <a:lnSpc>
                          <a:spcPct val="100000"/>
                        </a:lnSpc>
                        <a:spcBef>
                          <a:spcPts val="315"/>
                        </a:spcBef>
                      </a:pPr>
                      <a:r>
                        <a:rPr lang="en-US" sz="1800" spc="-25">
                          <a:latin typeface="Arial"/>
                          <a:cs typeface="Arial"/>
                        </a:rPr>
                        <a:t>5.1</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lvl="0">
                        <a:lnSpc>
                          <a:spcPct val="100000"/>
                        </a:lnSpc>
                        <a:spcBef>
                          <a:spcPts val="315"/>
                        </a:spcBef>
                      </a:pPr>
                      <a:r>
                        <a:rPr lang="en-US" sz="1800">
                          <a:latin typeface="Arial"/>
                          <a:cs typeface="Arial"/>
                        </a:rPr>
                        <a:t>Submit</a:t>
                      </a:r>
                      <a:r>
                        <a:rPr lang="en-US" sz="1800" spc="-15">
                          <a:latin typeface="Arial"/>
                          <a:cs typeface="Arial"/>
                        </a:rPr>
                        <a:t> </a:t>
                      </a:r>
                      <a:r>
                        <a:rPr lang="en-US" sz="1800">
                          <a:latin typeface="Arial"/>
                          <a:cs typeface="Arial"/>
                        </a:rPr>
                        <a:t>RAD</a:t>
                      </a:r>
                      <a:r>
                        <a:rPr lang="en-US" sz="1800" spc="-114">
                          <a:latin typeface="Arial"/>
                          <a:cs typeface="Arial"/>
                        </a:rPr>
                        <a:t> </a:t>
                      </a:r>
                      <a:r>
                        <a:rPr lang="en-US" sz="1800" spc="-10">
                          <a:latin typeface="Arial"/>
                          <a:cs typeface="Arial"/>
                        </a:rPr>
                        <a:t>Application</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15"/>
                        </a:spcBef>
                      </a:pPr>
                      <a:r>
                        <a:rPr lang="en-US" sz="1800">
                          <a:latin typeface="Arial"/>
                          <a:cs typeface="Arial"/>
                        </a:rPr>
                        <a:t>Complete</a:t>
                      </a: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2611333257"/>
                  </a:ext>
                </a:extLst>
              </a:tr>
              <a:tr h="1365820">
                <a:tc gridSpan="3">
                  <a:txBody>
                    <a:bodyPr/>
                    <a:lstStyle/>
                    <a:p>
                      <a:pPr marL="91440" marR="182249" lvl="0">
                        <a:lnSpc>
                          <a:spcPct val="100000"/>
                        </a:lnSpc>
                        <a:spcBef>
                          <a:spcPts val="315"/>
                        </a:spcBef>
                      </a:pPr>
                      <a:r>
                        <a:rPr lang="en-US" sz="1800">
                          <a:latin typeface="Arial"/>
                          <a:cs typeface="Arial"/>
                        </a:rPr>
                        <a:t>Update:</a:t>
                      </a:r>
                      <a:r>
                        <a:rPr lang="en-US" sz="1800" spc="-50">
                          <a:latin typeface="Arial"/>
                          <a:cs typeface="Arial"/>
                        </a:rPr>
                        <a:t> </a:t>
                      </a:r>
                      <a:r>
                        <a:rPr lang="en-US" sz="1800">
                          <a:latin typeface="Arial"/>
                          <a:cs typeface="Arial"/>
                        </a:rPr>
                        <a:t>Converting</a:t>
                      </a:r>
                      <a:r>
                        <a:rPr lang="en-US" sz="1800" spc="-35">
                          <a:latin typeface="Arial"/>
                          <a:cs typeface="Arial"/>
                        </a:rPr>
                        <a:t> </a:t>
                      </a:r>
                      <a:r>
                        <a:rPr lang="en-US" sz="1800">
                          <a:latin typeface="Arial"/>
                          <a:cs typeface="Arial"/>
                        </a:rPr>
                        <a:t>to</a:t>
                      </a:r>
                      <a:r>
                        <a:rPr lang="en-US" sz="1800" spc="-40">
                          <a:latin typeface="Arial"/>
                          <a:cs typeface="Arial"/>
                        </a:rPr>
                        <a:t> </a:t>
                      </a:r>
                      <a:r>
                        <a:rPr lang="en-US" sz="1800" spc="-10">
                          <a:latin typeface="Arial"/>
                          <a:cs typeface="Arial"/>
                        </a:rPr>
                        <a:t>Rental</a:t>
                      </a:r>
                      <a:r>
                        <a:rPr lang="en-US" sz="1800" spc="-114">
                          <a:latin typeface="Arial"/>
                          <a:cs typeface="Arial"/>
                        </a:rPr>
                        <a:t> </a:t>
                      </a:r>
                      <a:r>
                        <a:rPr lang="en-US" sz="1800">
                          <a:latin typeface="Arial"/>
                          <a:cs typeface="Arial"/>
                        </a:rPr>
                        <a:t>Assistance</a:t>
                      </a:r>
                      <a:r>
                        <a:rPr lang="en-US" sz="1800" spc="-50">
                          <a:latin typeface="Arial"/>
                          <a:cs typeface="Arial"/>
                        </a:rPr>
                        <a:t> </a:t>
                      </a:r>
                      <a:r>
                        <a:rPr lang="en-US" sz="1800">
                          <a:latin typeface="Arial"/>
                          <a:cs typeface="Arial"/>
                        </a:rPr>
                        <a:t>Demonstration</a:t>
                      </a:r>
                      <a:r>
                        <a:rPr lang="en-US" sz="1800" spc="-20">
                          <a:latin typeface="Arial"/>
                          <a:cs typeface="Arial"/>
                        </a:rPr>
                        <a:t> </a:t>
                      </a:r>
                      <a:r>
                        <a:rPr lang="en-US" sz="1800">
                          <a:latin typeface="Arial"/>
                          <a:cs typeface="Arial"/>
                        </a:rPr>
                        <a:t>(RAD)</a:t>
                      </a:r>
                      <a:r>
                        <a:rPr lang="en-US" sz="1800" spc="-40">
                          <a:latin typeface="Arial"/>
                          <a:cs typeface="Arial"/>
                        </a:rPr>
                        <a:t> </a:t>
                      </a:r>
                      <a:r>
                        <a:rPr lang="en-US" sz="1800">
                          <a:latin typeface="Arial"/>
                          <a:cs typeface="Arial"/>
                        </a:rPr>
                        <a:t>involves</a:t>
                      </a:r>
                      <a:r>
                        <a:rPr lang="en-US" sz="1800" spc="-20">
                          <a:latin typeface="Arial"/>
                          <a:cs typeface="Arial"/>
                        </a:rPr>
                        <a:t> </a:t>
                      </a:r>
                      <a:r>
                        <a:rPr lang="en-US" sz="1800" spc="-10">
                          <a:latin typeface="Arial"/>
                          <a:cs typeface="Arial"/>
                        </a:rPr>
                        <a:t>three </a:t>
                      </a:r>
                      <a:r>
                        <a:rPr lang="en-US" sz="1800">
                          <a:latin typeface="Arial"/>
                          <a:cs typeface="Arial"/>
                        </a:rPr>
                        <a:t>tasks:</a:t>
                      </a:r>
                      <a:r>
                        <a:rPr lang="en-US" sz="1800" spc="-35">
                          <a:latin typeface="Arial"/>
                          <a:cs typeface="Arial"/>
                        </a:rPr>
                        <a:t> </a:t>
                      </a:r>
                      <a:r>
                        <a:rPr lang="en-US" sz="1800">
                          <a:latin typeface="Arial"/>
                          <a:cs typeface="Arial"/>
                        </a:rPr>
                        <a:t>1)</a:t>
                      </a:r>
                      <a:r>
                        <a:rPr lang="en-US" sz="1800" spc="-25">
                          <a:latin typeface="Arial"/>
                          <a:cs typeface="Arial"/>
                        </a:rPr>
                        <a:t> </a:t>
                      </a:r>
                      <a:r>
                        <a:rPr lang="en-US" sz="1800">
                          <a:latin typeface="Arial"/>
                          <a:cs typeface="Arial"/>
                        </a:rPr>
                        <a:t>exit</a:t>
                      </a:r>
                      <a:r>
                        <a:rPr lang="en-US" sz="1800" spc="-10">
                          <a:latin typeface="Arial"/>
                          <a:cs typeface="Arial"/>
                        </a:rPr>
                        <a:t> </a:t>
                      </a:r>
                      <a:r>
                        <a:rPr lang="en-US" sz="1800">
                          <a:latin typeface="Arial"/>
                          <a:cs typeface="Arial"/>
                        </a:rPr>
                        <a:t>the</a:t>
                      </a:r>
                      <a:r>
                        <a:rPr lang="en-US" sz="1800" spc="-35">
                          <a:latin typeface="Arial"/>
                          <a:cs typeface="Arial"/>
                        </a:rPr>
                        <a:t> </a:t>
                      </a:r>
                      <a:r>
                        <a:rPr lang="en-US" sz="1800">
                          <a:latin typeface="Arial"/>
                          <a:cs typeface="Arial"/>
                        </a:rPr>
                        <a:t>investor</a:t>
                      </a:r>
                      <a:r>
                        <a:rPr lang="en-US" sz="1800" spc="-15">
                          <a:latin typeface="Arial"/>
                          <a:cs typeface="Arial"/>
                        </a:rPr>
                        <a:t> </a:t>
                      </a:r>
                      <a:r>
                        <a:rPr lang="en-US" sz="1800">
                          <a:latin typeface="Arial"/>
                          <a:cs typeface="Arial"/>
                        </a:rPr>
                        <a:t>limited</a:t>
                      </a:r>
                      <a:r>
                        <a:rPr lang="en-US" sz="1800" spc="-20">
                          <a:latin typeface="Arial"/>
                          <a:cs typeface="Arial"/>
                        </a:rPr>
                        <a:t> </a:t>
                      </a:r>
                      <a:r>
                        <a:rPr lang="en-US" sz="1800">
                          <a:latin typeface="Arial"/>
                          <a:cs typeface="Arial"/>
                        </a:rPr>
                        <a:t>partner -</a:t>
                      </a:r>
                      <a:r>
                        <a:rPr lang="en-US" sz="1800" spc="-30">
                          <a:latin typeface="Arial"/>
                          <a:cs typeface="Arial"/>
                        </a:rPr>
                        <a:t> </a:t>
                      </a:r>
                      <a:r>
                        <a:rPr lang="en-US" sz="1800">
                          <a:latin typeface="Arial"/>
                          <a:cs typeface="Arial"/>
                        </a:rPr>
                        <a:t>Complete.</a:t>
                      </a:r>
                      <a:r>
                        <a:rPr lang="en-US" sz="1800" spc="-10">
                          <a:latin typeface="Arial"/>
                          <a:cs typeface="Arial"/>
                        </a:rPr>
                        <a:t> </a:t>
                      </a:r>
                      <a:r>
                        <a:rPr lang="en-US" sz="1800">
                          <a:latin typeface="Arial"/>
                          <a:cs typeface="Arial"/>
                        </a:rPr>
                        <a:t>2)</a:t>
                      </a:r>
                      <a:r>
                        <a:rPr lang="en-US" sz="1800" spc="-25">
                          <a:latin typeface="Arial"/>
                          <a:cs typeface="Arial"/>
                        </a:rPr>
                        <a:t> </a:t>
                      </a:r>
                      <a:r>
                        <a:rPr lang="en-US" sz="1800">
                          <a:latin typeface="Arial"/>
                          <a:cs typeface="Arial"/>
                        </a:rPr>
                        <a:t>negotiate new</a:t>
                      </a:r>
                      <a:r>
                        <a:rPr lang="en-US" sz="1800" spc="-35">
                          <a:latin typeface="Arial"/>
                          <a:cs typeface="Arial"/>
                        </a:rPr>
                        <a:t> </a:t>
                      </a:r>
                      <a:r>
                        <a:rPr lang="en-US" sz="1800" spc="-10">
                          <a:latin typeface="Arial"/>
                          <a:cs typeface="Arial"/>
                        </a:rPr>
                        <a:t>terms </a:t>
                      </a:r>
                      <a:r>
                        <a:rPr lang="en-US" sz="1800">
                          <a:latin typeface="Arial"/>
                          <a:cs typeface="Arial"/>
                        </a:rPr>
                        <a:t>with</a:t>
                      </a:r>
                      <a:r>
                        <a:rPr lang="en-US" sz="1800" spc="-5">
                          <a:latin typeface="Arial"/>
                          <a:cs typeface="Arial"/>
                        </a:rPr>
                        <a:t> </a:t>
                      </a:r>
                      <a:r>
                        <a:rPr lang="en-US" sz="1800">
                          <a:latin typeface="Arial"/>
                          <a:cs typeface="Arial"/>
                        </a:rPr>
                        <a:t>McCormack</a:t>
                      </a:r>
                      <a:r>
                        <a:rPr lang="en-US" sz="1800" spc="-25">
                          <a:latin typeface="Arial"/>
                          <a:cs typeface="Arial"/>
                        </a:rPr>
                        <a:t> </a:t>
                      </a:r>
                      <a:r>
                        <a:rPr lang="en-US" sz="1800">
                          <a:latin typeface="Arial"/>
                          <a:cs typeface="Arial"/>
                        </a:rPr>
                        <a:t>Baron</a:t>
                      </a:r>
                      <a:r>
                        <a:rPr lang="en-US" sz="1800" spc="-30">
                          <a:latin typeface="Arial"/>
                          <a:cs typeface="Arial"/>
                        </a:rPr>
                        <a:t> </a:t>
                      </a:r>
                      <a:r>
                        <a:rPr lang="en-US" sz="1800">
                          <a:latin typeface="Arial"/>
                          <a:cs typeface="Arial"/>
                        </a:rPr>
                        <a:t>Salazar</a:t>
                      </a:r>
                      <a:r>
                        <a:rPr lang="en-US" sz="1800" spc="-25">
                          <a:latin typeface="Arial"/>
                          <a:cs typeface="Arial"/>
                        </a:rPr>
                        <a:t> </a:t>
                      </a:r>
                      <a:r>
                        <a:rPr lang="en-US" sz="1800">
                          <a:latin typeface="Arial"/>
                          <a:cs typeface="Arial"/>
                        </a:rPr>
                        <a:t>(MBS)</a:t>
                      </a:r>
                      <a:r>
                        <a:rPr lang="en-US" sz="1800" spc="-30">
                          <a:latin typeface="Arial"/>
                          <a:cs typeface="Arial"/>
                        </a:rPr>
                        <a:t> </a:t>
                      </a:r>
                      <a:r>
                        <a:rPr lang="en-US" sz="1800">
                          <a:latin typeface="Arial"/>
                          <a:cs typeface="Arial"/>
                        </a:rPr>
                        <a:t>for</a:t>
                      </a:r>
                      <a:r>
                        <a:rPr lang="en-US" sz="1800" spc="-30">
                          <a:latin typeface="Arial"/>
                          <a:cs typeface="Arial"/>
                        </a:rPr>
                        <a:t> </a:t>
                      </a:r>
                      <a:r>
                        <a:rPr lang="en-US" sz="1800">
                          <a:latin typeface="Arial"/>
                          <a:cs typeface="Arial"/>
                        </a:rPr>
                        <a:t>the</a:t>
                      </a:r>
                      <a:r>
                        <a:rPr lang="en-US" sz="1800" spc="-45">
                          <a:latin typeface="Arial"/>
                          <a:cs typeface="Arial"/>
                        </a:rPr>
                        <a:t> </a:t>
                      </a:r>
                      <a:r>
                        <a:rPr lang="en-US" sz="1800">
                          <a:latin typeface="Arial"/>
                          <a:cs typeface="Arial"/>
                        </a:rPr>
                        <a:t>future</a:t>
                      </a:r>
                      <a:r>
                        <a:rPr lang="en-US" sz="1800" spc="-30">
                          <a:latin typeface="Arial"/>
                          <a:cs typeface="Arial"/>
                        </a:rPr>
                        <a:t> </a:t>
                      </a:r>
                      <a:r>
                        <a:rPr lang="en-US" sz="1800">
                          <a:latin typeface="Arial"/>
                          <a:cs typeface="Arial"/>
                        </a:rPr>
                        <a:t>ownership</a:t>
                      </a:r>
                      <a:r>
                        <a:rPr lang="en-US" sz="1800" spc="20">
                          <a:latin typeface="Arial"/>
                          <a:cs typeface="Arial"/>
                        </a:rPr>
                        <a:t> </a:t>
                      </a:r>
                      <a:r>
                        <a:rPr lang="en-US" sz="1800">
                          <a:latin typeface="Arial"/>
                          <a:cs typeface="Arial"/>
                        </a:rPr>
                        <a:t>and</a:t>
                      </a:r>
                      <a:r>
                        <a:rPr lang="en-US" sz="1800" spc="-30">
                          <a:latin typeface="Arial"/>
                          <a:cs typeface="Arial"/>
                        </a:rPr>
                        <a:t> </a:t>
                      </a:r>
                      <a:r>
                        <a:rPr lang="en-US" sz="1800" spc="-10">
                          <a:latin typeface="Arial"/>
                          <a:cs typeface="Arial"/>
                        </a:rPr>
                        <a:t>operations </a:t>
                      </a:r>
                      <a:r>
                        <a:rPr lang="en-US" sz="1800">
                          <a:latin typeface="Arial"/>
                          <a:cs typeface="Arial"/>
                        </a:rPr>
                        <a:t>of</a:t>
                      </a:r>
                      <a:r>
                        <a:rPr lang="en-US" sz="1800" spc="-30">
                          <a:latin typeface="Arial"/>
                          <a:cs typeface="Arial"/>
                        </a:rPr>
                        <a:t> </a:t>
                      </a:r>
                      <a:r>
                        <a:rPr lang="en-US" sz="1800">
                          <a:latin typeface="Arial"/>
                          <a:cs typeface="Arial"/>
                        </a:rPr>
                        <a:t>Richmond</a:t>
                      </a:r>
                      <a:r>
                        <a:rPr lang="en-US" sz="1800" spc="-20">
                          <a:latin typeface="Arial"/>
                          <a:cs typeface="Arial"/>
                        </a:rPr>
                        <a:t> </a:t>
                      </a:r>
                      <a:r>
                        <a:rPr lang="en-US" sz="1800">
                          <a:latin typeface="Arial"/>
                          <a:cs typeface="Arial"/>
                        </a:rPr>
                        <a:t>Village</a:t>
                      </a:r>
                      <a:r>
                        <a:rPr lang="en-US" sz="1800" spc="-5">
                          <a:latin typeface="Arial"/>
                          <a:cs typeface="Arial"/>
                        </a:rPr>
                        <a:t> </a:t>
                      </a:r>
                      <a:r>
                        <a:rPr lang="en-US" sz="1800">
                          <a:latin typeface="Arial"/>
                          <a:cs typeface="Arial"/>
                        </a:rPr>
                        <a:t>-</a:t>
                      </a:r>
                      <a:r>
                        <a:rPr lang="en-US" sz="1800" spc="-25">
                          <a:latin typeface="Arial"/>
                          <a:cs typeface="Arial"/>
                        </a:rPr>
                        <a:t> </a:t>
                      </a:r>
                      <a:r>
                        <a:rPr lang="en-US" sz="1800">
                          <a:latin typeface="Arial"/>
                          <a:cs typeface="Arial"/>
                        </a:rPr>
                        <a:t>Complete</a:t>
                      </a:r>
                      <a:r>
                        <a:rPr lang="en-US" sz="1800" spc="-20">
                          <a:latin typeface="Arial"/>
                          <a:cs typeface="Arial"/>
                        </a:rPr>
                        <a:t> </a:t>
                      </a:r>
                      <a:r>
                        <a:rPr lang="en-US" sz="1800">
                          <a:latin typeface="Arial"/>
                          <a:cs typeface="Arial"/>
                        </a:rPr>
                        <a:t>3)</a:t>
                      </a:r>
                      <a:r>
                        <a:rPr lang="en-US" sz="1800" spc="-25">
                          <a:latin typeface="Arial"/>
                          <a:cs typeface="Arial"/>
                        </a:rPr>
                        <a:t> </a:t>
                      </a:r>
                      <a:r>
                        <a:rPr lang="en-US" sz="1800">
                          <a:latin typeface="Arial"/>
                          <a:cs typeface="Arial"/>
                        </a:rPr>
                        <a:t>submit</a:t>
                      </a:r>
                      <a:r>
                        <a:rPr lang="en-US" sz="1800" spc="-10">
                          <a:latin typeface="Arial"/>
                          <a:cs typeface="Arial"/>
                        </a:rPr>
                        <a:t> </a:t>
                      </a:r>
                      <a:r>
                        <a:rPr lang="en-US" sz="1800">
                          <a:latin typeface="Arial"/>
                          <a:cs typeface="Arial"/>
                        </a:rPr>
                        <a:t>a</a:t>
                      </a:r>
                      <a:r>
                        <a:rPr lang="en-US" sz="1800" spc="-25">
                          <a:latin typeface="Arial"/>
                          <a:cs typeface="Arial"/>
                        </a:rPr>
                        <a:t> </a:t>
                      </a:r>
                      <a:r>
                        <a:rPr lang="en-US" sz="1800">
                          <a:latin typeface="Arial"/>
                          <a:cs typeface="Arial"/>
                        </a:rPr>
                        <a:t>RAD</a:t>
                      </a:r>
                      <a:r>
                        <a:rPr lang="en-US" sz="1800" spc="-30">
                          <a:latin typeface="Arial"/>
                          <a:cs typeface="Arial"/>
                        </a:rPr>
                        <a:t> </a:t>
                      </a:r>
                      <a:r>
                        <a:rPr lang="en-US" sz="1800">
                          <a:latin typeface="Arial"/>
                          <a:cs typeface="Arial"/>
                        </a:rPr>
                        <a:t>application –</a:t>
                      </a:r>
                      <a:r>
                        <a:rPr lang="en-US" sz="1800" spc="-30">
                          <a:latin typeface="Arial"/>
                          <a:cs typeface="Arial"/>
                        </a:rPr>
                        <a:t> Complete</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9842057"/>
                  </a:ext>
                </a:extLst>
              </a:tr>
              <a:tr h="426320">
                <a:tc>
                  <a:txBody>
                    <a:bodyPr/>
                    <a:lstStyle/>
                    <a:p>
                      <a:pPr marL="91440" lvl="0">
                        <a:lnSpc>
                          <a:spcPct val="100000"/>
                        </a:lnSpc>
                        <a:spcBef>
                          <a:spcPts val="315"/>
                        </a:spcBef>
                      </a:pPr>
                      <a:r>
                        <a:rPr lang="en-US" sz="1800" spc="-25">
                          <a:latin typeface="Arial"/>
                          <a:cs typeface="Arial"/>
                        </a:rPr>
                        <a:t>5.2</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lvl="0">
                        <a:lnSpc>
                          <a:spcPct val="100000"/>
                        </a:lnSpc>
                        <a:spcBef>
                          <a:spcPts val="315"/>
                        </a:spcBef>
                      </a:pPr>
                      <a:r>
                        <a:rPr lang="en-US" sz="1800">
                          <a:latin typeface="Arial"/>
                          <a:cs typeface="Arial"/>
                        </a:rPr>
                        <a:t>Submit</a:t>
                      </a:r>
                      <a:r>
                        <a:rPr lang="en-US" sz="1800" spc="-40">
                          <a:latin typeface="Arial"/>
                          <a:cs typeface="Arial"/>
                        </a:rPr>
                        <a:t> </a:t>
                      </a:r>
                      <a:r>
                        <a:rPr lang="en-US" sz="1800">
                          <a:latin typeface="Arial"/>
                          <a:cs typeface="Arial"/>
                        </a:rPr>
                        <a:t>RAD</a:t>
                      </a:r>
                      <a:r>
                        <a:rPr lang="en-US" sz="1800" spc="-35">
                          <a:latin typeface="Arial"/>
                          <a:cs typeface="Arial"/>
                        </a:rPr>
                        <a:t> </a:t>
                      </a:r>
                      <a:r>
                        <a:rPr lang="en-US" sz="1800">
                          <a:latin typeface="Arial"/>
                          <a:cs typeface="Arial"/>
                        </a:rPr>
                        <a:t>Financing</a:t>
                      </a:r>
                      <a:r>
                        <a:rPr lang="en-US" sz="1800" spc="-30">
                          <a:latin typeface="Arial"/>
                          <a:cs typeface="Arial"/>
                        </a:rPr>
                        <a:t> </a:t>
                      </a:r>
                      <a:r>
                        <a:rPr lang="en-US" sz="1800" spc="-20">
                          <a:latin typeface="Arial"/>
                          <a:cs typeface="Arial"/>
                        </a:rPr>
                        <a:t>Plan</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15"/>
                        </a:spcBef>
                      </a:pPr>
                      <a:r>
                        <a:rPr lang="en-US" sz="1800">
                          <a:latin typeface="Arial"/>
                          <a:cs typeface="Arial"/>
                        </a:rPr>
                        <a:t>In</a:t>
                      </a:r>
                      <a:r>
                        <a:rPr lang="en-US" sz="1800" spc="-15">
                          <a:latin typeface="Arial"/>
                          <a:cs typeface="Arial"/>
                        </a:rPr>
                        <a:t> </a:t>
                      </a:r>
                      <a:r>
                        <a:rPr lang="en-US" sz="1800" spc="-10">
                          <a:latin typeface="Arial"/>
                          <a:cs typeface="Arial"/>
                        </a:rPr>
                        <a:t>Progress</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584195032"/>
                  </a:ext>
                </a:extLst>
              </a:tr>
              <a:tr h="1212658">
                <a:tc gridSpan="3">
                  <a:txBody>
                    <a:bodyPr/>
                    <a:lstStyle/>
                    <a:p>
                      <a:pPr marL="91440" marR="129543" lvl="0" indent="0" defTabSz="914400" fontAlgn="auto" hangingPunct="1">
                        <a:lnSpc>
                          <a:spcPct val="100000"/>
                        </a:lnSpc>
                        <a:spcBef>
                          <a:spcPts val="315"/>
                        </a:spcBef>
                        <a:spcAft>
                          <a:spcPts val="0"/>
                        </a:spcAft>
                        <a:buNone/>
                        <a:tabLst/>
                      </a:pPr>
                      <a:r>
                        <a:rPr lang="en-US" sz="1800" dirty="0">
                          <a:latin typeface="Arial"/>
                          <a:cs typeface="Arial"/>
                        </a:rPr>
                        <a:t>Update: </a:t>
                      </a:r>
                      <a:r>
                        <a:rPr lang="en-US" sz="1800" dirty="0">
                          <a:solidFill>
                            <a:srgbClr val="000000"/>
                          </a:solidFill>
                          <a:latin typeface="Calibri"/>
                        </a:rPr>
                        <a:t>RHA and McCormack Baron Salazar are preparing the necessary documents to submit a RAD Financing Plan to HUD.</a:t>
                      </a:r>
                    </a:p>
                    <a:p>
                      <a:pPr marL="91440" marR="129543" lvl="0" indent="0" defTabSz="914400" fontAlgn="auto" hangingPunct="1">
                        <a:lnSpc>
                          <a:spcPct val="100000"/>
                        </a:lnSpc>
                        <a:spcBef>
                          <a:spcPts val="315"/>
                        </a:spcBef>
                        <a:spcAft>
                          <a:spcPts val="0"/>
                        </a:spcAft>
                        <a:buNone/>
                        <a:tabLst/>
                      </a:pPr>
                      <a:endParaRPr lang="en-US" sz="1800" dirty="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082695"/>
                  </a:ext>
                </a:extLst>
              </a:tr>
              <a:tr h="425580">
                <a:tc>
                  <a:txBody>
                    <a:bodyPr/>
                    <a:lstStyle/>
                    <a:p>
                      <a:pPr marL="91440" lvl="0">
                        <a:lnSpc>
                          <a:spcPct val="100000"/>
                        </a:lnSpc>
                        <a:spcBef>
                          <a:spcPts val="325"/>
                        </a:spcBef>
                      </a:pPr>
                      <a:r>
                        <a:rPr lang="en-US" sz="1800" spc="-25">
                          <a:latin typeface="Arial"/>
                          <a:cs typeface="Arial"/>
                        </a:rPr>
                        <a:t>5.3</a:t>
                      </a:r>
                      <a:endParaRPr lang="en-US" sz="1800">
                        <a:latin typeface="Arial"/>
                        <a:cs typeface="Arial"/>
                      </a:endParaRPr>
                    </a:p>
                  </a:txBody>
                  <a:tcPr marL="0" marR="0" marT="41276"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lvl="0">
                        <a:lnSpc>
                          <a:spcPct val="100000"/>
                        </a:lnSpc>
                        <a:spcBef>
                          <a:spcPts val="325"/>
                        </a:spcBef>
                      </a:pPr>
                      <a:r>
                        <a:rPr lang="en-US" sz="1800">
                          <a:latin typeface="Arial"/>
                          <a:cs typeface="Arial"/>
                        </a:rPr>
                        <a:t>Close</a:t>
                      </a:r>
                      <a:r>
                        <a:rPr lang="en-US" sz="1800" spc="-20">
                          <a:latin typeface="Arial"/>
                          <a:cs typeface="Arial"/>
                        </a:rPr>
                        <a:t> </a:t>
                      </a:r>
                      <a:r>
                        <a:rPr lang="en-US" sz="1800">
                          <a:latin typeface="Arial"/>
                          <a:cs typeface="Arial"/>
                        </a:rPr>
                        <a:t>RAD</a:t>
                      </a:r>
                      <a:r>
                        <a:rPr lang="en-US" sz="1800" spc="-30">
                          <a:latin typeface="Arial"/>
                          <a:cs typeface="Arial"/>
                        </a:rPr>
                        <a:t> </a:t>
                      </a:r>
                      <a:r>
                        <a:rPr lang="en-US" sz="1800" spc="-10">
                          <a:latin typeface="Arial"/>
                          <a:cs typeface="Arial"/>
                        </a:rPr>
                        <a:t>conversion</a:t>
                      </a:r>
                      <a:endParaRPr lang="en-US" sz="1800">
                        <a:latin typeface="Arial"/>
                        <a:cs typeface="Arial"/>
                      </a:endParaRPr>
                    </a:p>
                  </a:txBody>
                  <a:tcPr marL="0" marR="0" marT="41276"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25"/>
                        </a:spcBef>
                      </a:pPr>
                      <a:r>
                        <a:rPr lang="en-US" sz="1800" dirty="0">
                          <a:latin typeface="Arial"/>
                          <a:cs typeface="Arial"/>
                        </a:rPr>
                        <a:t>Not Started</a:t>
                      </a:r>
                    </a:p>
                  </a:txBody>
                  <a:tcPr marL="0" marR="0" marT="41276"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2061446889"/>
                  </a:ext>
                </a:extLst>
              </a:tr>
            </a:tbl>
          </a:graphicData>
        </a:graphic>
      </p:graphicFrame>
      <p:sp>
        <p:nvSpPr>
          <p:cNvPr id="4" name="object 4">
            <a:extLst>
              <a:ext uri="{FF2B5EF4-FFF2-40B4-BE49-F238E27FC236}">
                <a16:creationId xmlns:a16="http://schemas.microsoft.com/office/drawing/2014/main" id="{E085F7B5-E85B-74F1-FB16-3641344C7F80}"/>
              </a:ext>
            </a:extLst>
          </p:cNvPr>
          <p:cNvSpPr txBox="1"/>
          <p:nvPr/>
        </p:nvSpPr>
        <p:spPr>
          <a:xfrm>
            <a:off x="7700006" y="57406"/>
            <a:ext cx="205740"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40" baseline="0">
                <a:solidFill>
                  <a:srgbClr val="FFFFFF"/>
                </a:solidFill>
                <a:uFillTx/>
                <a:latin typeface="Arial"/>
                <a:cs typeface="Arial"/>
              </a:rPr>
              <a:t>11</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93D423CB-F8F5-8038-CC4B-9F020BF65BBD}"/>
              </a:ext>
            </a:extLst>
          </p:cNvPr>
          <p:cNvPicPr>
            <a:picLocks noChangeAspect="1"/>
          </p:cNvPicPr>
          <p:nvPr/>
        </p:nvPicPr>
        <p:blipFill>
          <a:blip r:embed="rId3"/>
          <a:stretch>
            <a:fillRect/>
          </a:stretch>
        </p:blipFill>
        <p:spPr>
          <a:xfrm>
            <a:off x="228600" y="632152"/>
            <a:ext cx="8458200" cy="6117646"/>
          </a:xfrm>
          <a:prstGeom prst="rect">
            <a:avLst/>
          </a:prstGeom>
          <a:noFill/>
          <a:ln cap="flat">
            <a:noFill/>
          </a:ln>
        </p:spPr>
      </p:pic>
      <p:sp>
        <p:nvSpPr>
          <p:cNvPr id="3" name="object 3">
            <a:extLst>
              <a:ext uri="{FF2B5EF4-FFF2-40B4-BE49-F238E27FC236}">
                <a16:creationId xmlns:a16="http://schemas.microsoft.com/office/drawing/2014/main" id="{7BFD3D26-0132-FA06-80DA-C55A86C2E699}"/>
              </a:ext>
            </a:extLst>
          </p:cNvPr>
          <p:cNvSpPr txBox="1"/>
          <p:nvPr/>
        </p:nvSpPr>
        <p:spPr>
          <a:xfrm>
            <a:off x="7700006" y="57406"/>
            <a:ext cx="223515"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25" baseline="0">
                <a:solidFill>
                  <a:srgbClr val="FFFFFF"/>
                </a:solidFill>
                <a:uFillTx/>
                <a:latin typeface="Arial"/>
                <a:cs typeface="Arial"/>
              </a:rPr>
              <a:t>15</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ED62161-CEDF-26A4-F40D-C0DA6ACE5515}"/>
              </a:ext>
            </a:extLst>
          </p:cNvPr>
          <p:cNvSpPr txBox="1">
            <a:spLocks noGrp="1"/>
          </p:cNvSpPr>
          <p:nvPr>
            <p:ph type="title"/>
          </p:nvPr>
        </p:nvSpPr>
        <p:spPr>
          <a:xfrm>
            <a:off x="1401418" y="414268"/>
            <a:ext cx="5346697" cy="634995"/>
          </a:xfrm>
          <a:prstGeom prst="rect">
            <a:avLst/>
          </a:prstGeom>
          <a:noFill/>
          <a:ln>
            <a:noFill/>
          </a:ln>
        </p:spPr>
        <p:txBody>
          <a:bodyPr vert="horz" wrap="square" lIns="0" tIns="12060" rIns="0" bIns="0" anchor="t" anchorCtr="0" compatLnSpc="1">
            <a:spAutoFit/>
          </a:bodyPr>
          <a:lstStyle/>
          <a:p>
            <a:pPr marL="12701" lvl="0">
              <a:spcBef>
                <a:spcPts val="95"/>
              </a:spcBef>
            </a:pPr>
            <a:r>
              <a:rPr lang="en-US" sz="4000" spc="-114">
                <a:latin typeface="Arial" pitchFamily="34"/>
                <a:cs typeface="Arial" pitchFamily="34"/>
              </a:rPr>
              <a:t>Richmond</a:t>
            </a:r>
            <a:r>
              <a:rPr lang="en-US" sz="4000" spc="-130">
                <a:latin typeface="Arial" pitchFamily="34"/>
                <a:cs typeface="Arial" pitchFamily="34"/>
              </a:rPr>
              <a:t> </a:t>
            </a:r>
            <a:r>
              <a:rPr lang="en-US" sz="4000" spc="-114">
                <a:latin typeface="Arial" pitchFamily="34"/>
                <a:cs typeface="Arial" pitchFamily="34"/>
              </a:rPr>
              <a:t>Village</a:t>
            </a:r>
            <a:r>
              <a:rPr lang="en-US" sz="4000" spc="-155">
                <a:latin typeface="Arial" pitchFamily="34"/>
                <a:cs typeface="Arial" pitchFamily="34"/>
              </a:rPr>
              <a:t> </a:t>
            </a:r>
            <a:r>
              <a:rPr lang="en-US" sz="4000" spc="-25">
                <a:latin typeface="Arial" pitchFamily="34"/>
                <a:cs typeface="Arial" pitchFamily="34"/>
              </a:rPr>
              <a:t>III</a:t>
            </a:r>
          </a:p>
        </p:txBody>
      </p:sp>
      <p:graphicFrame>
        <p:nvGraphicFramePr>
          <p:cNvPr id="3" name="object 3">
            <a:extLst>
              <a:ext uri="{FF2B5EF4-FFF2-40B4-BE49-F238E27FC236}">
                <a16:creationId xmlns:a16="http://schemas.microsoft.com/office/drawing/2014/main" id="{D6AEE862-7DF5-BFBE-72D1-36C9C476BD9F}"/>
              </a:ext>
            </a:extLst>
          </p:cNvPr>
          <p:cNvGraphicFramePr>
            <a:graphicFrameLocks noGrp="1"/>
          </p:cNvGraphicFramePr>
          <p:nvPr/>
        </p:nvGraphicFramePr>
        <p:xfrm>
          <a:off x="184151" y="1439503"/>
          <a:ext cx="8761724" cy="3766247"/>
        </p:xfrm>
        <a:graphic>
          <a:graphicData uri="http://schemas.openxmlformats.org/drawingml/2006/table">
            <a:tbl>
              <a:tblPr firstRow="1" bandRow="1">
                <a:effectLst/>
                <a:tableStyleId>{2D5ABB26-0587-4C30-8999-92F81FD0307C}</a:tableStyleId>
              </a:tblPr>
              <a:tblGrid>
                <a:gridCol w="973451">
                  <a:extLst>
                    <a:ext uri="{9D8B030D-6E8A-4147-A177-3AD203B41FA5}">
                      <a16:colId xmlns:a16="http://schemas.microsoft.com/office/drawing/2014/main" val="3217146137"/>
                    </a:ext>
                  </a:extLst>
                </a:gridCol>
                <a:gridCol w="6036311">
                  <a:extLst>
                    <a:ext uri="{9D8B030D-6E8A-4147-A177-3AD203B41FA5}">
                      <a16:colId xmlns:a16="http://schemas.microsoft.com/office/drawing/2014/main" val="1615570601"/>
                    </a:ext>
                  </a:extLst>
                </a:gridCol>
                <a:gridCol w="1751962">
                  <a:extLst>
                    <a:ext uri="{9D8B030D-6E8A-4147-A177-3AD203B41FA5}">
                      <a16:colId xmlns:a16="http://schemas.microsoft.com/office/drawing/2014/main" val="4005115141"/>
                    </a:ext>
                  </a:extLst>
                </a:gridCol>
              </a:tblGrid>
              <a:tr h="410108">
                <a:tc>
                  <a:txBody>
                    <a:bodyPr/>
                    <a:lstStyle/>
                    <a:p>
                      <a:pPr marL="90809" lvl="0">
                        <a:lnSpc>
                          <a:spcPct val="100000"/>
                        </a:lnSpc>
                        <a:spcBef>
                          <a:spcPts val="315"/>
                        </a:spcBef>
                      </a:pPr>
                      <a:r>
                        <a:rPr lang="en-US" sz="1800" b="1" spc="-20">
                          <a:solidFill>
                            <a:srgbClr val="FFFFFF"/>
                          </a:solidFill>
                          <a:latin typeface="Arial"/>
                          <a:cs typeface="Arial"/>
                        </a:rPr>
                        <a:t>Task</a:t>
                      </a:r>
                      <a:r>
                        <a:rPr lang="en-US" sz="1800" b="1" spc="-80">
                          <a:solidFill>
                            <a:srgbClr val="FFFFFF"/>
                          </a:solidFill>
                          <a:latin typeface="Arial"/>
                          <a:cs typeface="Arial"/>
                        </a:rPr>
                        <a:t> </a:t>
                      </a:r>
                      <a:r>
                        <a:rPr lang="en-US" sz="1800" b="1" spc="-50">
                          <a:solidFill>
                            <a:srgbClr val="FFFFFF"/>
                          </a:solidFill>
                          <a:latin typeface="Arial"/>
                          <a:cs typeface="Arial"/>
                        </a:rPr>
                        <a:t>#</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1440" lvl="0">
                        <a:lnSpc>
                          <a:spcPct val="100000"/>
                        </a:lnSpc>
                        <a:spcBef>
                          <a:spcPts val="315"/>
                        </a:spcBef>
                      </a:pPr>
                      <a:r>
                        <a:rPr lang="en-US" sz="1800" b="1" spc="-20">
                          <a:solidFill>
                            <a:srgbClr val="FFFFFF"/>
                          </a:solidFill>
                          <a:latin typeface="Arial"/>
                          <a:cs typeface="Arial"/>
                        </a:rPr>
                        <a:t>Task</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2070" lvl="0">
                        <a:lnSpc>
                          <a:spcPct val="100000"/>
                        </a:lnSpc>
                        <a:spcBef>
                          <a:spcPts val="315"/>
                        </a:spcBef>
                      </a:pPr>
                      <a:r>
                        <a:rPr lang="en-US" sz="1800" b="1" spc="-10">
                          <a:solidFill>
                            <a:srgbClr val="FFFFFF"/>
                          </a:solidFill>
                          <a:latin typeface="Arial"/>
                          <a:cs typeface="Arial"/>
                        </a:rPr>
                        <a:t>Status</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extLst>
                  <a:ext uri="{0D108BD9-81ED-4DB2-BD59-A6C34878D82A}">
                    <a16:rowId xmlns:a16="http://schemas.microsoft.com/office/drawing/2014/main" val="2307593106"/>
                  </a:ext>
                </a:extLst>
              </a:tr>
              <a:tr h="709071">
                <a:tc>
                  <a:txBody>
                    <a:bodyPr/>
                    <a:lstStyle/>
                    <a:p>
                      <a:pPr marL="90809" lvl="0">
                        <a:lnSpc>
                          <a:spcPct val="100000"/>
                        </a:lnSpc>
                        <a:spcBef>
                          <a:spcPts val="315"/>
                        </a:spcBef>
                      </a:pPr>
                      <a:r>
                        <a:rPr lang="en-US" sz="1800" spc="-25">
                          <a:latin typeface="Arial"/>
                          <a:cs typeface="Arial"/>
                        </a:rPr>
                        <a:t>6.1</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marR="1212851" lvl="0">
                        <a:lnSpc>
                          <a:spcPct val="100000"/>
                        </a:lnSpc>
                        <a:spcBef>
                          <a:spcPts val="315"/>
                        </a:spcBef>
                      </a:pPr>
                      <a:r>
                        <a:rPr lang="en-US" sz="1800">
                          <a:latin typeface="Arial"/>
                          <a:cs typeface="Arial"/>
                        </a:rPr>
                        <a:t>SAC</a:t>
                      </a:r>
                      <a:r>
                        <a:rPr lang="en-US" sz="1800" spc="-30">
                          <a:latin typeface="Arial"/>
                          <a:cs typeface="Arial"/>
                        </a:rPr>
                        <a:t> </a:t>
                      </a:r>
                      <a:r>
                        <a:rPr lang="en-US" sz="1800">
                          <a:latin typeface="Arial"/>
                          <a:cs typeface="Arial"/>
                        </a:rPr>
                        <a:t>acceptance</a:t>
                      </a:r>
                      <a:r>
                        <a:rPr lang="en-US" sz="1800" spc="-20">
                          <a:latin typeface="Arial"/>
                          <a:cs typeface="Arial"/>
                        </a:rPr>
                        <a:t> </a:t>
                      </a:r>
                      <a:r>
                        <a:rPr lang="en-US" sz="1800">
                          <a:latin typeface="Arial"/>
                          <a:cs typeface="Arial"/>
                        </a:rPr>
                        <a:t>of</a:t>
                      </a:r>
                      <a:r>
                        <a:rPr lang="en-US" sz="1800" spc="-15">
                          <a:latin typeface="Arial"/>
                          <a:cs typeface="Arial"/>
                        </a:rPr>
                        <a:t> </a:t>
                      </a:r>
                      <a:r>
                        <a:rPr lang="en-US" sz="1800">
                          <a:latin typeface="Arial"/>
                          <a:cs typeface="Arial"/>
                        </a:rPr>
                        <a:t>a</a:t>
                      </a:r>
                      <a:r>
                        <a:rPr lang="en-US" sz="1800" spc="-20">
                          <a:latin typeface="Arial"/>
                          <a:cs typeface="Arial"/>
                        </a:rPr>
                        <a:t> </a:t>
                      </a:r>
                      <a:r>
                        <a:rPr lang="en-US" sz="1800">
                          <a:latin typeface="Arial"/>
                          <a:cs typeface="Arial"/>
                        </a:rPr>
                        <a:t>complete</a:t>
                      </a:r>
                      <a:r>
                        <a:rPr lang="en-US" sz="1800" spc="-15">
                          <a:latin typeface="Arial"/>
                          <a:cs typeface="Arial"/>
                        </a:rPr>
                        <a:t> </a:t>
                      </a:r>
                      <a:r>
                        <a:rPr lang="en-US" sz="1800">
                          <a:latin typeface="Arial"/>
                          <a:cs typeface="Arial"/>
                        </a:rPr>
                        <a:t>Section</a:t>
                      </a:r>
                      <a:r>
                        <a:rPr lang="en-US" sz="1800" spc="-15">
                          <a:latin typeface="Arial"/>
                          <a:cs typeface="Arial"/>
                        </a:rPr>
                        <a:t> </a:t>
                      </a:r>
                      <a:r>
                        <a:rPr lang="en-US" sz="1800">
                          <a:latin typeface="Arial"/>
                          <a:cs typeface="Arial"/>
                        </a:rPr>
                        <a:t>18</a:t>
                      </a:r>
                      <a:r>
                        <a:rPr lang="en-US" sz="1800" spc="-25">
                          <a:latin typeface="Arial"/>
                          <a:cs typeface="Arial"/>
                        </a:rPr>
                        <a:t> PIC </a:t>
                      </a:r>
                      <a:r>
                        <a:rPr lang="en-US" sz="1800" spc="-10">
                          <a:latin typeface="Arial"/>
                          <a:cs typeface="Arial"/>
                        </a:rPr>
                        <a:t>application</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15"/>
                        </a:spcBef>
                      </a:pPr>
                      <a:r>
                        <a:rPr lang="en-US" sz="1800">
                          <a:latin typeface="Arial"/>
                          <a:cs typeface="Arial"/>
                        </a:rPr>
                        <a:t>Not</a:t>
                      </a:r>
                      <a:r>
                        <a:rPr lang="en-US" sz="1800" spc="-105">
                          <a:latin typeface="Arial"/>
                          <a:cs typeface="Arial"/>
                        </a:rPr>
                        <a:t> </a:t>
                      </a:r>
                      <a:r>
                        <a:rPr lang="en-US" sz="1800" spc="-10">
                          <a:latin typeface="Arial"/>
                          <a:cs typeface="Arial"/>
                        </a:rPr>
                        <a:t>Applicable</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1031304202"/>
                  </a:ext>
                </a:extLst>
              </a:tr>
              <a:tr h="410108">
                <a:tc>
                  <a:txBody>
                    <a:bodyPr/>
                    <a:lstStyle/>
                    <a:p>
                      <a:pPr marL="90809" lvl="0">
                        <a:lnSpc>
                          <a:spcPct val="100000"/>
                        </a:lnSpc>
                        <a:spcBef>
                          <a:spcPts val="315"/>
                        </a:spcBef>
                      </a:pPr>
                      <a:r>
                        <a:rPr lang="en-US" sz="1800" spc="-25">
                          <a:latin typeface="Arial"/>
                          <a:cs typeface="Arial"/>
                        </a:rPr>
                        <a:t>6.2</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1440" lvl="0">
                        <a:lnSpc>
                          <a:spcPct val="100000"/>
                        </a:lnSpc>
                        <a:spcBef>
                          <a:spcPts val="315"/>
                        </a:spcBef>
                      </a:pPr>
                      <a:r>
                        <a:rPr lang="en-US" sz="1800">
                          <a:latin typeface="Arial"/>
                          <a:cs typeface="Arial"/>
                        </a:rPr>
                        <a:t>Receive</a:t>
                      </a:r>
                      <a:r>
                        <a:rPr lang="en-US" sz="1800" spc="-75">
                          <a:latin typeface="Arial"/>
                          <a:cs typeface="Arial"/>
                        </a:rPr>
                        <a:t> </a:t>
                      </a:r>
                      <a:r>
                        <a:rPr lang="en-US" sz="1800" spc="-25">
                          <a:latin typeface="Arial"/>
                          <a:cs typeface="Arial"/>
                        </a:rPr>
                        <a:t>Tenant</a:t>
                      </a:r>
                      <a:r>
                        <a:rPr lang="en-US" sz="1800" spc="-60">
                          <a:latin typeface="Arial"/>
                          <a:cs typeface="Arial"/>
                        </a:rPr>
                        <a:t> </a:t>
                      </a:r>
                      <a:r>
                        <a:rPr lang="en-US" sz="1800">
                          <a:latin typeface="Arial"/>
                          <a:cs typeface="Arial"/>
                        </a:rPr>
                        <a:t>Protection</a:t>
                      </a:r>
                      <a:r>
                        <a:rPr lang="en-US" sz="1800" spc="-55">
                          <a:latin typeface="Arial"/>
                          <a:cs typeface="Arial"/>
                        </a:rPr>
                        <a:t> </a:t>
                      </a:r>
                      <a:r>
                        <a:rPr lang="en-US" sz="1800" spc="-10">
                          <a:latin typeface="Arial"/>
                          <a:cs typeface="Arial"/>
                        </a:rPr>
                        <a:t>Vouchers</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2070" lvl="0">
                        <a:lnSpc>
                          <a:spcPct val="100000"/>
                        </a:lnSpc>
                        <a:spcBef>
                          <a:spcPts val="315"/>
                        </a:spcBef>
                      </a:pPr>
                      <a:r>
                        <a:rPr lang="en-US" sz="1800">
                          <a:latin typeface="Arial"/>
                          <a:cs typeface="Arial"/>
                        </a:rPr>
                        <a:t>Not applicable</a:t>
                      </a: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4006431928"/>
                  </a:ext>
                </a:extLst>
              </a:tr>
              <a:tr h="588087">
                <a:tc gridSpan="3">
                  <a:txBody>
                    <a:bodyPr/>
                    <a:lstStyle/>
                    <a:p>
                      <a:pPr marL="90809" marR="646425" lvl="0">
                        <a:lnSpc>
                          <a:spcPct val="100000"/>
                        </a:lnSpc>
                        <a:spcBef>
                          <a:spcPts val="315"/>
                        </a:spcBef>
                      </a:pP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842277"/>
                  </a:ext>
                </a:extLst>
              </a:tr>
              <a:tr h="1648873">
                <a:tc>
                  <a:txBody>
                    <a:bodyPr/>
                    <a:lstStyle/>
                    <a:p>
                      <a:pPr marL="90809" lvl="0">
                        <a:lnSpc>
                          <a:spcPct val="100000"/>
                        </a:lnSpc>
                        <a:spcBef>
                          <a:spcPts val="320"/>
                        </a:spcBef>
                      </a:pPr>
                      <a:r>
                        <a:rPr lang="en-US" sz="1800" spc="-25">
                          <a:latin typeface="Arial"/>
                          <a:cs typeface="Arial"/>
                        </a:rPr>
                        <a:t>6.3</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1440" lvl="0">
                        <a:lnSpc>
                          <a:spcPct val="100000"/>
                        </a:lnSpc>
                        <a:spcBef>
                          <a:spcPts val="320"/>
                        </a:spcBef>
                      </a:pPr>
                      <a:r>
                        <a:rPr lang="en-US" sz="1800">
                          <a:latin typeface="Arial"/>
                          <a:cs typeface="Arial"/>
                        </a:rPr>
                        <a:t>Closing</a:t>
                      </a:r>
                      <a:r>
                        <a:rPr lang="en-US" sz="1800" spc="-30">
                          <a:latin typeface="Arial"/>
                          <a:cs typeface="Arial"/>
                        </a:rPr>
                        <a:t> </a:t>
                      </a:r>
                      <a:r>
                        <a:rPr lang="en-US" sz="1800">
                          <a:latin typeface="Arial"/>
                          <a:cs typeface="Arial"/>
                        </a:rPr>
                        <a:t>/Conveyance</a:t>
                      </a:r>
                      <a:r>
                        <a:rPr lang="en-US" sz="1800" spc="-15">
                          <a:latin typeface="Arial"/>
                          <a:cs typeface="Arial"/>
                        </a:rPr>
                        <a:t> </a:t>
                      </a:r>
                      <a:r>
                        <a:rPr lang="en-US" sz="1800">
                          <a:latin typeface="Arial"/>
                          <a:cs typeface="Arial"/>
                        </a:rPr>
                        <a:t>/Start</a:t>
                      </a:r>
                      <a:r>
                        <a:rPr lang="en-US" sz="1800" spc="-50">
                          <a:latin typeface="Arial"/>
                          <a:cs typeface="Arial"/>
                        </a:rPr>
                        <a:t> </a:t>
                      </a:r>
                      <a:r>
                        <a:rPr lang="en-US" sz="1800" spc="-10">
                          <a:latin typeface="Arial"/>
                          <a:cs typeface="Arial"/>
                        </a:rPr>
                        <a:t>Construction</a:t>
                      </a:r>
                    </a:p>
                    <a:p>
                      <a:pPr marL="91440" lvl="0">
                        <a:lnSpc>
                          <a:spcPct val="100000"/>
                        </a:lnSpc>
                        <a:spcBef>
                          <a:spcPts val="320"/>
                        </a:spcBef>
                      </a:pPr>
                      <a:endParaRPr lang="en-US" sz="1800" spc="-10">
                        <a:latin typeface="Arial"/>
                        <a:cs typeface="Arial"/>
                      </a:endParaRPr>
                    </a:p>
                    <a:p>
                      <a:pPr marL="91440" lvl="0">
                        <a:lnSpc>
                          <a:spcPct val="100000"/>
                        </a:lnSpc>
                        <a:spcBef>
                          <a:spcPts val="320"/>
                        </a:spcBef>
                      </a:pPr>
                      <a:r>
                        <a:rPr lang="en-US" sz="1800" spc="-10">
                          <a:latin typeface="Arial"/>
                          <a:cs typeface="Arial"/>
                        </a:rPr>
                        <a:t>Update: This task no longer applies as closing will occur for Richmond Village I, II, and III simultaneously as part of a RAD/Section 18 small PHA Blend conversion. </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2070" lvl="0">
                        <a:lnSpc>
                          <a:spcPct val="100000"/>
                        </a:lnSpc>
                        <a:spcBef>
                          <a:spcPts val="320"/>
                        </a:spcBef>
                      </a:pPr>
                      <a:r>
                        <a:rPr lang="en-US" sz="1800">
                          <a:latin typeface="Arial"/>
                          <a:cs typeface="Arial"/>
                        </a:rPr>
                        <a:t>Not applicable</a:t>
                      </a: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4283544295"/>
                  </a:ext>
                </a:extLst>
              </a:tr>
            </a:tbl>
          </a:graphicData>
        </a:graphic>
      </p:graphicFrame>
      <p:sp>
        <p:nvSpPr>
          <p:cNvPr id="4" name="object 4">
            <a:extLst>
              <a:ext uri="{FF2B5EF4-FFF2-40B4-BE49-F238E27FC236}">
                <a16:creationId xmlns:a16="http://schemas.microsoft.com/office/drawing/2014/main" id="{E6BDEF67-6348-DCC1-496F-F2989E9F4DC0}"/>
              </a:ext>
            </a:extLst>
          </p:cNvPr>
          <p:cNvSpPr txBox="1"/>
          <p:nvPr/>
        </p:nvSpPr>
        <p:spPr>
          <a:xfrm>
            <a:off x="7700006" y="57406"/>
            <a:ext cx="223515"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25" baseline="0">
                <a:solidFill>
                  <a:srgbClr val="FFFFFF"/>
                </a:solidFill>
                <a:uFillTx/>
                <a:latin typeface="Arial"/>
                <a:cs typeface="Arial"/>
              </a:rPr>
              <a:t>14</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DD7D6F5-AB82-B66F-452F-E97B7BF96B2E}"/>
              </a:ext>
            </a:extLst>
          </p:cNvPr>
          <p:cNvSpPr txBox="1">
            <a:spLocks noGrp="1"/>
          </p:cNvSpPr>
          <p:nvPr>
            <p:ph type="title"/>
          </p:nvPr>
        </p:nvSpPr>
        <p:spPr>
          <a:xfrm>
            <a:off x="3220279" y="177100"/>
            <a:ext cx="2892283" cy="627726"/>
          </a:xfrm>
          <a:prstGeom prst="rect">
            <a:avLst/>
          </a:prstGeom>
          <a:noFill/>
          <a:ln>
            <a:noFill/>
          </a:ln>
        </p:spPr>
        <p:txBody>
          <a:bodyPr vert="horz" wrap="square" lIns="0" tIns="12060" rIns="0" bIns="0" anchor="t" anchorCtr="0" compatLnSpc="1">
            <a:spAutoFit/>
          </a:bodyPr>
          <a:lstStyle/>
          <a:p>
            <a:pPr marL="12701" lvl="0">
              <a:spcBef>
                <a:spcPts val="95"/>
              </a:spcBef>
            </a:pPr>
            <a:r>
              <a:rPr lang="en-US" sz="4000" spc="-75">
                <a:latin typeface="Arial" pitchFamily="34"/>
                <a:cs typeface="Arial" pitchFamily="34"/>
              </a:rPr>
              <a:t>Audits</a:t>
            </a:r>
          </a:p>
        </p:txBody>
      </p:sp>
      <p:graphicFrame>
        <p:nvGraphicFramePr>
          <p:cNvPr id="3" name="object 3">
            <a:extLst>
              <a:ext uri="{FF2B5EF4-FFF2-40B4-BE49-F238E27FC236}">
                <a16:creationId xmlns:a16="http://schemas.microsoft.com/office/drawing/2014/main" id="{E9C98F42-EB5B-1BB2-B850-D97FBE1E1FC8}"/>
              </a:ext>
            </a:extLst>
          </p:cNvPr>
          <p:cNvGraphicFramePr>
            <a:graphicFrameLocks noGrp="1"/>
          </p:cNvGraphicFramePr>
          <p:nvPr/>
        </p:nvGraphicFramePr>
        <p:xfrm>
          <a:off x="191137" y="926991"/>
          <a:ext cx="8761724" cy="5903118"/>
        </p:xfrm>
        <a:graphic>
          <a:graphicData uri="http://schemas.openxmlformats.org/drawingml/2006/table">
            <a:tbl>
              <a:tblPr firstRow="1" bandRow="1">
                <a:effectLst/>
                <a:tableStyleId>{2D5ABB26-0587-4C30-8999-92F81FD0307C}</a:tableStyleId>
              </a:tblPr>
              <a:tblGrid>
                <a:gridCol w="973451">
                  <a:extLst>
                    <a:ext uri="{9D8B030D-6E8A-4147-A177-3AD203B41FA5}">
                      <a16:colId xmlns:a16="http://schemas.microsoft.com/office/drawing/2014/main" val="3011009775"/>
                    </a:ext>
                  </a:extLst>
                </a:gridCol>
                <a:gridCol w="6036311">
                  <a:extLst>
                    <a:ext uri="{9D8B030D-6E8A-4147-A177-3AD203B41FA5}">
                      <a16:colId xmlns:a16="http://schemas.microsoft.com/office/drawing/2014/main" val="1893247388"/>
                    </a:ext>
                  </a:extLst>
                </a:gridCol>
                <a:gridCol w="1751962">
                  <a:extLst>
                    <a:ext uri="{9D8B030D-6E8A-4147-A177-3AD203B41FA5}">
                      <a16:colId xmlns:a16="http://schemas.microsoft.com/office/drawing/2014/main" val="4043056103"/>
                    </a:ext>
                  </a:extLst>
                </a:gridCol>
              </a:tblGrid>
              <a:tr h="310073">
                <a:tc>
                  <a:txBody>
                    <a:bodyPr/>
                    <a:lstStyle/>
                    <a:p>
                      <a:pPr marL="90809" lvl="0">
                        <a:lnSpc>
                          <a:spcPct val="100000"/>
                        </a:lnSpc>
                        <a:spcBef>
                          <a:spcPts val="315"/>
                        </a:spcBef>
                      </a:pPr>
                      <a:r>
                        <a:rPr lang="en-US" sz="1800" b="1" spc="-20">
                          <a:solidFill>
                            <a:srgbClr val="FFFFFF"/>
                          </a:solidFill>
                          <a:latin typeface="Arial"/>
                          <a:cs typeface="Arial"/>
                        </a:rPr>
                        <a:t>Task</a:t>
                      </a:r>
                      <a:r>
                        <a:rPr lang="en-US" sz="1800" b="1" spc="-80">
                          <a:solidFill>
                            <a:srgbClr val="FFFFFF"/>
                          </a:solidFill>
                          <a:latin typeface="Arial"/>
                          <a:cs typeface="Arial"/>
                        </a:rPr>
                        <a:t> </a:t>
                      </a:r>
                      <a:r>
                        <a:rPr lang="en-US" sz="1800" b="1" spc="-50">
                          <a:solidFill>
                            <a:srgbClr val="FFFFFF"/>
                          </a:solidFill>
                          <a:latin typeface="Arial"/>
                          <a:cs typeface="Arial"/>
                        </a:rPr>
                        <a:t>#</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1440" lvl="0">
                        <a:lnSpc>
                          <a:spcPct val="100000"/>
                        </a:lnSpc>
                        <a:spcBef>
                          <a:spcPts val="315"/>
                        </a:spcBef>
                      </a:pPr>
                      <a:r>
                        <a:rPr lang="en-US" sz="1800" b="1" spc="-20">
                          <a:solidFill>
                            <a:srgbClr val="FFFFFF"/>
                          </a:solidFill>
                          <a:latin typeface="Arial"/>
                          <a:cs typeface="Arial"/>
                        </a:rPr>
                        <a:t>Task</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2070" lvl="0">
                        <a:lnSpc>
                          <a:spcPct val="100000"/>
                        </a:lnSpc>
                        <a:spcBef>
                          <a:spcPts val="315"/>
                        </a:spcBef>
                      </a:pPr>
                      <a:r>
                        <a:rPr lang="en-US" sz="1800" b="1" spc="-10">
                          <a:solidFill>
                            <a:srgbClr val="FFFFFF"/>
                          </a:solidFill>
                          <a:latin typeface="Arial"/>
                          <a:cs typeface="Arial"/>
                        </a:rPr>
                        <a:t>Status</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extLst>
                  <a:ext uri="{0D108BD9-81ED-4DB2-BD59-A6C34878D82A}">
                    <a16:rowId xmlns:a16="http://schemas.microsoft.com/office/drawing/2014/main" val="760759531"/>
                  </a:ext>
                </a:extLst>
              </a:tr>
              <a:tr h="576858">
                <a:tc>
                  <a:txBody>
                    <a:bodyPr/>
                    <a:lstStyle/>
                    <a:p>
                      <a:pPr marL="90809" lvl="0">
                        <a:lnSpc>
                          <a:spcPct val="100000"/>
                        </a:lnSpc>
                        <a:spcBef>
                          <a:spcPts val="315"/>
                        </a:spcBef>
                      </a:pPr>
                      <a:r>
                        <a:rPr lang="en-US" sz="1800" spc="-25">
                          <a:latin typeface="Arial"/>
                          <a:cs typeface="Arial"/>
                        </a:rPr>
                        <a:t>7.1</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marR="519434" lvl="0">
                        <a:lnSpc>
                          <a:spcPct val="100000"/>
                        </a:lnSpc>
                        <a:spcBef>
                          <a:spcPts val="315"/>
                        </a:spcBef>
                      </a:pPr>
                      <a:r>
                        <a:rPr lang="en-US" sz="1800">
                          <a:latin typeface="Arial"/>
                          <a:cs typeface="Arial"/>
                        </a:rPr>
                        <a:t>Submit</a:t>
                      </a:r>
                      <a:r>
                        <a:rPr lang="en-US" sz="1800" spc="-30">
                          <a:latin typeface="Arial"/>
                          <a:cs typeface="Arial"/>
                        </a:rPr>
                        <a:t> </a:t>
                      </a:r>
                      <a:r>
                        <a:rPr lang="en-US" sz="1800">
                          <a:latin typeface="Arial"/>
                          <a:cs typeface="Arial"/>
                        </a:rPr>
                        <a:t>PH</a:t>
                      </a:r>
                      <a:r>
                        <a:rPr lang="en-US" sz="1800" spc="-30">
                          <a:latin typeface="Arial"/>
                          <a:cs typeface="Arial"/>
                        </a:rPr>
                        <a:t> </a:t>
                      </a:r>
                      <a:r>
                        <a:rPr lang="en-US" sz="1800">
                          <a:latin typeface="Arial"/>
                          <a:cs typeface="Arial"/>
                        </a:rPr>
                        <a:t>Organizational</a:t>
                      </a:r>
                      <a:r>
                        <a:rPr lang="en-US" sz="1800" spc="5">
                          <a:latin typeface="Arial"/>
                          <a:cs typeface="Arial"/>
                        </a:rPr>
                        <a:t> </a:t>
                      </a:r>
                      <a:r>
                        <a:rPr lang="en-US" sz="1800">
                          <a:latin typeface="Arial"/>
                          <a:cs typeface="Arial"/>
                        </a:rPr>
                        <a:t>Chart</a:t>
                      </a:r>
                      <a:r>
                        <a:rPr lang="en-US" sz="1800" spc="-30">
                          <a:latin typeface="Arial"/>
                          <a:cs typeface="Arial"/>
                        </a:rPr>
                        <a:t> </a:t>
                      </a:r>
                      <a:r>
                        <a:rPr lang="en-US" sz="1800">
                          <a:latin typeface="Arial"/>
                          <a:cs typeface="Arial"/>
                        </a:rPr>
                        <a:t>of</a:t>
                      </a:r>
                      <a:r>
                        <a:rPr lang="en-US" sz="1800" spc="-25">
                          <a:latin typeface="Arial"/>
                          <a:cs typeface="Arial"/>
                        </a:rPr>
                        <a:t> </a:t>
                      </a:r>
                      <a:r>
                        <a:rPr lang="en-US" sz="1800" spc="-10">
                          <a:latin typeface="Arial"/>
                          <a:cs typeface="Arial"/>
                        </a:rPr>
                        <a:t>RHA</a:t>
                      </a:r>
                      <a:r>
                        <a:rPr lang="en-US" sz="1800" spc="-114">
                          <a:latin typeface="Arial"/>
                          <a:cs typeface="Arial"/>
                        </a:rPr>
                        <a:t> </a:t>
                      </a:r>
                      <a:r>
                        <a:rPr lang="en-US" sz="1800">
                          <a:latin typeface="Arial"/>
                          <a:cs typeface="Arial"/>
                        </a:rPr>
                        <a:t>staff;</a:t>
                      </a:r>
                      <a:r>
                        <a:rPr lang="en-US" sz="1800" spc="-30">
                          <a:latin typeface="Arial"/>
                          <a:cs typeface="Arial"/>
                        </a:rPr>
                        <a:t> </a:t>
                      </a:r>
                      <a:r>
                        <a:rPr lang="en-US" sz="1800">
                          <a:latin typeface="Arial"/>
                          <a:cs typeface="Arial"/>
                        </a:rPr>
                        <a:t>chart</a:t>
                      </a:r>
                      <a:r>
                        <a:rPr lang="en-US" sz="1800" spc="-25">
                          <a:latin typeface="Arial"/>
                          <a:cs typeface="Arial"/>
                        </a:rPr>
                        <a:t> to </a:t>
                      </a:r>
                      <a:r>
                        <a:rPr lang="en-US" sz="1800">
                          <a:latin typeface="Arial"/>
                          <a:cs typeface="Arial"/>
                        </a:rPr>
                        <a:t>include</a:t>
                      </a:r>
                      <a:r>
                        <a:rPr lang="en-US" sz="1800" spc="-20">
                          <a:latin typeface="Arial"/>
                          <a:cs typeface="Arial"/>
                        </a:rPr>
                        <a:t> </a:t>
                      </a:r>
                      <a:r>
                        <a:rPr lang="en-US" sz="1800">
                          <a:latin typeface="Arial"/>
                          <a:cs typeface="Arial"/>
                        </a:rPr>
                        <a:t>names,</a:t>
                      </a:r>
                      <a:r>
                        <a:rPr lang="en-US" sz="1800" spc="-35">
                          <a:latin typeface="Arial"/>
                          <a:cs typeface="Arial"/>
                        </a:rPr>
                        <a:t> </a:t>
                      </a:r>
                      <a:r>
                        <a:rPr lang="en-US" sz="1800">
                          <a:latin typeface="Arial"/>
                          <a:cs typeface="Arial"/>
                        </a:rPr>
                        <a:t>titles,</a:t>
                      </a:r>
                      <a:r>
                        <a:rPr lang="en-US" sz="1800" spc="-25">
                          <a:latin typeface="Arial"/>
                          <a:cs typeface="Arial"/>
                        </a:rPr>
                        <a:t> </a:t>
                      </a:r>
                      <a:r>
                        <a:rPr lang="en-US" sz="1800">
                          <a:latin typeface="Arial"/>
                          <a:cs typeface="Arial"/>
                        </a:rPr>
                        <a:t>and</a:t>
                      </a:r>
                      <a:r>
                        <a:rPr lang="en-US" sz="1800" spc="-35">
                          <a:latin typeface="Arial"/>
                          <a:cs typeface="Arial"/>
                        </a:rPr>
                        <a:t> </a:t>
                      </a:r>
                      <a:r>
                        <a:rPr lang="en-US" sz="1800">
                          <a:latin typeface="Arial"/>
                          <a:cs typeface="Arial"/>
                        </a:rPr>
                        <a:t>responsibilities</a:t>
                      </a:r>
                      <a:r>
                        <a:rPr lang="en-US" sz="1800" spc="-5">
                          <a:latin typeface="Arial"/>
                          <a:cs typeface="Arial"/>
                        </a:rPr>
                        <a:t> </a:t>
                      </a:r>
                      <a:r>
                        <a:rPr lang="en-US" sz="1800">
                          <a:latin typeface="Arial"/>
                          <a:cs typeface="Arial"/>
                        </a:rPr>
                        <a:t>and</a:t>
                      </a:r>
                      <a:r>
                        <a:rPr lang="en-US" sz="1800" spc="-25">
                          <a:latin typeface="Arial"/>
                          <a:cs typeface="Arial"/>
                        </a:rPr>
                        <a:t> </a:t>
                      </a:r>
                      <a:r>
                        <a:rPr lang="en-US" sz="1800" spc="-10">
                          <a:latin typeface="Arial"/>
                          <a:cs typeface="Arial"/>
                        </a:rPr>
                        <a:t>duties</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15"/>
                        </a:spcBef>
                      </a:pPr>
                      <a:r>
                        <a:rPr lang="en-US" sz="1800" spc="-10">
                          <a:latin typeface="Arial"/>
                          <a:cs typeface="Arial"/>
                        </a:rPr>
                        <a:t>Completed</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3969480983"/>
                  </a:ext>
                </a:extLst>
              </a:tr>
              <a:tr h="310073">
                <a:tc>
                  <a:txBody>
                    <a:bodyPr/>
                    <a:lstStyle/>
                    <a:p>
                      <a:pPr marL="90809" lvl="0">
                        <a:lnSpc>
                          <a:spcPct val="100000"/>
                        </a:lnSpc>
                        <a:spcBef>
                          <a:spcPts val="315"/>
                        </a:spcBef>
                      </a:pPr>
                      <a:r>
                        <a:rPr lang="en-US" sz="1800" spc="-25">
                          <a:latin typeface="Arial"/>
                          <a:cs typeface="Arial"/>
                        </a:rPr>
                        <a:t>7.2</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1440" lvl="0">
                        <a:lnSpc>
                          <a:spcPct val="100000"/>
                        </a:lnSpc>
                        <a:spcBef>
                          <a:spcPts val="315"/>
                        </a:spcBef>
                      </a:pPr>
                      <a:r>
                        <a:rPr lang="en-US" sz="1800">
                          <a:latin typeface="Arial"/>
                          <a:cs typeface="Arial"/>
                        </a:rPr>
                        <a:t>Complete</a:t>
                      </a:r>
                      <a:r>
                        <a:rPr lang="en-US" sz="1800" spc="-35">
                          <a:latin typeface="Arial"/>
                          <a:cs typeface="Arial"/>
                        </a:rPr>
                        <a:t> </a:t>
                      </a:r>
                      <a:r>
                        <a:rPr lang="en-US" sz="1800">
                          <a:latin typeface="Arial"/>
                          <a:cs typeface="Arial"/>
                        </a:rPr>
                        <a:t>HCV</a:t>
                      </a:r>
                      <a:r>
                        <a:rPr lang="en-US" sz="1800" spc="-25">
                          <a:latin typeface="Arial"/>
                          <a:cs typeface="Arial"/>
                        </a:rPr>
                        <a:t> </a:t>
                      </a:r>
                      <a:r>
                        <a:rPr lang="en-US" sz="1800">
                          <a:latin typeface="Arial"/>
                          <a:cs typeface="Arial"/>
                        </a:rPr>
                        <a:t>Close</a:t>
                      </a:r>
                      <a:r>
                        <a:rPr lang="en-US" sz="1800" spc="-25">
                          <a:latin typeface="Arial"/>
                          <a:cs typeface="Arial"/>
                        </a:rPr>
                        <a:t> </a:t>
                      </a:r>
                      <a:r>
                        <a:rPr lang="en-US" sz="1800">
                          <a:latin typeface="Arial"/>
                          <a:cs typeface="Arial"/>
                        </a:rPr>
                        <a:t>Out</a:t>
                      </a:r>
                      <a:r>
                        <a:rPr lang="en-US" sz="1800" spc="-125">
                          <a:latin typeface="Arial"/>
                          <a:cs typeface="Arial"/>
                        </a:rPr>
                        <a:t> </a:t>
                      </a:r>
                      <a:r>
                        <a:rPr lang="en-US" sz="1800" spc="-20">
                          <a:latin typeface="Arial"/>
                          <a:cs typeface="Arial"/>
                        </a:rPr>
                        <a:t>Audit</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2070" lvl="0">
                        <a:lnSpc>
                          <a:spcPct val="100000"/>
                        </a:lnSpc>
                        <a:spcBef>
                          <a:spcPts val="315"/>
                        </a:spcBef>
                      </a:pPr>
                      <a:r>
                        <a:rPr lang="en-US" sz="1800">
                          <a:latin typeface="Arial"/>
                          <a:cs typeface="Arial"/>
                        </a:rPr>
                        <a:t>In</a:t>
                      </a:r>
                      <a:r>
                        <a:rPr lang="en-US" sz="1800" spc="-5">
                          <a:latin typeface="Arial"/>
                          <a:cs typeface="Arial"/>
                        </a:rPr>
                        <a:t> </a:t>
                      </a:r>
                      <a:r>
                        <a:rPr lang="en-US" sz="1800" spc="-10">
                          <a:latin typeface="Arial"/>
                          <a:cs typeface="Arial"/>
                        </a:rPr>
                        <a:t>Progress</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2639699271"/>
                  </a:ext>
                </a:extLst>
              </a:tr>
              <a:tr h="3489149">
                <a:tc gridSpan="3">
                  <a:txBody>
                    <a:bodyPr/>
                    <a:lstStyle/>
                    <a:p>
                      <a:pPr marL="90809" marR="411480" lvl="0" indent="0" defTabSz="914400" fontAlgn="auto" hangingPunct="1">
                        <a:lnSpc>
                          <a:spcPct val="100000"/>
                        </a:lnSpc>
                        <a:spcBef>
                          <a:spcPts val="315"/>
                        </a:spcBef>
                        <a:spcAft>
                          <a:spcPts val="0"/>
                        </a:spcAft>
                        <a:buNone/>
                        <a:tabLst/>
                      </a:pPr>
                      <a:r>
                        <a:rPr lang="en-US" sz="1800">
                          <a:latin typeface="Arial"/>
                          <a:cs typeface="Arial"/>
                        </a:rPr>
                        <a:t>Update: </a:t>
                      </a:r>
                    </a:p>
                    <a:p>
                      <a:pPr marL="376559" marR="411480" lvl="0" indent="-285750" defTabSz="914400" fontAlgn="auto" hangingPunct="1">
                        <a:lnSpc>
                          <a:spcPct val="100000"/>
                        </a:lnSpc>
                        <a:spcBef>
                          <a:spcPts val="315"/>
                        </a:spcBef>
                        <a:spcAft>
                          <a:spcPts val="0"/>
                        </a:spcAft>
                        <a:buSzPct val="100000"/>
                        <a:buFont typeface="Arial" pitchFamily="34"/>
                        <a:buChar char="•"/>
                        <a:tabLst/>
                      </a:pPr>
                      <a:r>
                        <a:rPr lang="en-US" sz="1800">
                          <a:solidFill>
                            <a:srgbClr val="000000"/>
                          </a:solidFill>
                          <a:latin typeface="Calibri"/>
                        </a:rPr>
                        <a:t>2017 Audited Financial Statements were completed, issued, submitted to REAC and approved by HUD.</a:t>
                      </a:r>
                    </a:p>
                    <a:p>
                      <a:pPr marL="376559" marR="411480" lvl="0" indent="-285750" defTabSz="914400" fontAlgn="auto" hangingPunct="1">
                        <a:lnSpc>
                          <a:spcPct val="100000"/>
                        </a:lnSpc>
                        <a:spcBef>
                          <a:spcPts val="315"/>
                        </a:spcBef>
                        <a:spcAft>
                          <a:spcPts val="0"/>
                        </a:spcAft>
                        <a:buSzPct val="100000"/>
                        <a:buFont typeface="Arial" pitchFamily="34"/>
                        <a:buChar char="•"/>
                        <a:tabLst/>
                      </a:pPr>
                      <a:r>
                        <a:rPr lang="en-US" sz="1800">
                          <a:solidFill>
                            <a:srgbClr val="000000"/>
                          </a:solidFill>
                          <a:latin typeface="Calibri"/>
                        </a:rPr>
                        <a:t>2018 Audited Financial Statements were completed, issued, submitted to REAC, and approved by HUD. </a:t>
                      </a:r>
                    </a:p>
                    <a:p>
                      <a:pPr marL="376559" marR="411480" lvl="0" indent="-285750" defTabSz="914400" fontAlgn="auto" hangingPunct="1">
                        <a:lnSpc>
                          <a:spcPct val="100000"/>
                        </a:lnSpc>
                        <a:spcBef>
                          <a:spcPts val="315"/>
                        </a:spcBef>
                        <a:spcAft>
                          <a:spcPts val="0"/>
                        </a:spcAft>
                        <a:buSzPct val="100000"/>
                        <a:buFont typeface="Arial" pitchFamily="34"/>
                        <a:buChar char="•"/>
                        <a:tabLst/>
                      </a:pPr>
                      <a:r>
                        <a:rPr lang="en-US" sz="1800">
                          <a:solidFill>
                            <a:srgbClr val="000000"/>
                          </a:solidFill>
                          <a:latin typeface="Calibri"/>
                        </a:rPr>
                        <a:t>2019 Audited Financial Statements were completed, issued, submitted to REAC, and approved by HUD. RHA is awaiting HUD field office confirmation of the Housing Choice Voucher (HCV) Program closeout (Task# 7.2). </a:t>
                      </a:r>
                    </a:p>
                    <a:p>
                      <a:pPr marL="376559" marR="411480" lvl="0" indent="-285750" defTabSz="914400" fontAlgn="auto" hangingPunct="1">
                        <a:lnSpc>
                          <a:spcPct val="100000"/>
                        </a:lnSpc>
                        <a:spcBef>
                          <a:spcPts val="315"/>
                        </a:spcBef>
                        <a:spcAft>
                          <a:spcPts val="0"/>
                        </a:spcAft>
                        <a:buSzPct val="100000"/>
                        <a:buFont typeface="Arial" pitchFamily="34"/>
                        <a:buChar char="•"/>
                        <a:tabLst/>
                      </a:pPr>
                      <a:r>
                        <a:rPr lang="en-US" sz="1800">
                          <a:solidFill>
                            <a:srgbClr val="000000"/>
                          </a:solidFill>
                          <a:latin typeface="Calibri"/>
                        </a:rPr>
                        <a:t>2020 Audited Financial Statements were completed and issued. Submission to REAC is in progress.</a:t>
                      </a:r>
                    </a:p>
                    <a:p>
                      <a:pPr marL="376559" marR="411480" lvl="0" indent="-285750" defTabSz="914400" fontAlgn="auto" hangingPunct="1">
                        <a:lnSpc>
                          <a:spcPct val="100000"/>
                        </a:lnSpc>
                        <a:spcBef>
                          <a:spcPts val="315"/>
                        </a:spcBef>
                        <a:spcAft>
                          <a:spcPts val="0"/>
                        </a:spcAft>
                        <a:buSzPct val="100000"/>
                        <a:buFont typeface="Arial" pitchFamily="34"/>
                        <a:buChar char="•"/>
                        <a:tabLst/>
                      </a:pPr>
                      <a:r>
                        <a:rPr lang="en-US" sz="1800">
                          <a:solidFill>
                            <a:srgbClr val="000000"/>
                          </a:solidFill>
                          <a:latin typeface="Calibri"/>
                        </a:rPr>
                        <a:t>2021 financial data is in progress to be audited.</a:t>
                      </a:r>
                    </a:p>
                    <a:p>
                      <a:pPr marL="90809" marR="411480" lvl="0">
                        <a:lnSpc>
                          <a:spcPct val="100000"/>
                        </a:lnSpc>
                        <a:spcBef>
                          <a:spcPts val="315"/>
                        </a:spcBef>
                      </a:pP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2524526"/>
                  </a:ext>
                </a:extLst>
              </a:tr>
              <a:tr h="577480">
                <a:tc>
                  <a:txBody>
                    <a:bodyPr/>
                    <a:lstStyle/>
                    <a:p>
                      <a:pPr marL="90809" lvl="0">
                        <a:lnSpc>
                          <a:spcPct val="100000"/>
                        </a:lnSpc>
                        <a:spcBef>
                          <a:spcPts val="320"/>
                        </a:spcBef>
                      </a:pPr>
                      <a:r>
                        <a:rPr lang="en-US" sz="1800" spc="-25">
                          <a:latin typeface="Arial"/>
                          <a:cs typeface="Arial"/>
                        </a:rPr>
                        <a:t>7.3</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1440" marR="659767" lvl="0">
                        <a:lnSpc>
                          <a:spcPct val="100000"/>
                        </a:lnSpc>
                        <a:spcBef>
                          <a:spcPts val="320"/>
                        </a:spcBef>
                      </a:pPr>
                      <a:r>
                        <a:rPr lang="en-US" sz="1800">
                          <a:latin typeface="Arial"/>
                          <a:cs typeface="Arial"/>
                        </a:rPr>
                        <a:t>Submit</a:t>
                      </a:r>
                      <a:r>
                        <a:rPr lang="en-US" sz="1800" spc="-30">
                          <a:latin typeface="Arial"/>
                          <a:cs typeface="Arial"/>
                        </a:rPr>
                        <a:t> </a:t>
                      </a:r>
                      <a:r>
                        <a:rPr lang="en-US" sz="1800">
                          <a:latin typeface="Arial"/>
                          <a:cs typeface="Arial"/>
                        </a:rPr>
                        <a:t>operating</a:t>
                      </a:r>
                      <a:r>
                        <a:rPr lang="en-US" sz="1800" spc="-10">
                          <a:latin typeface="Arial"/>
                          <a:cs typeface="Arial"/>
                        </a:rPr>
                        <a:t> </a:t>
                      </a:r>
                      <a:r>
                        <a:rPr lang="en-US" sz="1800">
                          <a:latin typeface="Arial"/>
                          <a:cs typeface="Arial"/>
                        </a:rPr>
                        <a:t>budgets</a:t>
                      </a:r>
                      <a:r>
                        <a:rPr lang="en-US" sz="1800" spc="-10">
                          <a:latin typeface="Arial"/>
                          <a:cs typeface="Arial"/>
                        </a:rPr>
                        <a:t> </a:t>
                      </a:r>
                      <a:r>
                        <a:rPr lang="en-US" sz="1800">
                          <a:latin typeface="Arial"/>
                          <a:cs typeface="Arial"/>
                        </a:rPr>
                        <a:t>for</a:t>
                      </a:r>
                      <a:r>
                        <a:rPr lang="en-US" sz="1800" spc="-20">
                          <a:latin typeface="Arial"/>
                          <a:cs typeface="Arial"/>
                        </a:rPr>
                        <a:t> </a:t>
                      </a:r>
                      <a:r>
                        <a:rPr lang="en-US" sz="1800">
                          <a:latin typeface="Arial"/>
                          <a:cs typeface="Arial"/>
                        </a:rPr>
                        <a:t>each</a:t>
                      </a:r>
                      <a:r>
                        <a:rPr lang="en-US" sz="1800" spc="-120">
                          <a:latin typeface="Arial"/>
                          <a:cs typeface="Arial"/>
                        </a:rPr>
                        <a:t> </a:t>
                      </a:r>
                      <a:r>
                        <a:rPr lang="en-US" sz="1800">
                          <a:latin typeface="Arial"/>
                          <a:cs typeface="Arial"/>
                        </a:rPr>
                        <a:t>AMP</a:t>
                      </a:r>
                      <a:r>
                        <a:rPr lang="en-US" sz="1800" spc="-60">
                          <a:latin typeface="Arial"/>
                          <a:cs typeface="Arial"/>
                        </a:rPr>
                        <a:t> </a:t>
                      </a:r>
                      <a:r>
                        <a:rPr lang="en-US" sz="1800">
                          <a:latin typeface="Arial"/>
                          <a:cs typeface="Arial"/>
                        </a:rPr>
                        <a:t>and</a:t>
                      </a:r>
                      <a:r>
                        <a:rPr lang="en-US" sz="1800" spc="-15">
                          <a:latin typeface="Arial"/>
                          <a:cs typeface="Arial"/>
                        </a:rPr>
                        <a:t> </a:t>
                      </a:r>
                      <a:r>
                        <a:rPr lang="en-US" sz="1800" spc="-10">
                          <a:latin typeface="Arial"/>
                          <a:cs typeface="Arial"/>
                        </a:rPr>
                        <a:t>Central </a:t>
                      </a:r>
                      <a:r>
                        <a:rPr lang="en-US" sz="1800">
                          <a:latin typeface="Arial"/>
                          <a:cs typeface="Arial"/>
                        </a:rPr>
                        <a:t>Office</a:t>
                      </a:r>
                      <a:r>
                        <a:rPr lang="en-US" sz="1800" spc="-35">
                          <a:latin typeface="Arial"/>
                          <a:cs typeface="Arial"/>
                        </a:rPr>
                        <a:t> </a:t>
                      </a:r>
                      <a:r>
                        <a:rPr lang="en-US" sz="1800">
                          <a:latin typeface="Arial"/>
                          <a:cs typeface="Arial"/>
                        </a:rPr>
                        <a:t>Cost</a:t>
                      </a:r>
                      <a:r>
                        <a:rPr lang="en-US" sz="1800" spc="-30">
                          <a:latin typeface="Arial"/>
                          <a:cs typeface="Arial"/>
                        </a:rPr>
                        <a:t> </a:t>
                      </a:r>
                      <a:r>
                        <a:rPr lang="en-US" sz="1800">
                          <a:latin typeface="Arial"/>
                          <a:cs typeface="Arial"/>
                        </a:rPr>
                        <a:t>Center</a:t>
                      </a:r>
                      <a:r>
                        <a:rPr lang="en-US" sz="1800" spc="-35">
                          <a:latin typeface="Arial"/>
                          <a:cs typeface="Arial"/>
                        </a:rPr>
                        <a:t> </a:t>
                      </a:r>
                      <a:r>
                        <a:rPr lang="en-US" sz="1800" spc="-10">
                          <a:latin typeface="Arial"/>
                          <a:cs typeface="Arial"/>
                        </a:rPr>
                        <a:t>(COCC).</a:t>
                      </a: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2070" lvl="0">
                        <a:lnSpc>
                          <a:spcPct val="100000"/>
                        </a:lnSpc>
                        <a:spcBef>
                          <a:spcPts val="320"/>
                        </a:spcBef>
                      </a:pPr>
                      <a:r>
                        <a:rPr lang="en-US" sz="1800">
                          <a:latin typeface="Arial"/>
                          <a:cs typeface="Arial"/>
                        </a:rPr>
                        <a:t>On-going</a:t>
                      </a: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3138823575"/>
                  </a:ext>
                </a:extLst>
              </a:tr>
              <a:tr h="536103">
                <a:tc gridSpan="3">
                  <a:txBody>
                    <a:bodyPr/>
                    <a:lstStyle/>
                    <a:p>
                      <a:pPr marL="90809" marR="892811" lvl="0">
                        <a:lnSpc>
                          <a:spcPct val="100000"/>
                        </a:lnSpc>
                        <a:spcBef>
                          <a:spcPts val="320"/>
                        </a:spcBef>
                      </a:pPr>
                      <a:endParaRPr lang="en-US" sz="180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714143"/>
                  </a:ext>
                </a:extLst>
              </a:tr>
            </a:tbl>
          </a:graphicData>
        </a:graphic>
      </p:graphicFrame>
      <p:sp>
        <p:nvSpPr>
          <p:cNvPr id="4" name="object 4">
            <a:extLst>
              <a:ext uri="{FF2B5EF4-FFF2-40B4-BE49-F238E27FC236}">
                <a16:creationId xmlns:a16="http://schemas.microsoft.com/office/drawing/2014/main" id="{C74966C2-8CA4-D31B-6506-429D637C329C}"/>
              </a:ext>
            </a:extLst>
          </p:cNvPr>
          <p:cNvSpPr txBox="1"/>
          <p:nvPr/>
        </p:nvSpPr>
        <p:spPr>
          <a:xfrm>
            <a:off x="7700006" y="57406"/>
            <a:ext cx="223515"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25" baseline="0">
                <a:solidFill>
                  <a:srgbClr val="FFFFFF"/>
                </a:solidFill>
                <a:uFillTx/>
                <a:latin typeface="Arial"/>
                <a:cs typeface="Arial"/>
              </a:rPr>
              <a:t>16</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9270-A647-5BD6-3C1F-D3CD5611A4F6}"/>
              </a:ext>
            </a:extLst>
          </p:cNvPr>
          <p:cNvSpPr txBox="1">
            <a:spLocks noGrp="1"/>
          </p:cNvSpPr>
          <p:nvPr>
            <p:ph type="title"/>
          </p:nvPr>
        </p:nvSpPr>
        <p:spPr>
          <a:xfrm>
            <a:off x="1370950" y="521207"/>
            <a:ext cx="6191138" cy="764383"/>
          </a:xfrm>
        </p:spPr>
        <p:txBody>
          <a:bodyPr anchorCtr="1"/>
          <a:lstStyle/>
          <a:p>
            <a:pPr lvl="0" algn="ctr"/>
            <a:r>
              <a:rPr lang="en-US" sz="4000" dirty="0">
                <a:latin typeface="Arial" pitchFamily="34"/>
                <a:cs typeface="Arial" pitchFamily="34"/>
              </a:rPr>
              <a:t>RHA Mission &amp; Purpose</a:t>
            </a:r>
          </a:p>
        </p:txBody>
      </p:sp>
      <p:sp>
        <p:nvSpPr>
          <p:cNvPr id="3" name="Content Placeholder 2">
            <a:extLst>
              <a:ext uri="{FF2B5EF4-FFF2-40B4-BE49-F238E27FC236}">
                <a16:creationId xmlns:a16="http://schemas.microsoft.com/office/drawing/2014/main" id="{3918E2D0-46EF-89A5-770F-E46A5C95D410}"/>
              </a:ext>
            </a:extLst>
          </p:cNvPr>
          <p:cNvSpPr txBox="1">
            <a:spLocks noGrp="1"/>
          </p:cNvSpPr>
          <p:nvPr>
            <p:ph idx="1"/>
          </p:nvPr>
        </p:nvSpPr>
        <p:spPr>
          <a:xfrm>
            <a:off x="651848" y="1737360"/>
            <a:ext cx="7882548" cy="4726816"/>
          </a:xfrm>
        </p:spPr>
        <p:txBody>
          <a:bodyPr/>
          <a:lstStyle/>
          <a:p>
            <a:pPr>
              <a:buFont typeface="Wingdings" panose="05000000000000000000" pitchFamily="2" charset="2"/>
              <a:buChar char="§"/>
            </a:pPr>
            <a:r>
              <a:rPr lang="en-US" sz="2200" dirty="0">
                <a:latin typeface="Arial" pitchFamily="34"/>
                <a:cs typeface="Arial" pitchFamily="34"/>
              </a:rPr>
              <a:t>Provide affordable housing for Richmond's low- and very low-income residents through federally funded programs. </a:t>
            </a:r>
          </a:p>
          <a:p>
            <a:pPr lvl="0">
              <a:buFont typeface="Wingdings" pitchFamily="2"/>
              <a:buChar char=""/>
            </a:pPr>
            <a:r>
              <a:rPr lang="en-US" sz="2200" dirty="0">
                <a:latin typeface="Arial" pitchFamily="34"/>
                <a:cs typeface="Arial" pitchFamily="34"/>
              </a:rPr>
              <a:t>Administer and manage Public Housing for Nystrom Village, including income and household composition reporting, lease enforcement, maintenance, vacancy turnaround, and property management.</a:t>
            </a:r>
          </a:p>
          <a:p>
            <a:pPr lvl="0">
              <a:buFont typeface="Wingdings" pitchFamily="2"/>
              <a:buChar char=""/>
            </a:pPr>
            <a:r>
              <a:rPr lang="en-US" sz="2200" dirty="0">
                <a:latin typeface="Arial" pitchFamily="34"/>
                <a:cs typeface="Arial" pitchFamily="34"/>
              </a:rPr>
              <a:t>Manage RHA-affiliated entities and agreements that support additional affordable housing units in the City of Richmond (RHA Housing Corporation – Triangle Court, Friendship Manor; Easter Hill Housing Corporation – Richmond Village; Hacienda Heights; Nevin Plaza). </a:t>
            </a:r>
          </a:p>
          <a:p>
            <a:pPr lvl="0">
              <a:buFont typeface="Wingdings" pitchFamily="2"/>
              <a:buChar char=""/>
            </a:pPr>
            <a:endParaRPr lang="en-US" sz="2000" dirty="0">
              <a:latin typeface="Times New Roman" pitchFamily="18"/>
            </a:endParaRPr>
          </a:p>
          <a:p>
            <a:pPr lvl="0"/>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EEC97FED-FA77-F1EF-6580-E82CAFF0062D}"/>
              </a:ext>
            </a:extLst>
          </p:cNvPr>
          <p:cNvPicPr>
            <a:picLocks noChangeAspect="1"/>
          </p:cNvPicPr>
          <p:nvPr/>
        </p:nvPicPr>
        <p:blipFill>
          <a:blip r:embed="rId3"/>
          <a:stretch>
            <a:fillRect/>
          </a:stretch>
        </p:blipFill>
        <p:spPr>
          <a:xfrm>
            <a:off x="408435" y="854351"/>
            <a:ext cx="8327139" cy="5956401"/>
          </a:xfrm>
          <a:prstGeom prst="rect">
            <a:avLst/>
          </a:prstGeom>
          <a:noFill/>
          <a:ln cap="flat">
            <a:noFill/>
          </a:ln>
        </p:spPr>
      </p:pic>
      <p:sp>
        <p:nvSpPr>
          <p:cNvPr id="3" name="object 3">
            <a:extLst>
              <a:ext uri="{FF2B5EF4-FFF2-40B4-BE49-F238E27FC236}">
                <a16:creationId xmlns:a16="http://schemas.microsoft.com/office/drawing/2014/main" id="{D0847023-70E4-F902-7F64-F9F37956E353}"/>
              </a:ext>
            </a:extLst>
          </p:cNvPr>
          <p:cNvSpPr txBox="1"/>
          <p:nvPr/>
        </p:nvSpPr>
        <p:spPr>
          <a:xfrm>
            <a:off x="7700006" y="57406"/>
            <a:ext cx="223515"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25" baseline="0">
                <a:solidFill>
                  <a:srgbClr val="FFFFFF"/>
                </a:solidFill>
                <a:uFillTx/>
                <a:latin typeface="Arial"/>
                <a:cs typeface="Arial"/>
              </a:rPr>
              <a:t>17</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FF308B06-7751-07FA-FBC2-A781422538DD}"/>
              </a:ext>
            </a:extLst>
          </p:cNvPr>
          <p:cNvPicPr>
            <a:picLocks noChangeAspect="1"/>
          </p:cNvPicPr>
          <p:nvPr/>
        </p:nvPicPr>
        <p:blipFill>
          <a:blip r:embed="rId3"/>
          <a:stretch>
            <a:fillRect/>
          </a:stretch>
        </p:blipFill>
        <p:spPr>
          <a:xfrm>
            <a:off x="0" y="36576"/>
            <a:ext cx="9000740" cy="6784848"/>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F196-8162-EB1E-F73B-CD19BF03A21F}"/>
              </a:ext>
            </a:extLst>
          </p:cNvPr>
          <p:cNvSpPr txBox="1">
            <a:spLocks noGrp="1"/>
          </p:cNvSpPr>
          <p:nvPr>
            <p:ph type="title"/>
          </p:nvPr>
        </p:nvSpPr>
        <p:spPr>
          <a:xfrm>
            <a:off x="1370950" y="306333"/>
            <a:ext cx="6589202" cy="979258"/>
          </a:xfrm>
        </p:spPr>
        <p:txBody>
          <a:bodyPr anchorCtr="1"/>
          <a:lstStyle/>
          <a:p>
            <a:pPr lvl="0" algn="ctr"/>
            <a:r>
              <a:rPr lang="en-US" sz="4000">
                <a:latin typeface="Arial" pitchFamily="34"/>
                <a:cs typeface="Arial" pitchFamily="34"/>
              </a:rPr>
              <a:t>Brief History of RHA</a:t>
            </a:r>
          </a:p>
        </p:txBody>
      </p:sp>
      <p:sp>
        <p:nvSpPr>
          <p:cNvPr id="3" name="Content Placeholder 2">
            <a:extLst>
              <a:ext uri="{FF2B5EF4-FFF2-40B4-BE49-F238E27FC236}">
                <a16:creationId xmlns:a16="http://schemas.microsoft.com/office/drawing/2014/main" id="{7A01C362-C4F2-4E3B-5031-98A03A2CAE16}"/>
              </a:ext>
            </a:extLst>
          </p:cNvPr>
          <p:cNvSpPr txBox="1">
            <a:spLocks noGrp="1"/>
          </p:cNvSpPr>
          <p:nvPr>
            <p:ph idx="1"/>
          </p:nvPr>
        </p:nvSpPr>
        <p:spPr>
          <a:xfrm>
            <a:off x="651848" y="1285591"/>
            <a:ext cx="7632616" cy="5178585"/>
          </a:xfrm>
        </p:spPr>
        <p:txBody>
          <a:bodyPr/>
          <a:lstStyle/>
          <a:p>
            <a:pPr lvl="0">
              <a:buFont typeface="Wingdings" pitchFamily="2"/>
              <a:buChar char="§"/>
            </a:pPr>
            <a:r>
              <a:rPr lang="en-US" sz="2200" dirty="0">
                <a:latin typeface="Arial" pitchFamily="34"/>
                <a:cs typeface="Arial" pitchFamily="34"/>
              </a:rPr>
              <a:t>Established in 1941, RHA was created to address the need for affordable housing during WWII.</a:t>
            </a:r>
          </a:p>
          <a:p>
            <a:pPr lvl="0">
              <a:buFont typeface="Wingdings" pitchFamily="2"/>
              <a:buChar char="§"/>
            </a:pPr>
            <a:r>
              <a:rPr lang="en-US" sz="2200" dirty="0">
                <a:latin typeface="Arial" pitchFamily="34"/>
                <a:cs typeface="Arial" pitchFamily="34"/>
              </a:rPr>
              <a:t>Post-war, RHA continued to manage and develop housing projects.</a:t>
            </a:r>
          </a:p>
          <a:p>
            <a:pPr lvl="1">
              <a:buFont typeface="Wingdings" pitchFamily="2"/>
              <a:buChar char="q"/>
            </a:pPr>
            <a:r>
              <a:rPr lang="en-US" sz="2200" dirty="0">
                <a:latin typeface="Arial" pitchFamily="34"/>
                <a:cs typeface="Arial" pitchFamily="34"/>
              </a:rPr>
              <a:t>Examples include Nevin Plaza, Hacienda Heights, Friendship </a:t>
            </a:r>
            <a:r>
              <a:rPr lang="en-US" sz="2200" dirty="0" err="1">
                <a:latin typeface="Arial" pitchFamily="34"/>
                <a:cs typeface="Arial" pitchFamily="34"/>
              </a:rPr>
              <a:t>Village,Triangle</a:t>
            </a:r>
            <a:r>
              <a:rPr lang="en-US" sz="2200" dirty="0">
                <a:latin typeface="Arial" pitchFamily="34"/>
                <a:cs typeface="Arial" pitchFamily="34"/>
              </a:rPr>
              <a:t> Court, Richmond Village and Nystrom Village.</a:t>
            </a:r>
          </a:p>
          <a:p>
            <a:pPr lvl="0">
              <a:buFont typeface="Wingdings" pitchFamily="2"/>
              <a:buChar char="§"/>
            </a:pPr>
            <a:r>
              <a:rPr lang="en-US" sz="2200" dirty="0">
                <a:latin typeface="Arial" pitchFamily="34"/>
                <a:cs typeface="Arial" pitchFamily="34"/>
              </a:rPr>
              <a:t>During the 2010s, RHA encountered substantial operational and financial challenges attributed to several factors, including financial mismanagement, deferred maintenance, inadequate record-keeping, and a lack of adherence to HUD policies.</a:t>
            </a:r>
            <a:endParaRPr lang="en-US" sz="2000" dirty="0">
              <a:latin typeface="Arial" pitchFamily="34"/>
              <a:cs typeface="Arial" pitchFamily="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5DEE-DE40-A566-2C0F-F5D4BEF8D4EA}"/>
              </a:ext>
            </a:extLst>
          </p:cNvPr>
          <p:cNvSpPr txBox="1">
            <a:spLocks noGrp="1"/>
          </p:cNvSpPr>
          <p:nvPr>
            <p:ph type="title"/>
          </p:nvPr>
        </p:nvSpPr>
        <p:spPr>
          <a:xfrm>
            <a:off x="1370950" y="306333"/>
            <a:ext cx="6191138" cy="979258"/>
          </a:xfrm>
        </p:spPr>
        <p:txBody>
          <a:bodyPr anchorCtr="1"/>
          <a:lstStyle/>
          <a:p>
            <a:pPr lvl="0" algn="ctr"/>
            <a:r>
              <a:rPr lang="en-US" sz="4000" dirty="0">
                <a:latin typeface="Arial" pitchFamily="34"/>
                <a:cs typeface="Arial" pitchFamily="34"/>
              </a:rPr>
              <a:t>Background</a:t>
            </a:r>
          </a:p>
        </p:txBody>
      </p:sp>
      <p:sp>
        <p:nvSpPr>
          <p:cNvPr id="3" name="Content Placeholder 2">
            <a:extLst>
              <a:ext uri="{FF2B5EF4-FFF2-40B4-BE49-F238E27FC236}">
                <a16:creationId xmlns:a16="http://schemas.microsoft.com/office/drawing/2014/main" id="{2A76BA4D-E512-69BB-2EB4-167F09037941}"/>
              </a:ext>
            </a:extLst>
          </p:cNvPr>
          <p:cNvSpPr txBox="1">
            <a:spLocks noGrp="1"/>
          </p:cNvSpPr>
          <p:nvPr>
            <p:ph idx="1"/>
          </p:nvPr>
        </p:nvSpPr>
        <p:spPr>
          <a:xfrm>
            <a:off x="651848" y="1285591"/>
            <a:ext cx="7882548" cy="5178585"/>
          </a:xfrm>
        </p:spPr>
        <p:txBody>
          <a:bodyPr/>
          <a:lstStyle/>
          <a:p>
            <a:pPr lvl="0">
              <a:buFont typeface="Wingdings" pitchFamily="2"/>
              <a:buChar char=""/>
            </a:pPr>
            <a:r>
              <a:rPr lang="en-US" sz="2200" dirty="0">
                <a:latin typeface="Arial" pitchFamily="34"/>
                <a:cs typeface="Arial" pitchFamily="34"/>
              </a:rPr>
              <a:t>RHA is currently classified as a “troubled” Housing Authority and has been operating under a Public Housing Authority Recovery and Sustainability (PHARS) Agreement since February 5, 2013. </a:t>
            </a:r>
          </a:p>
          <a:p>
            <a:pPr lvl="0">
              <a:buFont typeface="Wingdings" pitchFamily="2"/>
              <a:buChar char=""/>
            </a:pPr>
            <a:r>
              <a:rPr lang="en-US" sz="2200" dirty="0">
                <a:latin typeface="Arial" pitchFamily="34"/>
                <a:cs typeface="Arial" pitchFamily="34"/>
              </a:rPr>
              <a:t>RHA continues to follow the guidelines set forth in the 2019 PHARS Agreement and respond to the Notice of Substantial Default.</a:t>
            </a:r>
          </a:p>
          <a:p>
            <a:pPr lvl="0">
              <a:buFont typeface="Wingdings" pitchFamily="2"/>
              <a:buChar char=""/>
            </a:pPr>
            <a:r>
              <a:rPr lang="en-US" sz="2200" dirty="0">
                <a:latin typeface="Arial" pitchFamily="34"/>
                <a:cs typeface="Arial" pitchFamily="34"/>
              </a:rPr>
              <a:t>The performance metrics outlined in the 2019 PHARS are specifically aimed at enhancing RHA’s financial health, boosting the ratings of its housing programs, and ensuring long-term sustainability.</a:t>
            </a:r>
            <a:endParaRPr lang="en-US" dirty="0">
              <a:latin typeface="Arial" pitchFamily="34"/>
              <a:cs typeface="Arial" pitchFamily="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809CC49-165D-E7BF-F33E-12FA245310A8}"/>
              </a:ext>
            </a:extLst>
          </p:cNvPr>
          <p:cNvSpPr txBox="1">
            <a:spLocks noGrp="1"/>
          </p:cNvSpPr>
          <p:nvPr>
            <p:ph idx="1"/>
          </p:nvPr>
        </p:nvSpPr>
        <p:spPr>
          <a:xfrm>
            <a:off x="159371" y="1577661"/>
            <a:ext cx="4548098" cy="4862431"/>
          </a:xfrm>
        </p:spPr>
        <p:txBody>
          <a:bodyPr>
            <a:normAutofit lnSpcReduction="10000"/>
          </a:bodyPr>
          <a:lstStyle/>
          <a:p>
            <a:pPr marL="352428" lvl="0">
              <a:lnSpc>
                <a:spcPct val="90000"/>
              </a:lnSpc>
              <a:spcAft>
                <a:spcPts val="800"/>
              </a:spcAft>
              <a:buFont typeface="Wingdings" panose="05000000000000000000" pitchFamily="2" charset="2"/>
              <a:buChar char="§"/>
            </a:pPr>
            <a:r>
              <a:rPr lang="en-US" sz="2200" dirty="0">
                <a:latin typeface="Arial" pitchFamily="34"/>
                <a:cs typeface="Arial" pitchFamily="34"/>
              </a:rPr>
              <a:t>Transfer the Section 8 HCV program to the Housing Authority of Contra Costa County.</a:t>
            </a:r>
          </a:p>
          <a:p>
            <a:pPr marL="352428" lvl="0">
              <a:lnSpc>
                <a:spcPct val="90000"/>
              </a:lnSpc>
              <a:spcAft>
                <a:spcPts val="800"/>
              </a:spcAft>
              <a:buFont typeface="Wingdings" panose="05000000000000000000" pitchFamily="2" charset="2"/>
              <a:buChar char="§"/>
            </a:pPr>
            <a:r>
              <a:rPr lang="en-US" sz="2200" dirty="0">
                <a:latin typeface="Arial" pitchFamily="34"/>
                <a:cs typeface="Arial" pitchFamily="34"/>
              </a:rPr>
              <a:t>Reposition our Public Housing Properties:</a:t>
            </a:r>
          </a:p>
          <a:p>
            <a:pPr lvl="1">
              <a:lnSpc>
                <a:spcPct val="104999"/>
              </a:lnSpc>
              <a:spcBef>
                <a:spcPts val="0"/>
              </a:spcBef>
              <a:spcAft>
                <a:spcPts val="800"/>
              </a:spcAft>
              <a:buFont typeface="Wingdings" panose="05000000000000000000" pitchFamily="2" charset="2"/>
              <a:buChar char="§"/>
            </a:pPr>
            <a:r>
              <a:rPr lang="en-US" sz="1800" kern="0" dirty="0">
                <a:latin typeface="Arial" pitchFamily="34"/>
                <a:cs typeface="Arial" pitchFamily="34"/>
              </a:rPr>
              <a:t>Administrative Building</a:t>
            </a:r>
          </a:p>
          <a:p>
            <a:pPr lvl="1">
              <a:lnSpc>
                <a:spcPct val="104999"/>
              </a:lnSpc>
              <a:spcBef>
                <a:spcPts val="0"/>
              </a:spcBef>
              <a:spcAft>
                <a:spcPts val="800"/>
              </a:spcAft>
              <a:buFont typeface="Wingdings" panose="05000000000000000000" pitchFamily="2" charset="2"/>
              <a:buChar char="§"/>
            </a:pPr>
            <a:r>
              <a:rPr lang="en-US" sz="1800" kern="0" dirty="0">
                <a:latin typeface="Arial" pitchFamily="34"/>
                <a:cs typeface="Arial" pitchFamily="34"/>
              </a:rPr>
              <a:t>Hacienda</a:t>
            </a:r>
          </a:p>
          <a:p>
            <a:pPr lvl="1">
              <a:lnSpc>
                <a:spcPct val="104999"/>
              </a:lnSpc>
              <a:spcBef>
                <a:spcPts val="0"/>
              </a:spcBef>
              <a:spcAft>
                <a:spcPts val="800"/>
              </a:spcAft>
              <a:buFont typeface="Wingdings" panose="05000000000000000000" pitchFamily="2" charset="2"/>
              <a:buChar char="§"/>
            </a:pPr>
            <a:r>
              <a:rPr lang="en-US" sz="1800" kern="0" dirty="0">
                <a:latin typeface="Arial" pitchFamily="34"/>
                <a:cs typeface="Arial" pitchFamily="34"/>
              </a:rPr>
              <a:t>Nevin Plaza</a:t>
            </a:r>
          </a:p>
          <a:p>
            <a:pPr lvl="1">
              <a:lnSpc>
                <a:spcPct val="104999"/>
              </a:lnSpc>
              <a:spcBef>
                <a:spcPts val="0"/>
              </a:spcBef>
              <a:spcAft>
                <a:spcPts val="800"/>
              </a:spcAft>
              <a:buFont typeface="Wingdings" panose="05000000000000000000" pitchFamily="2" charset="2"/>
              <a:buChar char="§"/>
            </a:pPr>
            <a:r>
              <a:rPr lang="en-US" sz="1800" kern="0" dirty="0">
                <a:latin typeface="Arial" pitchFamily="34"/>
                <a:cs typeface="Arial" pitchFamily="34"/>
              </a:rPr>
              <a:t>Nystrom</a:t>
            </a:r>
          </a:p>
          <a:p>
            <a:pPr lvl="1">
              <a:lnSpc>
                <a:spcPct val="104999"/>
              </a:lnSpc>
              <a:spcBef>
                <a:spcPts val="0"/>
              </a:spcBef>
              <a:spcAft>
                <a:spcPts val="800"/>
              </a:spcAft>
              <a:buFont typeface="Wingdings" panose="05000000000000000000" pitchFamily="2" charset="2"/>
              <a:buChar char="§"/>
            </a:pPr>
            <a:r>
              <a:rPr lang="en-US" sz="1800" kern="0" dirty="0">
                <a:latin typeface="Arial" pitchFamily="34"/>
                <a:cs typeface="Arial" pitchFamily="34"/>
              </a:rPr>
              <a:t>Richmond Village</a:t>
            </a:r>
          </a:p>
          <a:p>
            <a:pPr marL="400050">
              <a:lnSpc>
                <a:spcPct val="104999"/>
              </a:lnSpc>
              <a:spcBef>
                <a:spcPts val="0"/>
              </a:spcBef>
              <a:spcAft>
                <a:spcPts val="800"/>
              </a:spcAft>
              <a:buFont typeface="Wingdings" panose="05000000000000000000" pitchFamily="2" charset="2"/>
              <a:buChar char="§"/>
            </a:pPr>
            <a:r>
              <a:rPr lang="en-US" sz="2000" kern="0" dirty="0">
                <a:latin typeface="Arial" pitchFamily="34"/>
                <a:cs typeface="Arial" pitchFamily="34"/>
              </a:rPr>
              <a:t>Complete and submit Financial Audits</a:t>
            </a:r>
          </a:p>
          <a:p>
            <a:pPr lvl="0">
              <a:lnSpc>
                <a:spcPct val="90000"/>
              </a:lnSpc>
            </a:pPr>
            <a:endParaRPr lang="en-US" dirty="0">
              <a:latin typeface="Arial"/>
              <a:cs typeface="Arial"/>
            </a:endParaRPr>
          </a:p>
        </p:txBody>
      </p:sp>
      <p:sp>
        <p:nvSpPr>
          <p:cNvPr id="3" name="Content Placeholder 3">
            <a:extLst>
              <a:ext uri="{FF2B5EF4-FFF2-40B4-BE49-F238E27FC236}">
                <a16:creationId xmlns:a16="http://schemas.microsoft.com/office/drawing/2014/main" id="{765FFC99-89CE-7F20-AB77-4C5F2C5318FB}"/>
              </a:ext>
            </a:extLst>
          </p:cNvPr>
          <p:cNvSpPr txBox="1">
            <a:spLocks noGrp="1"/>
          </p:cNvSpPr>
          <p:nvPr>
            <p:ph type="body" idx="4294967295"/>
          </p:nvPr>
        </p:nvSpPr>
        <p:spPr>
          <a:xfrm>
            <a:off x="4726067" y="1577661"/>
            <a:ext cx="3977639" cy="4530532"/>
          </a:xfrm>
        </p:spPr>
        <p:txBody>
          <a:bodyPr/>
          <a:lstStyle/>
          <a:p>
            <a:endParaRPr lang="en-US" dirty="0"/>
          </a:p>
        </p:txBody>
      </p:sp>
      <p:sp>
        <p:nvSpPr>
          <p:cNvPr id="4" name="Title 1">
            <a:extLst>
              <a:ext uri="{FF2B5EF4-FFF2-40B4-BE49-F238E27FC236}">
                <a16:creationId xmlns:a16="http://schemas.microsoft.com/office/drawing/2014/main" id="{76C9D4BE-38A3-F57A-A3C3-706DF3CC1AFA}"/>
              </a:ext>
            </a:extLst>
          </p:cNvPr>
          <p:cNvSpPr txBox="1">
            <a:spLocks noGrp="1"/>
          </p:cNvSpPr>
          <p:nvPr>
            <p:ph type="title"/>
          </p:nvPr>
        </p:nvSpPr>
        <p:spPr>
          <a:xfrm>
            <a:off x="0" y="131765"/>
            <a:ext cx="7991856" cy="1230316"/>
          </a:xfrm>
          <a:prstGeom prst="rect">
            <a:avLst/>
          </a:prstGeom>
          <a:noFill/>
          <a:ln>
            <a:noFill/>
          </a:ln>
        </p:spPr>
        <p:txBody>
          <a:bodyPr vert="horz" wrap="square" lIns="0" tIns="0" rIns="0" bIns="0" anchor="t" anchorCtr="1" compatLnSpc="1">
            <a:spAutoFit/>
          </a:bodyPr>
          <a:lstStyle/>
          <a:p>
            <a:pPr lvl="0" algn="ctr"/>
            <a:r>
              <a:rPr lang="en-US" sz="4000" dirty="0">
                <a:latin typeface="Arial" pitchFamily="34"/>
                <a:cs typeface="Arial" pitchFamily="34"/>
              </a:rPr>
              <a:t>Components PHARS  </a:t>
            </a:r>
            <a:br>
              <a:rPr lang="en-US" sz="4000" dirty="0">
                <a:latin typeface="Arial" pitchFamily="34"/>
                <a:cs typeface="Arial" pitchFamily="34"/>
              </a:rPr>
            </a:br>
            <a:r>
              <a:rPr lang="en-US" sz="4000" dirty="0">
                <a:latin typeface="Arial" pitchFamily="34"/>
                <a:cs typeface="Arial" pitchFamily="34"/>
              </a:rPr>
              <a:t>of Agreement</a:t>
            </a:r>
          </a:p>
        </p:txBody>
      </p:sp>
      <p:pic>
        <p:nvPicPr>
          <p:cNvPr id="5" name="object 7">
            <a:extLst>
              <a:ext uri="{FF2B5EF4-FFF2-40B4-BE49-F238E27FC236}">
                <a16:creationId xmlns:a16="http://schemas.microsoft.com/office/drawing/2014/main" id="{06CA6290-D830-56C1-D3B2-66A3BC11A1F8}"/>
              </a:ext>
            </a:extLst>
          </p:cNvPr>
          <p:cNvPicPr>
            <a:picLocks noChangeAspect="1"/>
          </p:cNvPicPr>
          <p:nvPr/>
        </p:nvPicPr>
        <p:blipFill>
          <a:blip r:embed="rId3"/>
          <a:stretch>
            <a:fillRect/>
          </a:stretch>
        </p:blipFill>
        <p:spPr>
          <a:xfrm>
            <a:off x="4821323" y="1609146"/>
            <a:ext cx="1852306" cy="1230212"/>
          </a:xfrm>
          <a:prstGeom prst="rect">
            <a:avLst/>
          </a:prstGeom>
          <a:noFill/>
          <a:ln cap="flat">
            <a:noFill/>
          </a:ln>
        </p:spPr>
      </p:pic>
      <p:sp>
        <p:nvSpPr>
          <p:cNvPr id="6" name="object 23">
            <a:extLst>
              <a:ext uri="{FF2B5EF4-FFF2-40B4-BE49-F238E27FC236}">
                <a16:creationId xmlns:a16="http://schemas.microsoft.com/office/drawing/2014/main" id="{7610D7CB-AD29-27F2-775C-72420ABA5853}"/>
              </a:ext>
            </a:extLst>
          </p:cNvPr>
          <p:cNvSpPr txBox="1"/>
          <p:nvPr/>
        </p:nvSpPr>
        <p:spPr>
          <a:xfrm>
            <a:off x="4733236" y="2839358"/>
            <a:ext cx="1151577" cy="148114"/>
          </a:xfrm>
          <a:prstGeom prst="rect">
            <a:avLst/>
          </a:prstGeom>
          <a:noFill/>
          <a:ln cap="flat">
            <a:noFill/>
          </a:ln>
        </p:spPr>
        <p:txBody>
          <a:bodyPr vert="horz" wrap="square" lIns="0" tIns="9528" rIns="0" bIns="0" anchor="t" anchorCtr="0" compatLnSpc="1">
            <a:spAutoFit/>
          </a:bodyPr>
          <a:lstStyle/>
          <a:p>
            <a:pPr marL="9528" marR="0" lvl="0" indent="0" algn="l" defTabSz="914400" rtl="0" fontAlgn="auto" hangingPunct="1">
              <a:lnSpc>
                <a:spcPct val="100000"/>
              </a:lnSpc>
              <a:spcBef>
                <a:spcPts val="75"/>
              </a:spcBef>
              <a:spcAft>
                <a:spcPts val="0"/>
              </a:spcAft>
              <a:buNone/>
              <a:tabLst/>
              <a:defRPr sz="1800" b="0" i="0" u="none" strike="noStrike" kern="0" cap="none" spc="0" baseline="0">
                <a:solidFill>
                  <a:srgbClr val="000000"/>
                </a:solidFill>
                <a:uFillTx/>
              </a:defRPr>
            </a:pPr>
            <a:r>
              <a:rPr lang="en-US" sz="900" b="0" i="0" u="none" strike="noStrike" kern="0" cap="none" spc="0" baseline="0">
                <a:solidFill>
                  <a:srgbClr val="000000"/>
                </a:solidFill>
                <a:uFillTx/>
                <a:latin typeface="Calibri"/>
                <a:cs typeface="Calibri"/>
              </a:rPr>
              <a:t>Administrative</a:t>
            </a:r>
            <a:r>
              <a:rPr lang="en-US" sz="900" b="0" i="0" u="none" strike="noStrike" kern="0" cap="none" spc="191" baseline="0">
                <a:solidFill>
                  <a:srgbClr val="000000"/>
                </a:solidFill>
                <a:uFillTx/>
                <a:latin typeface="Calibri"/>
                <a:cs typeface="Calibri"/>
              </a:rPr>
              <a:t> </a:t>
            </a:r>
            <a:r>
              <a:rPr lang="en-US" sz="900" b="0" i="0" u="none" strike="noStrike" kern="0" cap="none" spc="-8" baseline="0">
                <a:solidFill>
                  <a:srgbClr val="000000"/>
                </a:solidFill>
                <a:uFillTx/>
                <a:latin typeface="Calibri"/>
                <a:cs typeface="Calibri"/>
              </a:rPr>
              <a:t>Building</a:t>
            </a:r>
            <a:endParaRPr lang="en-US" sz="900" b="0" i="0" u="none" strike="noStrike" kern="0" cap="none" spc="0" baseline="0">
              <a:solidFill>
                <a:srgbClr val="000000"/>
              </a:solidFill>
              <a:uFillTx/>
              <a:latin typeface="Calibri"/>
              <a:cs typeface="Calibri"/>
            </a:endParaRPr>
          </a:p>
        </p:txBody>
      </p:sp>
      <p:pic>
        <p:nvPicPr>
          <p:cNvPr id="7" name="object 8">
            <a:extLst>
              <a:ext uri="{FF2B5EF4-FFF2-40B4-BE49-F238E27FC236}">
                <a16:creationId xmlns:a16="http://schemas.microsoft.com/office/drawing/2014/main" id="{B4C14C63-7AF8-1E38-89C1-B519E93BBA3A}"/>
              </a:ext>
            </a:extLst>
          </p:cNvPr>
          <p:cNvPicPr>
            <a:picLocks noChangeAspect="1"/>
          </p:cNvPicPr>
          <p:nvPr/>
        </p:nvPicPr>
        <p:blipFill>
          <a:blip r:embed="rId4"/>
          <a:stretch>
            <a:fillRect/>
          </a:stretch>
        </p:blipFill>
        <p:spPr>
          <a:xfrm>
            <a:off x="6773389" y="1609146"/>
            <a:ext cx="1893091" cy="1257300"/>
          </a:xfrm>
          <a:prstGeom prst="rect">
            <a:avLst/>
          </a:prstGeom>
          <a:noFill/>
          <a:ln cap="flat">
            <a:noFill/>
          </a:ln>
        </p:spPr>
      </p:pic>
      <p:sp>
        <p:nvSpPr>
          <p:cNvPr id="8" name="object 25">
            <a:extLst>
              <a:ext uri="{FF2B5EF4-FFF2-40B4-BE49-F238E27FC236}">
                <a16:creationId xmlns:a16="http://schemas.microsoft.com/office/drawing/2014/main" id="{5B018FE9-4C3D-8CDC-4A61-2E6F4B40A677}"/>
              </a:ext>
            </a:extLst>
          </p:cNvPr>
          <p:cNvSpPr txBox="1"/>
          <p:nvPr/>
        </p:nvSpPr>
        <p:spPr>
          <a:xfrm>
            <a:off x="6774176" y="2852306"/>
            <a:ext cx="493867" cy="148114"/>
          </a:xfrm>
          <a:prstGeom prst="rect">
            <a:avLst/>
          </a:prstGeom>
          <a:noFill/>
          <a:ln cap="flat">
            <a:noFill/>
          </a:ln>
        </p:spPr>
        <p:txBody>
          <a:bodyPr vert="horz" wrap="square" lIns="0" tIns="9528" rIns="0" bIns="0" anchor="t" anchorCtr="0" compatLnSpc="1">
            <a:spAutoFit/>
          </a:bodyPr>
          <a:lstStyle/>
          <a:p>
            <a:pPr marL="9528" marR="0" lvl="0" indent="0" algn="l" defTabSz="914400" rtl="0" fontAlgn="auto" hangingPunct="1">
              <a:lnSpc>
                <a:spcPct val="100000"/>
              </a:lnSpc>
              <a:spcBef>
                <a:spcPts val="75"/>
              </a:spcBef>
              <a:spcAft>
                <a:spcPts val="0"/>
              </a:spcAft>
              <a:buNone/>
              <a:tabLst/>
              <a:defRPr sz="1800" b="0" i="0" u="none" strike="noStrike" kern="0" cap="none" spc="0" baseline="0">
                <a:solidFill>
                  <a:srgbClr val="000000"/>
                </a:solidFill>
                <a:uFillTx/>
              </a:defRPr>
            </a:pPr>
            <a:r>
              <a:rPr lang="en-US" sz="900" b="0" i="0" u="none" strike="noStrike" kern="0" cap="none" spc="30" baseline="0">
                <a:solidFill>
                  <a:srgbClr val="000000"/>
                </a:solidFill>
                <a:uFillTx/>
                <a:latin typeface="Calibri"/>
                <a:cs typeface="Calibri"/>
              </a:rPr>
              <a:t>Hacienda</a:t>
            </a:r>
            <a:endParaRPr lang="en-US" sz="900" b="0" i="0" u="none" strike="noStrike" kern="0" cap="none" spc="0" baseline="0">
              <a:solidFill>
                <a:srgbClr val="000000"/>
              </a:solidFill>
              <a:uFillTx/>
              <a:latin typeface="Calibri"/>
              <a:cs typeface="Calibri"/>
            </a:endParaRPr>
          </a:p>
        </p:txBody>
      </p:sp>
      <p:pic>
        <p:nvPicPr>
          <p:cNvPr id="9" name="object 9">
            <a:extLst>
              <a:ext uri="{FF2B5EF4-FFF2-40B4-BE49-F238E27FC236}">
                <a16:creationId xmlns:a16="http://schemas.microsoft.com/office/drawing/2014/main" id="{D8C34E3B-E236-32A5-39E1-41721F39B6FB}"/>
              </a:ext>
            </a:extLst>
          </p:cNvPr>
          <p:cNvPicPr>
            <a:picLocks noChangeAspect="1"/>
          </p:cNvPicPr>
          <p:nvPr/>
        </p:nvPicPr>
        <p:blipFill>
          <a:blip r:embed="rId5"/>
          <a:stretch>
            <a:fillRect/>
          </a:stretch>
        </p:blipFill>
        <p:spPr>
          <a:xfrm>
            <a:off x="4792608" y="3058544"/>
            <a:ext cx="1893073" cy="1245705"/>
          </a:xfrm>
          <a:prstGeom prst="rect">
            <a:avLst/>
          </a:prstGeom>
          <a:noFill/>
          <a:ln cap="flat">
            <a:noFill/>
          </a:ln>
        </p:spPr>
      </p:pic>
      <p:sp>
        <p:nvSpPr>
          <p:cNvPr id="10" name="object 24">
            <a:extLst>
              <a:ext uri="{FF2B5EF4-FFF2-40B4-BE49-F238E27FC236}">
                <a16:creationId xmlns:a16="http://schemas.microsoft.com/office/drawing/2014/main" id="{8BBDA4FA-6CD9-C79A-A533-E00C377817D3}"/>
              </a:ext>
            </a:extLst>
          </p:cNvPr>
          <p:cNvSpPr txBox="1"/>
          <p:nvPr/>
        </p:nvSpPr>
        <p:spPr>
          <a:xfrm>
            <a:off x="4733263" y="4338471"/>
            <a:ext cx="593884" cy="148114"/>
          </a:xfrm>
          <a:prstGeom prst="rect">
            <a:avLst/>
          </a:prstGeom>
          <a:noFill/>
          <a:ln cap="flat">
            <a:noFill/>
          </a:ln>
        </p:spPr>
        <p:txBody>
          <a:bodyPr vert="horz" wrap="square" lIns="0" tIns="9528" rIns="0" bIns="0" anchor="t" anchorCtr="0" compatLnSpc="1">
            <a:spAutoFit/>
          </a:bodyPr>
          <a:lstStyle/>
          <a:p>
            <a:pPr marL="9528" marR="0" lvl="0" indent="0" algn="l" defTabSz="914400" rtl="0" fontAlgn="auto" hangingPunct="1">
              <a:lnSpc>
                <a:spcPct val="100000"/>
              </a:lnSpc>
              <a:spcBef>
                <a:spcPts val="75"/>
              </a:spcBef>
              <a:spcAft>
                <a:spcPts val="0"/>
              </a:spcAft>
              <a:buNone/>
              <a:tabLst/>
              <a:defRPr sz="1800" b="0" i="0" u="none" strike="noStrike" kern="0" cap="none" spc="0" baseline="0">
                <a:solidFill>
                  <a:srgbClr val="000000"/>
                </a:solidFill>
                <a:uFillTx/>
              </a:defRPr>
            </a:pPr>
            <a:r>
              <a:rPr lang="en-US" sz="900" b="0" i="0" u="none" strike="noStrike" kern="0" cap="none" spc="0" baseline="0">
                <a:solidFill>
                  <a:srgbClr val="000000"/>
                </a:solidFill>
                <a:uFillTx/>
                <a:latin typeface="Calibri"/>
                <a:cs typeface="Calibri"/>
              </a:rPr>
              <a:t>Nevin</a:t>
            </a:r>
            <a:r>
              <a:rPr lang="en-US" sz="900" b="0" i="0" u="none" strike="noStrike" kern="0" cap="none" spc="83" baseline="0">
                <a:solidFill>
                  <a:srgbClr val="000000"/>
                </a:solidFill>
                <a:uFillTx/>
                <a:latin typeface="Calibri"/>
                <a:cs typeface="Calibri"/>
              </a:rPr>
              <a:t> </a:t>
            </a:r>
            <a:r>
              <a:rPr lang="en-US" sz="900" b="0" i="0" u="none" strike="noStrike" kern="0" cap="none" spc="30" baseline="0">
                <a:solidFill>
                  <a:srgbClr val="000000"/>
                </a:solidFill>
                <a:uFillTx/>
                <a:latin typeface="Calibri"/>
                <a:cs typeface="Calibri"/>
              </a:rPr>
              <a:t>Plaza</a:t>
            </a:r>
            <a:endParaRPr lang="en-US" sz="900" b="0" i="0" u="none" strike="noStrike" kern="0" cap="none" spc="0" baseline="0">
              <a:solidFill>
                <a:srgbClr val="000000"/>
              </a:solidFill>
              <a:uFillTx/>
              <a:latin typeface="Calibri"/>
              <a:cs typeface="Calibri"/>
            </a:endParaRPr>
          </a:p>
        </p:txBody>
      </p:sp>
      <p:sp>
        <p:nvSpPr>
          <p:cNvPr id="11" name="object 20">
            <a:extLst>
              <a:ext uri="{FF2B5EF4-FFF2-40B4-BE49-F238E27FC236}">
                <a16:creationId xmlns:a16="http://schemas.microsoft.com/office/drawing/2014/main" id="{10119F96-3721-CA4C-3CD9-7E1B213DE930}"/>
              </a:ext>
            </a:extLst>
          </p:cNvPr>
          <p:cNvSpPr/>
          <p:nvPr/>
        </p:nvSpPr>
        <p:spPr>
          <a:xfrm>
            <a:off x="7068787" y="3475478"/>
            <a:ext cx="578641" cy="278608"/>
          </a:xfrm>
          <a:custGeom>
            <a:avLst/>
            <a:gdLst>
              <a:gd name="f0" fmla="val w"/>
              <a:gd name="f1" fmla="val h"/>
              <a:gd name="f2" fmla="val 0"/>
              <a:gd name="f3" fmla="val 771525"/>
              <a:gd name="f4" fmla="val 371475"/>
              <a:gd name="f5" fmla="val 382524"/>
              <a:gd name="f6" fmla="val 83693"/>
              <a:gd name="f7" fmla="val 321437"/>
              <a:gd name="f8" fmla="val 242950"/>
              <a:gd name="f9" fmla="*/ f0 1 771525"/>
              <a:gd name="f10" fmla="*/ f1 1 371475"/>
              <a:gd name="f11" fmla="+- f4 0 f2"/>
              <a:gd name="f12" fmla="+- f3 0 f2"/>
              <a:gd name="f13" fmla="*/ f12 1 771525"/>
              <a:gd name="f14" fmla="*/ f11 1 371475"/>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771525" h="371475">
                <a:moveTo>
                  <a:pt x="f5" y="f2"/>
                </a:moveTo>
                <a:lnTo>
                  <a:pt x="f2" y="f6"/>
                </a:lnTo>
                <a:lnTo>
                  <a:pt x="f7" y="f4"/>
                </a:lnTo>
                <a:lnTo>
                  <a:pt x="f3" y="f8"/>
                </a:lnTo>
                <a:lnTo>
                  <a:pt x="f5" y="f2"/>
                </a:lnTo>
                <a:close/>
              </a:path>
            </a:pathLst>
          </a:custGeom>
          <a:noFill/>
          <a:ln w="31747" cap="flat">
            <a:solidFill>
              <a:srgbClr val="0C445E"/>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ptos"/>
            </a:endParaRPr>
          </a:p>
        </p:txBody>
      </p:sp>
      <p:pic>
        <p:nvPicPr>
          <p:cNvPr id="12" name="object 12">
            <a:extLst>
              <a:ext uri="{FF2B5EF4-FFF2-40B4-BE49-F238E27FC236}">
                <a16:creationId xmlns:a16="http://schemas.microsoft.com/office/drawing/2014/main" id="{032FF9CD-F258-C8F4-7EB5-E82C2ADF722C}"/>
              </a:ext>
            </a:extLst>
          </p:cNvPr>
          <p:cNvPicPr>
            <a:picLocks noChangeAspect="1"/>
          </p:cNvPicPr>
          <p:nvPr/>
        </p:nvPicPr>
        <p:blipFill>
          <a:blip r:embed="rId6"/>
          <a:stretch>
            <a:fillRect/>
          </a:stretch>
        </p:blipFill>
        <p:spPr>
          <a:xfrm>
            <a:off x="6737216" y="3045088"/>
            <a:ext cx="1929264" cy="1247406"/>
          </a:xfrm>
          <a:prstGeom prst="rect">
            <a:avLst/>
          </a:prstGeom>
          <a:noFill/>
          <a:ln cap="flat">
            <a:noFill/>
          </a:ln>
        </p:spPr>
      </p:pic>
      <p:sp>
        <p:nvSpPr>
          <p:cNvPr id="13" name="object 26">
            <a:extLst>
              <a:ext uri="{FF2B5EF4-FFF2-40B4-BE49-F238E27FC236}">
                <a16:creationId xmlns:a16="http://schemas.microsoft.com/office/drawing/2014/main" id="{D064E717-1078-59DC-7B4B-870A9EBF867D}"/>
              </a:ext>
            </a:extLst>
          </p:cNvPr>
          <p:cNvSpPr txBox="1"/>
          <p:nvPr/>
        </p:nvSpPr>
        <p:spPr>
          <a:xfrm>
            <a:off x="6774176" y="4337163"/>
            <a:ext cx="729618" cy="148114"/>
          </a:xfrm>
          <a:prstGeom prst="rect">
            <a:avLst/>
          </a:prstGeom>
          <a:noFill/>
          <a:ln cap="flat">
            <a:noFill/>
          </a:ln>
        </p:spPr>
        <p:txBody>
          <a:bodyPr vert="horz" wrap="square" lIns="0" tIns="9528" rIns="0" bIns="0" anchor="t" anchorCtr="0" compatLnSpc="1">
            <a:spAutoFit/>
          </a:bodyPr>
          <a:lstStyle/>
          <a:p>
            <a:pPr marL="9528" marR="0" lvl="0" indent="0" algn="l" defTabSz="914400" rtl="0" fontAlgn="auto" hangingPunct="1">
              <a:lnSpc>
                <a:spcPct val="100000"/>
              </a:lnSpc>
              <a:spcBef>
                <a:spcPts val="75"/>
              </a:spcBef>
              <a:spcAft>
                <a:spcPts val="0"/>
              </a:spcAft>
              <a:buNone/>
              <a:tabLst/>
              <a:defRPr sz="1800" b="0" i="0" u="none" strike="noStrike" kern="0" cap="none" spc="0" baseline="0">
                <a:solidFill>
                  <a:srgbClr val="000000"/>
                </a:solidFill>
                <a:uFillTx/>
              </a:defRPr>
            </a:pPr>
            <a:r>
              <a:rPr lang="en-US" sz="900" b="0" i="0" u="none" strike="noStrike" kern="0" cap="none" spc="0" baseline="0">
                <a:solidFill>
                  <a:srgbClr val="000000"/>
                </a:solidFill>
                <a:uFillTx/>
                <a:latin typeface="Calibri"/>
                <a:cs typeface="Calibri"/>
              </a:rPr>
              <a:t>Nystrom</a:t>
            </a:r>
            <a:r>
              <a:rPr lang="en-US" sz="900" b="0" i="0" u="none" strike="noStrike" kern="0" cap="none" spc="101" baseline="0">
                <a:solidFill>
                  <a:srgbClr val="000000"/>
                </a:solidFill>
                <a:uFillTx/>
                <a:latin typeface="Calibri"/>
                <a:cs typeface="Calibri"/>
              </a:rPr>
              <a:t> </a:t>
            </a:r>
            <a:r>
              <a:rPr lang="en-US" sz="900" b="0" i="0" u="none" strike="noStrike" kern="0" cap="none" spc="30" baseline="0">
                <a:solidFill>
                  <a:srgbClr val="000000"/>
                </a:solidFill>
                <a:uFillTx/>
                <a:latin typeface="Calibri"/>
                <a:cs typeface="Calibri"/>
              </a:rPr>
              <a:t>Plaza</a:t>
            </a:r>
            <a:endParaRPr lang="en-US" sz="900" b="0" i="0" u="none" strike="noStrike" kern="0" cap="none" spc="0" baseline="0">
              <a:solidFill>
                <a:srgbClr val="000000"/>
              </a:solidFill>
              <a:uFillTx/>
              <a:latin typeface="Calibri"/>
              <a:cs typeface="Calibri"/>
            </a:endParaRPr>
          </a:p>
        </p:txBody>
      </p:sp>
      <p:pic>
        <p:nvPicPr>
          <p:cNvPr id="14" name="object 10">
            <a:extLst>
              <a:ext uri="{FF2B5EF4-FFF2-40B4-BE49-F238E27FC236}">
                <a16:creationId xmlns:a16="http://schemas.microsoft.com/office/drawing/2014/main" id="{B8EF50B1-F7B4-6A8B-4D62-5C9E2931EF05}"/>
              </a:ext>
            </a:extLst>
          </p:cNvPr>
          <p:cNvPicPr>
            <a:picLocks noChangeAspect="1"/>
          </p:cNvPicPr>
          <p:nvPr/>
        </p:nvPicPr>
        <p:blipFill>
          <a:blip r:embed="rId7"/>
          <a:stretch>
            <a:fillRect/>
          </a:stretch>
        </p:blipFill>
        <p:spPr>
          <a:xfrm>
            <a:off x="4774910" y="4667262"/>
            <a:ext cx="1907383" cy="1257300"/>
          </a:xfrm>
          <a:prstGeom prst="rect">
            <a:avLst/>
          </a:prstGeom>
          <a:noFill/>
          <a:ln cap="flat">
            <a:noFill/>
          </a:ln>
        </p:spPr>
      </p:pic>
      <p:sp>
        <p:nvSpPr>
          <p:cNvPr id="15" name="object 27">
            <a:extLst>
              <a:ext uri="{FF2B5EF4-FFF2-40B4-BE49-F238E27FC236}">
                <a16:creationId xmlns:a16="http://schemas.microsoft.com/office/drawing/2014/main" id="{356FDFEB-722F-6A11-D3C9-76F4CBC76A02}"/>
              </a:ext>
            </a:extLst>
          </p:cNvPr>
          <p:cNvSpPr txBox="1"/>
          <p:nvPr/>
        </p:nvSpPr>
        <p:spPr>
          <a:xfrm>
            <a:off x="4792608" y="5783479"/>
            <a:ext cx="1378741" cy="148114"/>
          </a:xfrm>
          <a:prstGeom prst="rect">
            <a:avLst/>
          </a:prstGeom>
          <a:noFill/>
          <a:ln cap="flat">
            <a:noFill/>
          </a:ln>
        </p:spPr>
        <p:txBody>
          <a:bodyPr vert="horz" wrap="square" lIns="0" tIns="9528" rIns="0" bIns="0" anchor="t" anchorCtr="0" compatLnSpc="1">
            <a:spAutoFit/>
          </a:bodyPr>
          <a:lstStyle/>
          <a:p>
            <a:pPr marL="9528" marR="0" lvl="0" indent="0" algn="l" defTabSz="914400" rtl="0" fontAlgn="auto" hangingPunct="1">
              <a:lnSpc>
                <a:spcPct val="100000"/>
              </a:lnSpc>
              <a:spcBef>
                <a:spcPts val="75"/>
              </a:spcBef>
              <a:spcAft>
                <a:spcPts val="0"/>
              </a:spcAft>
              <a:buNone/>
              <a:tabLst/>
              <a:defRPr sz="1800" b="0" i="0" u="none" strike="noStrike" kern="0" cap="none" spc="0" baseline="0">
                <a:solidFill>
                  <a:srgbClr val="000000"/>
                </a:solidFill>
                <a:uFillTx/>
              </a:defRPr>
            </a:pPr>
            <a:r>
              <a:rPr lang="en-US" sz="900" b="0" i="0" u="none" strike="noStrike" kern="0" cap="none" spc="34" baseline="0">
                <a:solidFill>
                  <a:srgbClr val="000000"/>
                </a:solidFill>
                <a:uFillTx/>
                <a:latin typeface="Calibri"/>
                <a:cs typeface="Calibri"/>
              </a:rPr>
              <a:t>Richmond</a:t>
            </a:r>
            <a:r>
              <a:rPr lang="en-US" sz="900" b="0" i="0" u="none" strike="noStrike" kern="0" cap="none" spc="11" baseline="0">
                <a:solidFill>
                  <a:srgbClr val="000000"/>
                </a:solidFill>
                <a:uFillTx/>
                <a:latin typeface="Calibri"/>
                <a:cs typeface="Calibri"/>
              </a:rPr>
              <a:t> </a:t>
            </a:r>
            <a:r>
              <a:rPr lang="en-US" sz="900" b="0" i="0" u="none" strike="noStrike" kern="0" cap="none" spc="0" baseline="0">
                <a:solidFill>
                  <a:srgbClr val="000000"/>
                </a:solidFill>
                <a:uFillTx/>
                <a:latin typeface="Calibri"/>
                <a:cs typeface="Calibri"/>
              </a:rPr>
              <a:t>Village</a:t>
            </a:r>
            <a:r>
              <a:rPr lang="en-US" sz="900" b="0" i="0" u="none" strike="noStrike" kern="0" cap="none" spc="53" baseline="0">
                <a:solidFill>
                  <a:srgbClr val="000000"/>
                </a:solidFill>
                <a:uFillTx/>
                <a:latin typeface="Calibri"/>
                <a:cs typeface="Calibri"/>
              </a:rPr>
              <a:t> </a:t>
            </a:r>
            <a:r>
              <a:rPr lang="en-US" sz="900" b="0" i="0" u="none" strike="noStrike" kern="0" cap="none" spc="0" baseline="0">
                <a:solidFill>
                  <a:srgbClr val="000000"/>
                </a:solidFill>
                <a:uFillTx/>
                <a:latin typeface="Calibri"/>
                <a:cs typeface="Calibri"/>
              </a:rPr>
              <a:t>1,</a:t>
            </a:r>
            <a:r>
              <a:rPr lang="en-US" sz="900" b="0" i="0" u="none" strike="noStrike" kern="0" cap="none" spc="41" baseline="0">
                <a:solidFill>
                  <a:srgbClr val="000000"/>
                </a:solidFill>
                <a:uFillTx/>
                <a:latin typeface="Calibri"/>
                <a:cs typeface="Calibri"/>
              </a:rPr>
              <a:t> </a:t>
            </a:r>
            <a:r>
              <a:rPr lang="en-US" sz="900" b="0" i="0" u="none" strike="noStrike" kern="0" cap="none" spc="0" baseline="0">
                <a:solidFill>
                  <a:srgbClr val="000000"/>
                </a:solidFill>
                <a:uFillTx/>
                <a:latin typeface="Calibri"/>
                <a:cs typeface="Calibri"/>
              </a:rPr>
              <a:t>2</a:t>
            </a:r>
            <a:r>
              <a:rPr lang="en-US" sz="900" b="0" i="0" u="none" strike="noStrike" kern="0" cap="none" spc="41" baseline="0">
                <a:solidFill>
                  <a:srgbClr val="000000"/>
                </a:solidFill>
                <a:uFillTx/>
                <a:latin typeface="Calibri"/>
                <a:cs typeface="Calibri"/>
              </a:rPr>
              <a:t> </a:t>
            </a:r>
            <a:r>
              <a:rPr lang="en-US" sz="900" b="0" i="0" u="none" strike="noStrike" kern="0" cap="none" spc="0" baseline="0">
                <a:solidFill>
                  <a:srgbClr val="000000"/>
                </a:solidFill>
                <a:uFillTx/>
                <a:latin typeface="Calibri"/>
                <a:cs typeface="Calibri"/>
              </a:rPr>
              <a:t>and</a:t>
            </a:r>
            <a:r>
              <a:rPr lang="en-US" sz="900" b="0" i="0" u="none" strike="noStrike" kern="0" cap="none" spc="86" baseline="0">
                <a:solidFill>
                  <a:srgbClr val="000000"/>
                </a:solidFill>
                <a:uFillTx/>
                <a:latin typeface="Calibri"/>
                <a:cs typeface="Calibri"/>
              </a:rPr>
              <a:t> </a:t>
            </a:r>
            <a:r>
              <a:rPr lang="en-US" sz="900" b="0" i="0" u="none" strike="noStrike" kern="0" cap="none" spc="-38" baseline="0">
                <a:solidFill>
                  <a:srgbClr val="000000"/>
                </a:solidFill>
                <a:uFillTx/>
                <a:latin typeface="Calibri"/>
                <a:cs typeface="Calibri"/>
              </a:rPr>
              <a:t>3</a:t>
            </a:r>
            <a:endParaRPr lang="en-US" sz="900" b="0" i="0" u="none" strike="noStrike" kern="0" cap="none" spc="0" baseline="0">
              <a:solidFill>
                <a:srgbClr val="000000"/>
              </a:solidFill>
              <a:uFillTx/>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95075875-C577-04F3-35EF-64E18E3550F4}"/>
              </a:ext>
            </a:extLst>
          </p:cNvPr>
          <p:cNvPicPr>
            <a:picLocks noChangeAspect="1"/>
          </p:cNvPicPr>
          <p:nvPr/>
        </p:nvPicPr>
        <p:blipFill>
          <a:blip r:embed="rId3"/>
          <a:stretch>
            <a:fillRect/>
          </a:stretch>
        </p:blipFill>
        <p:spPr>
          <a:xfrm>
            <a:off x="224119" y="57406"/>
            <a:ext cx="8794379" cy="6770107"/>
          </a:xfrm>
          <a:prstGeom prst="rect">
            <a:avLst/>
          </a:prstGeom>
          <a:noFill/>
          <a:ln cap="flat">
            <a:noFill/>
          </a:ln>
        </p:spPr>
      </p:pic>
      <p:sp>
        <p:nvSpPr>
          <p:cNvPr id="3" name="object 3">
            <a:extLst>
              <a:ext uri="{FF2B5EF4-FFF2-40B4-BE49-F238E27FC236}">
                <a16:creationId xmlns:a16="http://schemas.microsoft.com/office/drawing/2014/main" id="{A7444AAE-7120-2BFE-781C-D5AEB48EE1B7}"/>
              </a:ext>
            </a:extLst>
          </p:cNvPr>
          <p:cNvSpPr txBox="1"/>
          <p:nvPr/>
        </p:nvSpPr>
        <p:spPr>
          <a:xfrm>
            <a:off x="7700006" y="57406"/>
            <a:ext cx="125099"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50" baseline="0">
                <a:solidFill>
                  <a:srgbClr val="FFFFFF"/>
                </a:solidFill>
                <a:uFillTx/>
                <a:latin typeface="Arial"/>
                <a:cs typeface="Arial"/>
              </a:rPr>
              <a:t>6</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BACC35A-7D35-0604-CFEB-BA1CB45E45A3}"/>
              </a:ext>
            </a:extLst>
          </p:cNvPr>
          <p:cNvSpPr txBox="1">
            <a:spLocks noGrp="1"/>
          </p:cNvSpPr>
          <p:nvPr>
            <p:ph type="title"/>
          </p:nvPr>
        </p:nvSpPr>
        <p:spPr>
          <a:xfrm>
            <a:off x="1510744" y="442011"/>
            <a:ext cx="5346697" cy="627726"/>
          </a:xfrm>
          <a:prstGeom prst="rect">
            <a:avLst/>
          </a:prstGeom>
          <a:noFill/>
          <a:ln>
            <a:noFill/>
          </a:ln>
        </p:spPr>
        <p:txBody>
          <a:bodyPr vert="horz" wrap="square" lIns="0" tIns="12060" rIns="0" bIns="0" anchor="t" anchorCtr="1" compatLnSpc="1">
            <a:spAutoFit/>
          </a:bodyPr>
          <a:lstStyle/>
          <a:p>
            <a:pPr marL="12701" lvl="0" algn="ctr">
              <a:spcBef>
                <a:spcPts val="95"/>
              </a:spcBef>
            </a:pPr>
            <a:r>
              <a:rPr lang="en-US" sz="4000" spc="-110">
                <a:latin typeface="Arial" pitchFamily="34"/>
                <a:cs typeface="Arial" pitchFamily="34"/>
              </a:rPr>
              <a:t>Administration</a:t>
            </a:r>
            <a:r>
              <a:rPr lang="en-US" sz="4000" spc="-175"/>
              <a:t> </a:t>
            </a:r>
            <a:r>
              <a:rPr lang="en-US" sz="4000" spc="-60"/>
              <a:t>Building</a:t>
            </a:r>
          </a:p>
        </p:txBody>
      </p:sp>
      <p:graphicFrame>
        <p:nvGraphicFramePr>
          <p:cNvPr id="3" name="object 3">
            <a:extLst>
              <a:ext uri="{FF2B5EF4-FFF2-40B4-BE49-F238E27FC236}">
                <a16:creationId xmlns:a16="http://schemas.microsoft.com/office/drawing/2014/main" id="{9BD3941B-8DD7-6383-726E-64DAC0B78652}"/>
              </a:ext>
            </a:extLst>
          </p:cNvPr>
          <p:cNvGraphicFramePr>
            <a:graphicFrameLocks noGrp="1"/>
          </p:cNvGraphicFramePr>
          <p:nvPr>
            <p:extLst>
              <p:ext uri="{D42A27DB-BD31-4B8C-83A1-F6EECF244321}">
                <p14:modId xmlns:p14="http://schemas.microsoft.com/office/powerpoint/2010/main" val="3396987116"/>
              </p:ext>
            </p:extLst>
          </p:nvPr>
        </p:nvGraphicFramePr>
        <p:xfrm>
          <a:off x="450854" y="1593854"/>
          <a:ext cx="8229600" cy="2901498"/>
        </p:xfrm>
        <a:graphic>
          <a:graphicData uri="http://schemas.openxmlformats.org/drawingml/2006/table">
            <a:tbl>
              <a:tblPr firstRow="1" bandRow="1">
                <a:effectLst/>
                <a:tableStyleId>{2D5ABB26-0587-4C30-8999-92F81FD0307C}</a:tableStyleId>
              </a:tblPr>
              <a:tblGrid>
                <a:gridCol w="914400">
                  <a:extLst>
                    <a:ext uri="{9D8B030D-6E8A-4147-A177-3AD203B41FA5}">
                      <a16:colId xmlns:a16="http://schemas.microsoft.com/office/drawing/2014/main" val="1138851482"/>
                    </a:ext>
                  </a:extLst>
                </a:gridCol>
                <a:gridCol w="5943600">
                  <a:extLst>
                    <a:ext uri="{9D8B030D-6E8A-4147-A177-3AD203B41FA5}">
                      <a16:colId xmlns:a16="http://schemas.microsoft.com/office/drawing/2014/main" val="224067721"/>
                    </a:ext>
                  </a:extLst>
                </a:gridCol>
                <a:gridCol w="1371600">
                  <a:extLst>
                    <a:ext uri="{9D8B030D-6E8A-4147-A177-3AD203B41FA5}">
                      <a16:colId xmlns:a16="http://schemas.microsoft.com/office/drawing/2014/main" val="2949252752"/>
                    </a:ext>
                  </a:extLst>
                </a:gridCol>
              </a:tblGrid>
              <a:tr h="370203">
                <a:tc>
                  <a:txBody>
                    <a:bodyPr/>
                    <a:lstStyle/>
                    <a:p>
                      <a:pPr marL="91440" lvl="0">
                        <a:lnSpc>
                          <a:spcPct val="100000"/>
                        </a:lnSpc>
                        <a:spcBef>
                          <a:spcPts val="315"/>
                        </a:spcBef>
                      </a:pPr>
                      <a:r>
                        <a:rPr lang="en-US" sz="1800" b="1" spc="-20">
                          <a:solidFill>
                            <a:srgbClr val="FFFFFF"/>
                          </a:solidFill>
                          <a:latin typeface="Arial"/>
                          <a:cs typeface="Arial"/>
                        </a:rPr>
                        <a:t>Task</a:t>
                      </a:r>
                      <a:r>
                        <a:rPr lang="en-US" sz="1800" b="1" spc="-80">
                          <a:solidFill>
                            <a:srgbClr val="FFFFFF"/>
                          </a:solidFill>
                          <a:latin typeface="Arial"/>
                          <a:cs typeface="Arial"/>
                        </a:rPr>
                        <a:t> </a:t>
                      </a:r>
                      <a:r>
                        <a:rPr lang="en-US" sz="1800" b="1" spc="-50">
                          <a:solidFill>
                            <a:srgbClr val="FFFFFF"/>
                          </a:solidFill>
                          <a:latin typeface="Arial"/>
                          <a:cs typeface="Arial"/>
                        </a:rPr>
                        <a:t>#</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1440" lvl="0">
                        <a:lnSpc>
                          <a:spcPct val="100000"/>
                        </a:lnSpc>
                        <a:spcBef>
                          <a:spcPts val="315"/>
                        </a:spcBef>
                      </a:pPr>
                      <a:r>
                        <a:rPr lang="en-US" sz="1800" b="1" spc="-20">
                          <a:solidFill>
                            <a:srgbClr val="FFFFFF"/>
                          </a:solidFill>
                          <a:latin typeface="Arial"/>
                          <a:cs typeface="Arial"/>
                        </a:rPr>
                        <a:t>Task</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2070" lvl="0">
                        <a:lnSpc>
                          <a:spcPct val="100000"/>
                        </a:lnSpc>
                        <a:spcBef>
                          <a:spcPts val="315"/>
                        </a:spcBef>
                      </a:pPr>
                      <a:r>
                        <a:rPr lang="en-US" sz="1800" b="1" spc="-10">
                          <a:solidFill>
                            <a:srgbClr val="FFFFFF"/>
                          </a:solidFill>
                          <a:latin typeface="Arial"/>
                          <a:cs typeface="Arial"/>
                        </a:rPr>
                        <a:t>Status</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extLst>
                  <a:ext uri="{0D108BD9-81ED-4DB2-BD59-A6C34878D82A}">
                    <a16:rowId xmlns:a16="http://schemas.microsoft.com/office/drawing/2014/main" val="522177254"/>
                  </a:ext>
                </a:extLst>
              </a:tr>
              <a:tr h="370203">
                <a:tc>
                  <a:txBody>
                    <a:bodyPr/>
                    <a:lstStyle/>
                    <a:p>
                      <a:pPr marL="91440" lvl="0">
                        <a:lnSpc>
                          <a:spcPct val="100000"/>
                        </a:lnSpc>
                        <a:spcBef>
                          <a:spcPts val="315"/>
                        </a:spcBef>
                      </a:pPr>
                      <a:r>
                        <a:rPr lang="en-US" sz="1800" spc="-25">
                          <a:latin typeface="Arial"/>
                          <a:cs typeface="Arial"/>
                        </a:rPr>
                        <a:t>2.1</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lvl="0">
                        <a:lnSpc>
                          <a:spcPct val="100000"/>
                        </a:lnSpc>
                        <a:spcBef>
                          <a:spcPts val="315"/>
                        </a:spcBef>
                      </a:pPr>
                      <a:r>
                        <a:rPr lang="en-US" sz="1800">
                          <a:latin typeface="Arial"/>
                          <a:cs typeface="Arial"/>
                        </a:rPr>
                        <a:t>Submission</a:t>
                      </a:r>
                      <a:r>
                        <a:rPr lang="en-US" sz="1800" spc="-30">
                          <a:latin typeface="Arial"/>
                          <a:cs typeface="Arial"/>
                        </a:rPr>
                        <a:t> </a:t>
                      </a:r>
                      <a:r>
                        <a:rPr lang="en-US" sz="1800">
                          <a:latin typeface="Arial"/>
                          <a:cs typeface="Arial"/>
                        </a:rPr>
                        <a:t>of</a:t>
                      </a:r>
                      <a:r>
                        <a:rPr lang="en-US" sz="1800" spc="-50">
                          <a:latin typeface="Arial"/>
                          <a:cs typeface="Arial"/>
                        </a:rPr>
                        <a:t> </a:t>
                      </a:r>
                      <a:r>
                        <a:rPr lang="en-US" sz="1800">
                          <a:latin typeface="Arial"/>
                          <a:cs typeface="Arial"/>
                        </a:rPr>
                        <a:t>disposition</a:t>
                      </a:r>
                      <a:r>
                        <a:rPr lang="en-US" sz="1800" spc="-20">
                          <a:latin typeface="Arial"/>
                          <a:cs typeface="Arial"/>
                        </a:rPr>
                        <a:t> </a:t>
                      </a:r>
                      <a:r>
                        <a:rPr lang="en-US" sz="1800">
                          <a:latin typeface="Arial"/>
                          <a:cs typeface="Arial"/>
                        </a:rPr>
                        <a:t>application</a:t>
                      </a:r>
                      <a:r>
                        <a:rPr lang="en-US" sz="1800" spc="-15">
                          <a:latin typeface="Arial"/>
                          <a:cs typeface="Arial"/>
                        </a:rPr>
                        <a:t> </a:t>
                      </a:r>
                      <a:r>
                        <a:rPr lang="en-US" sz="1800">
                          <a:latin typeface="Arial"/>
                          <a:cs typeface="Arial"/>
                        </a:rPr>
                        <a:t>to</a:t>
                      </a:r>
                      <a:r>
                        <a:rPr lang="en-US" sz="1800" spc="-45">
                          <a:latin typeface="Arial"/>
                          <a:cs typeface="Arial"/>
                        </a:rPr>
                        <a:t> </a:t>
                      </a:r>
                      <a:r>
                        <a:rPr lang="en-US" sz="1800" spc="-25">
                          <a:latin typeface="Arial"/>
                          <a:cs typeface="Arial"/>
                        </a:rPr>
                        <a:t>SAC</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15"/>
                        </a:spcBef>
                      </a:pPr>
                      <a:r>
                        <a:rPr lang="en-US" sz="1800" spc="-10">
                          <a:latin typeface="Arial"/>
                          <a:cs typeface="Arial"/>
                        </a:rPr>
                        <a:t>Complete</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2799294431"/>
                  </a:ext>
                </a:extLst>
              </a:tr>
              <a:tr h="657417">
                <a:tc>
                  <a:txBody>
                    <a:bodyPr/>
                    <a:lstStyle/>
                    <a:p>
                      <a:pPr marL="91440" lvl="0">
                        <a:lnSpc>
                          <a:spcPct val="100000"/>
                        </a:lnSpc>
                        <a:spcBef>
                          <a:spcPts val="315"/>
                        </a:spcBef>
                      </a:pPr>
                      <a:r>
                        <a:rPr lang="en-US" sz="1800" spc="-25">
                          <a:latin typeface="Arial"/>
                          <a:cs typeface="Arial"/>
                        </a:rPr>
                        <a:t>2.2</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1440" lvl="0">
                        <a:lnSpc>
                          <a:spcPct val="100000"/>
                        </a:lnSpc>
                        <a:spcBef>
                          <a:spcPts val="315"/>
                        </a:spcBef>
                      </a:pPr>
                      <a:r>
                        <a:rPr lang="en-US" sz="1800">
                          <a:latin typeface="Arial"/>
                          <a:cs typeface="Arial"/>
                        </a:rPr>
                        <a:t>SAC</a:t>
                      </a:r>
                      <a:r>
                        <a:rPr lang="en-US" sz="1800" spc="-45">
                          <a:latin typeface="Arial"/>
                          <a:cs typeface="Arial"/>
                        </a:rPr>
                        <a:t> </a:t>
                      </a:r>
                      <a:r>
                        <a:rPr lang="en-US" sz="1800">
                          <a:latin typeface="Arial"/>
                          <a:cs typeface="Arial"/>
                        </a:rPr>
                        <a:t>acceptance</a:t>
                      </a:r>
                      <a:r>
                        <a:rPr lang="en-US" sz="1800" spc="-20">
                          <a:latin typeface="Arial"/>
                          <a:cs typeface="Arial"/>
                        </a:rPr>
                        <a:t> </a:t>
                      </a:r>
                      <a:r>
                        <a:rPr lang="en-US" sz="1800">
                          <a:latin typeface="Arial"/>
                          <a:cs typeface="Arial"/>
                        </a:rPr>
                        <a:t>of</a:t>
                      </a:r>
                      <a:r>
                        <a:rPr lang="en-US" sz="1800" spc="-20">
                          <a:latin typeface="Arial"/>
                          <a:cs typeface="Arial"/>
                        </a:rPr>
                        <a:t> </a:t>
                      </a:r>
                      <a:r>
                        <a:rPr lang="en-US" sz="1800">
                          <a:latin typeface="Arial"/>
                          <a:cs typeface="Arial"/>
                        </a:rPr>
                        <a:t>a</a:t>
                      </a:r>
                      <a:r>
                        <a:rPr lang="en-US" sz="1800" spc="-30">
                          <a:latin typeface="Arial"/>
                          <a:cs typeface="Arial"/>
                        </a:rPr>
                        <a:t> </a:t>
                      </a:r>
                      <a:r>
                        <a:rPr lang="en-US" sz="1800">
                          <a:latin typeface="Arial"/>
                          <a:cs typeface="Arial"/>
                        </a:rPr>
                        <a:t>complete</a:t>
                      </a:r>
                      <a:r>
                        <a:rPr lang="en-US" sz="1800" spc="-10">
                          <a:latin typeface="Arial"/>
                          <a:cs typeface="Arial"/>
                        </a:rPr>
                        <a:t> </a:t>
                      </a:r>
                      <a:r>
                        <a:rPr lang="en-US" sz="1800">
                          <a:latin typeface="Arial"/>
                          <a:cs typeface="Arial"/>
                        </a:rPr>
                        <a:t>Section</a:t>
                      </a:r>
                      <a:r>
                        <a:rPr lang="en-US" sz="1800" spc="-20">
                          <a:latin typeface="Arial"/>
                          <a:cs typeface="Arial"/>
                        </a:rPr>
                        <a:t> </a:t>
                      </a:r>
                      <a:r>
                        <a:rPr lang="en-US" sz="1800">
                          <a:latin typeface="Arial"/>
                          <a:cs typeface="Arial"/>
                        </a:rPr>
                        <a:t>18</a:t>
                      </a:r>
                      <a:r>
                        <a:rPr lang="en-US" sz="1800" spc="-25">
                          <a:latin typeface="Arial"/>
                          <a:cs typeface="Arial"/>
                        </a:rPr>
                        <a:t> PIC</a:t>
                      </a:r>
                      <a:endParaRPr lang="en-US" sz="1800">
                        <a:latin typeface="Arial"/>
                        <a:cs typeface="Arial"/>
                      </a:endParaRPr>
                    </a:p>
                    <a:p>
                      <a:pPr marL="91440" lvl="0">
                        <a:lnSpc>
                          <a:spcPct val="100000"/>
                        </a:lnSpc>
                      </a:pPr>
                      <a:r>
                        <a:rPr lang="en-US" sz="1800" spc="-10">
                          <a:latin typeface="Arial"/>
                          <a:cs typeface="Arial"/>
                        </a:rPr>
                        <a:t>application</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2070" lvl="0">
                        <a:lnSpc>
                          <a:spcPct val="100000"/>
                        </a:lnSpc>
                        <a:spcBef>
                          <a:spcPts val="315"/>
                        </a:spcBef>
                      </a:pPr>
                      <a:r>
                        <a:rPr lang="en-US" sz="1800" spc="-10">
                          <a:latin typeface="Arial"/>
                          <a:cs typeface="Arial"/>
                        </a:rPr>
                        <a:t>Complete</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2398036073"/>
                  </a:ext>
                </a:extLst>
              </a:tr>
              <a:tr h="914400">
                <a:tc>
                  <a:txBody>
                    <a:bodyPr/>
                    <a:lstStyle/>
                    <a:p>
                      <a:pPr marL="91440" lvl="0">
                        <a:lnSpc>
                          <a:spcPct val="100000"/>
                        </a:lnSpc>
                        <a:spcBef>
                          <a:spcPts val="315"/>
                        </a:spcBef>
                      </a:pPr>
                      <a:r>
                        <a:rPr lang="en-US" sz="1800" spc="-25">
                          <a:latin typeface="Arial"/>
                          <a:cs typeface="Arial"/>
                        </a:rPr>
                        <a:t>2.3</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marR="158748" lvl="0">
                        <a:lnSpc>
                          <a:spcPct val="100000"/>
                        </a:lnSpc>
                        <a:spcBef>
                          <a:spcPts val="315"/>
                        </a:spcBef>
                      </a:pPr>
                      <a:r>
                        <a:rPr lang="en-US" sz="1800">
                          <a:latin typeface="Arial"/>
                          <a:cs typeface="Arial"/>
                        </a:rPr>
                        <a:t>Submit</a:t>
                      </a:r>
                      <a:r>
                        <a:rPr lang="en-US" sz="1800" spc="-40">
                          <a:latin typeface="Arial"/>
                          <a:cs typeface="Arial"/>
                        </a:rPr>
                        <a:t> </a:t>
                      </a:r>
                      <a:r>
                        <a:rPr lang="en-US" sz="1800">
                          <a:latin typeface="Arial"/>
                          <a:cs typeface="Arial"/>
                        </a:rPr>
                        <a:t>Financing</a:t>
                      </a:r>
                      <a:r>
                        <a:rPr lang="en-US" sz="1800" spc="-15">
                          <a:latin typeface="Arial"/>
                          <a:cs typeface="Arial"/>
                        </a:rPr>
                        <a:t> </a:t>
                      </a:r>
                      <a:r>
                        <a:rPr lang="en-US" sz="1800">
                          <a:latin typeface="Arial"/>
                          <a:cs typeface="Arial"/>
                        </a:rPr>
                        <a:t>Plan</a:t>
                      </a:r>
                      <a:r>
                        <a:rPr lang="en-US" sz="1800" spc="-25">
                          <a:latin typeface="Arial"/>
                          <a:cs typeface="Arial"/>
                        </a:rPr>
                        <a:t> </a:t>
                      </a:r>
                      <a:r>
                        <a:rPr lang="en-US" sz="1800">
                          <a:latin typeface="Arial"/>
                          <a:cs typeface="Arial"/>
                        </a:rPr>
                        <a:t>to</a:t>
                      </a:r>
                      <a:r>
                        <a:rPr lang="en-US" sz="1800" spc="-40">
                          <a:latin typeface="Arial"/>
                          <a:cs typeface="Arial"/>
                        </a:rPr>
                        <a:t> </a:t>
                      </a:r>
                      <a:r>
                        <a:rPr lang="en-US" sz="1800">
                          <a:latin typeface="Arial"/>
                          <a:cs typeface="Arial"/>
                        </a:rPr>
                        <a:t>San</a:t>
                      </a:r>
                      <a:r>
                        <a:rPr lang="en-US" sz="1800" spc="-30">
                          <a:latin typeface="Arial"/>
                          <a:cs typeface="Arial"/>
                        </a:rPr>
                        <a:t> </a:t>
                      </a:r>
                      <a:r>
                        <a:rPr lang="en-US" sz="1800">
                          <a:latin typeface="Arial"/>
                          <a:cs typeface="Arial"/>
                        </a:rPr>
                        <a:t>Francisco</a:t>
                      </a:r>
                      <a:r>
                        <a:rPr lang="en-US" sz="1800" spc="-30">
                          <a:latin typeface="Arial"/>
                          <a:cs typeface="Arial"/>
                        </a:rPr>
                        <a:t> </a:t>
                      </a:r>
                      <a:r>
                        <a:rPr lang="en-US" sz="1800">
                          <a:latin typeface="Arial"/>
                          <a:cs typeface="Arial"/>
                        </a:rPr>
                        <a:t>Regional</a:t>
                      </a:r>
                      <a:r>
                        <a:rPr lang="en-US" sz="1800" spc="-5">
                          <a:latin typeface="Arial"/>
                          <a:cs typeface="Arial"/>
                        </a:rPr>
                        <a:t> </a:t>
                      </a:r>
                      <a:r>
                        <a:rPr lang="en-US" sz="1800" spc="-10">
                          <a:latin typeface="Arial"/>
                          <a:cs typeface="Arial"/>
                        </a:rPr>
                        <a:t>Office </a:t>
                      </a:r>
                      <a:r>
                        <a:rPr lang="en-US" sz="1800">
                          <a:latin typeface="Arial"/>
                          <a:cs typeface="Arial"/>
                        </a:rPr>
                        <a:t>(SFRO)</a:t>
                      </a:r>
                      <a:r>
                        <a:rPr lang="en-US" sz="1800" spc="-35">
                          <a:latin typeface="Arial"/>
                          <a:cs typeface="Arial"/>
                        </a:rPr>
                        <a:t> </a:t>
                      </a:r>
                      <a:r>
                        <a:rPr lang="en-US" sz="1800">
                          <a:latin typeface="Arial"/>
                          <a:cs typeface="Arial"/>
                        </a:rPr>
                        <a:t>and</a:t>
                      </a:r>
                      <a:r>
                        <a:rPr lang="en-US" sz="1800" spc="-30">
                          <a:latin typeface="Arial"/>
                          <a:cs typeface="Arial"/>
                        </a:rPr>
                        <a:t> </a:t>
                      </a:r>
                      <a:r>
                        <a:rPr lang="en-US" sz="1800">
                          <a:latin typeface="Arial"/>
                          <a:cs typeface="Arial"/>
                        </a:rPr>
                        <a:t>submit</a:t>
                      </a:r>
                      <a:r>
                        <a:rPr lang="en-US" sz="1800" spc="-30">
                          <a:latin typeface="Arial"/>
                          <a:cs typeface="Arial"/>
                        </a:rPr>
                        <a:t> </a:t>
                      </a:r>
                      <a:r>
                        <a:rPr lang="en-US" sz="1800" spc="-10">
                          <a:latin typeface="Arial"/>
                          <a:cs typeface="Arial"/>
                        </a:rPr>
                        <a:t>Financing</a:t>
                      </a:r>
                      <a:r>
                        <a:rPr lang="en-US" sz="1800" spc="-105">
                          <a:latin typeface="Arial"/>
                          <a:cs typeface="Arial"/>
                        </a:rPr>
                        <a:t> </a:t>
                      </a:r>
                      <a:r>
                        <a:rPr lang="en-US" sz="1800">
                          <a:latin typeface="Arial"/>
                          <a:cs typeface="Arial"/>
                        </a:rPr>
                        <a:t>Applications</a:t>
                      </a:r>
                      <a:r>
                        <a:rPr lang="en-US" sz="1800" spc="-10">
                          <a:latin typeface="Arial"/>
                          <a:cs typeface="Arial"/>
                        </a:rPr>
                        <a:t> </a:t>
                      </a:r>
                      <a:r>
                        <a:rPr lang="en-US" sz="1800" spc="-25">
                          <a:latin typeface="Arial"/>
                          <a:cs typeface="Arial"/>
                        </a:rPr>
                        <a:t>to </a:t>
                      </a:r>
                      <a:r>
                        <a:rPr lang="en-US" sz="1800" spc="-10">
                          <a:latin typeface="Arial"/>
                          <a:cs typeface="Arial"/>
                        </a:rPr>
                        <a:t>TCAC/HCD</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15"/>
                        </a:spcBef>
                      </a:pPr>
                      <a:r>
                        <a:rPr lang="en-US" sz="1800" spc="-10">
                          <a:latin typeface="Arial"/>
                          <a:cs typeface="Arial"/>
                        </a:rPr>
                        <a:t>Complete</a:t>
                      </a:r>
                      <a:endParaRPr lang="en-US" sz="1800">
                        <a:latin typeface="Arial"/>
                        <a:cs typeface="Arial"/>
                      </a:endParaRPr>
                    </a:p>
                  </a:txBody>
                  <a:tcPr marL="0" marR="0" marT="4000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4007907044"/>
                  </a:ext>
                </a:extLst>
              </a:tr>
              <a:tr h="370203">
                <a:tc gridSpan="3">
                  <a:txBody>
                    <a:bodyPr/>
                    <a:lstStyle/>
                    <a:p>
                      <a:pPr marL="91440" lvl="0">
                        <a:lnSpc>
                          <a:spcPct val="100000"/>
                        </a:lnSpc>
                        <a:spcBef>
                          <a:spcPts val="320"/>
                        </a:spcBef>
                      </a:pPr>
                      <a:r>
                        <a:rPr lang="en-US" sz="1800" dirty="0">
                          <a:latin typeface="Arial"/>
                          <a:cs typeface="Arial"/>
                        </a:rPr>
                        <a:t>Update:</a:t>
                      </a:r>
                      <a:r>
                        <a:rPr lang="en-US" sz="1800" spc="-10" dirty="0">
                          <a:latin typeface="Arial"/>
                          <a:cs typeface="Arial"/>
                        </a:rPr>
                        <a:t> </a:t>
                      </a:r>
                      <a:r>
                        <a:rPr lang="en-US" sz="1800" dirty="0">
                          <a:latin typeface="Arial"/>
                          <a:cs typeface="Arial"/>
                        </a:rPr>
                        <a:t>Property disposition approved by HUD and</a:t>
                      </a:r>
                      <a:r>
                        <a:rPr lang="en-US" sz="1800" spc="-25" dirty="0">
                          <a:latin typeface="Arial"/>
                          <a:cs typeface="Arial"/>
                        </a:rPr>
                        <a:t> </a:t>
                      </a:r>
                      <a:r>
                        <a:rPr lang="en-US" sz="1800" dirty="0">
                          <a:latin typeface="Arial"/>
                          <a:cs typeface="Arial"/>
                        </a:rPr>
                        <a:t>transferred</a:t>
                      </a:r>
                      <a:r>
                        <a:rPr lang="en-US" sz="1800" spc="-15" dirty="0">
                          <a:latin typeface="Arial"/>
                          <a:cs typeface="Arial"/>
                        </a:rPr>
                        <a:t> </a:t>
                      </a:r>
                      <a:r>
                        <a:rPr lang="en-US" sz="1800" dirty="0">
                          <a:latin typeface="Arial"/>
                          <a:cs typeface="Arial"/>
                        </a:rPr>
                        <a:t>to</a:t>
                      </a:r>
                      <a:r>
                        <a:rPr lang="en-US" sz="1800" spc="-30" dirty="0">
                          <a:latin typeface="Arial"/>
                          <a:cs typeface="Arial"/>
                        </a:rPr>
                        <a:t> </a:t>
                      </a:r>
                      <a:r>
                        <a:rPr lang="en-US" sz="1800" dirty="0">
                          <a:latin typeface="Arial"/>
                          <a:cs typeface="Arial"/>
                        </a:rPr>
                        <a:t>the</a:t>
                      </a:r>
                      <a:r>
                        <a:rPr lang="en-US" sz="1800" spc="-35" dirty="0">
                          <a:latin typeface="Arial"/>
                          <a:cs typeface="Arial"/>
                        </a:rPr>
                        <a:t> </a:t>
                      </a:r>
                      <a:r>
                        <a:rPr lang="en-US" sz="1800" dirty="0">
                          <a:latin typeface="Arial"/>
                          <a:cs typeface="Arial"/>
                        </a:rPr>
                        <a:t>City</a:t>
                      </a:r>
                      <a:r>
                        <a:rPr lang="en-US" sz="1800" spc="-20" dirty="0">
                          <a:latin typeface="Arial"/>
                          <a:cs typeface="Arial"/>
                        </a:rPr>
                        <a:t> </a:t>
                      </a:r>
                      <a:r>
                        <a:rPr lang="en-US" sz="1800" dirty="0">
                          <a:latin typeface="Arial"/>
                          <a:cs typeface="Arial"/>
                        </a:rPr>
                        <a:t>of</a:t>
                      </a:r>
                      <a:r>
                        <a:rPr lang="en-US" sz="1800" spc="-25" dirty="0">
                          <a:latin typeface="Arial"/>
                          <a:cs typeface="Arial"/>
                        </a:rPr>
                        <a:t> </a:t>
                      </a:r>
                      <a:r>
                        <a:rPr lang="en-US" sz="1800" spc="-10" dirty="0">
                          <a:latin typeface="Arial"/>
                          <a:cs typeface="Arial"/>
                        </a:rPr>
                        <a:t>Richmond for the Richmond Build Program in 2022</a:t>
                      </a:r>
                      <a:endParaRPr lang="en-US" sz="1800" dirty="0">
                        <a:latin typeface="Arial"/>
                        <a:cs typeface="Arial"/>
                      </a:endParaRPr>
                    </a:p>
                  </a:txBody>
                  <a:tcPr marL="0" marR="0" marT="40635"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0880266"/>
                  </a:ext>
                </a:extLst>
              </a:tr>
            </a:tbl>
          </a:graphicData>
        </a:graphic>
      </p:graphicFrame>
      <p:sp>
        <p:nvSpPr>
          <p:cNvPr id="4" name="object 4">
            <a:extLst>
              <a:ext uri="{FF2B5EF4-FFF2-40B4-BE49-F238E27FC236}">
                <a16:creationId xmlns:a16="http://schemas.microsoft.com/office/drawing/2014/main" id="{D7957661-906E-3250-00A5-FBAC9B175A4F}"/>
              </a:ext>
            </a:extLst>
          </p:cNvPr>
          <p:cNvSpPr txBox="1"/>
          <p:nvPr/>
        </p:nvSpPr>
        <p:spPr>
          <a:xfrm>
            <a:off x="7700006" y="57406"/>
            <a:ext cx="125099"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50" baseline="0">
                <a:solidFill>
                  <a:srgbClr val="FFFFFF"/>
                </a:solidFill>
                <a:uFillTx/>
                <a:latin typeface="Arial"/>
                <a:cs typeface="Arial"/>
              </a:rPr>
              <a:t>5</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FA1EF6A9-94C3-7EBC-E9B0-B7658D9905C9}"/>
              </a:ext>
            </a:extLst>
          </p:cNvPr>
          <p:cNvPicPr>
            <a:picLocks noChangeAspect="1"/>
          </p:cNvPicPr>
          <p:nvPr/>
        </p:nvPicPr>
        <p:blipFill>
          <a:blip r:embed="rId3"/>
          <a:stretch>
            <a:fillRect/>
          </a:stretch>
        </p:blipFill>
        <p:spPr>
          <a:xfrm>
            <a:off x="223168" y="649004"/>
            <a:ext cx="8430694" cy="6190707"/>
          </a:xfrm>
          <a:prstGeom prst="rect">
            <a:avLst/>
          </a:prstGeom>
          <a:noFill/>
          <a:ln cap="flat">
            <a:noFill/>
          </a:ln>
        </p:spPr>
      </p:pic>
      <p:sp>
        <p:nvSpPr>
          <p:cNvPr id="3" name="object 3">
            <a:extLst>
              <a:ext uri="{FF2B5EF4-FFF2-40B4-BE49-F238E27FC236}">
                <a16:creationId xmlns:a16="http://schemas.microsoft.com/office/drawing/2014/main" id="{A32BF4DE-6FD0-7A68-0708-D37198ADD251}"/>
              </a:ext>
            </a:extLst>
          </p:cNvPr>
          <p:cNvSpPr txBox="1"/>
          <p:nvPr/>
        </p:nvSpPr>
        <p:spPr>
          <a:xfrm>
            <a:off x="7700006" y="57406"/>
            <a:ext cx="125099" cy="239399"/>
          </a:xfrm>
          <a:prstGeom prst="rect">
            <a:avLst/>
          </a:prstGeom>
          <a:noFill/>
          <a:ln cap="flat">
            <a:noFill/>
          </a:ln>
        </p:spPr>
        <p:txBody>
          <a:bodyPr vert="horz" wrap="square" lIns="0" tIns="12701" rIns="0" bIns="0" anchor="t" anchorCtr="0" compatLnSpc="1">
            <a:spAutoFit/>
          </a:bodyPr>
          <a:lstStyle/>
          <a:p>
            <a:pPr marL="12701" marR="0" lvl="0" indent="0" algn="l" defTabSz="914400" rtl="0" fontAlgn="auto" hangingPunct="1">
              <a:lnSpc>
                <a:spcPct val="100000"/>
              </a:lnSpc>
              <a:spcBef>
                <a:spcPts val="100"/>
              </a:spcBef>
              <a:spcAft>
                <a:spcPts val="0"/>
              </a:spcAft>
              <a:buNone/>
              <a:tabLst/>
              <a:defRPr sz="1800" b="0" i="0" u="none" strike="noStrike" kern="0" cap="none" spc="0" baseline="0">
                <a:solidFill>
                  <a:srgbClr val="000000"/>
                </a:solidFill>
                <a:uFillTx/>
              </a:defRPr>
            </a:pPr>
            <a:r>
              <a:rPr lang="en-US" sz="1400" b="1" i="0" u="none" strike="noStrike" kern="0" cap="none" spc="-50" baseline="0">
                <a:solidFill>
                  <a:srgbClr val="FFFFFF"/>
                </a:solidFill>
                <a:uFillTx/>
                <a:latin typeface="Arial"/>
                <a:cs typeface="Arial"/>
              </a:rPr>
              <a:t>4</a:t>
            </a:r>
            <a:endParaRPr lang="en-US" sz="1400" b="0" i="0" u="none" strike="noStrike" kern="0" cap="none" spc="0" baseline="0">
              <a:solidFill>
                <a:srgbClr val="000000"/>
              </a:solidFill>
              <a:uFillTx/>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46B12-0771-1989-406A-5D895E1E9142}"/>
              </a:ext>
            </a:extLst>
          </p:cNvPr>
          <p:cNvSpPr txBox="1">
            <a:spLocks noGrp="1"/>
          </p:cNvSpPr>
          <p:nvPr>
            <p:ph type="title"/>
          </p:nvPr>
        </p:nvSpPr>
        <p:spPr>
          <a:xfrm>
            <a:off x="834883" y="159023"/>
            <a:ext cx="6808229" cy="665920"/>
          </a:xfrm>
        </p:spPr>
        <p:txBody>
          <a:bodyPr>
            <a:noAutofit/>
          </a:bodyPr>
          <a:lstStyle/>
          <a:p>
            <a:pPr lvl="0"/>
            <a:r>
              <a:rPr lang="en-US" sz="4000">
                <a:latin typeface="Arial" pitchFamily="34"/>
                <a:cs typeface="Arial" pitchFamily="34"/>
              </a:rPr>
              <a:t>					Hacienda</a:t>
            </a:r>
          </a:p>
        </p:txBody>
      </p:sp>
      <p:graphicFrame>
        <p:nvGraphicFramePr>
          <p:cNvPr id="3" name="object 3">
            <a:extLst>
              <a:ext uri="{FF2B5EF4-FFF2-40B4-BE49-F238E27FC236}">
                <a16:creationId xmlns:a16="http://schemas.microsoft.com/office/drawing/2014/main" id="{4277FD5D-D5D9-ABB4-58A9-A9E7BDBBB3CF}"/>
              </a:ext>
            </a:extLst>
          </p:cNvPr>
          <p:cNvGraphicFramePr>
            <a:graphicFrameLocks noGrp="1"/>
          </p:cNvGraphicFramePr>
          <p:nvPr>
            <p:ph idx="1"/>
            <p:extLst>
              <p:ext uri="{D42A27DB-BD31-4B8C-83A1-F6EECF244321}">
                <p14:modId xmlns:p14="http://schemas.microsoft.com/office/powerpoint/2010/main" val="2290930055"/>
              </p:ext>
            </p:extLst>
          </p:nvPr>
        </p:nvGraphicFramePr>
        <p:xfrm>
          <a:off x="202090" y="983976"/>
          <a:ext cx="8384125" cy="5358600"/>
        </p:xfrm>
        <a:graphic>
          <a:graphicData uri="http://schemas.openxmlformats.org/drawingml/2006/table">
            <a:tbl>
              <a:tblPr firstRow="1" bandRow="1">
                <a:effectLst/>
                <a:tableStyleId>{2D5ABB26-0587-4C30-8999-92F81FD0307C}</a:tableStyleId>
              </a:tblPr>
              <a:tblGrid>
                <a:gridCol w="852281">
                  <a:extLst>
                    <a:ext uri="{9D8B030D-6E8A-4147-A177-3AD203B41FA5}">
                      <a16:colId xmlns:a16="http://schemas.microsoft.com/office/drawing/2014/main" val="4198810535"/>
                    </a:ext>
                  </a:extLst>
                </a:gridCol>
                <a:gridCol w="5912475">
                  <a:extLst>
                    <a:ext uri="{9D8B030D-6E8A-4147-A177-3AD203B41FA5}">
                      <a16:colId xmlns:a16="http://schemas.microsoft.com/office/drawing/2014/main" val="3635119841"/>
                    </a:ext>
                  </a:extLst>
                </a:gridCol>
                <a:gridCol w="1619369">
                  <a:extLst>
                    <a:ext uri="{9D8B030D-6E8A-4147-A177-3AD203B41FA5}">
                      <a16:colId xmlns:a16="http://schemas.microsoft.com/office/drawing/2014/main" val="2785160767"/>
                    </a:ext>
                  </a:extLst>
                </a:gridCol>
              </a:tblGrid>
              <a:tr h="157167">
                <a:tc>
                  <a:txBody>
                    <a:bodyPr/>
                    <a:lstStyle/>
                    <a:p>
                      <a:pPr marL="91440" lvl="0">
                        <a:lnSpc>
                          <a:spcPct val="100000"/>
                        </a:lnSpc>
                        <a:spcBef>
                          <a:spcPts val="315"/>
                        </a:spcBef>
                      </a:pPr>
                      <a:r>
                        <a:rPr lang="en-US" sz="900" b="1" spc="-20">
                          <a:solidFill>
                            <a:srgbClr val="FFFFFF"/>
                          </a:solidFill>
                          <a:latin typeface="Arial"/>
                          <a:cs typeface="Arial"/>
                        </a:rPr>
                        <a:t>Task</a:t>
                      </a:r>
                      <a:r>
                        <a:rPr lang="en-US" sz="900" b="1" spc="-80">
                          <a:solidFill>
                            <a:srgbClr val="FFFFFF"/>
                          </a:solidFill>
                          <a:latin typeface="Arial"/>
                          <a:cs typeface="Arial"/>
                        </a:rPr>
                        <a:t> </a:t>
                      </a:r>
                      <a:r>
                        <a:rPr lang="en-US" sz="900" b="1" spc="-50">
                          <a:solidFill>
                            <a:srgbClr val="FFFFFF"/>
                          </a:solidFill>
                          <a:latin typeface="Arial"/>
                          <a:cs typeface="Arial"/>
                        </a:rPr>
                        <a:t>#</a:t>
                      </a:r>
                      <a:endParaRPr lang="en-US" sz="9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1440" lvl="0">
                        <a:lnSpc>
                          <a:spcPct val="100000"/>
                        </a:lnSpc>
                        <a:spcBef>
                          <a:spcPts val="315"/>
                        </a:spcBef>
                      </a:pPr>
                      <a:r>
                        <a:rPr lang="en-US" sz="900" b="1" spc="-20">
                          <a:solidFill>
                            <a:srgbClr val="FFFFFF"/>
                          </a:solidFill>
                          <a:latin typeface="Arial"/>
                          <a:cs typeface="Arial"/>
                        </a:rPr>
                        <a:t>Task</a:t>
                      </a:r>
                      <a:endParaRPr lang="en-US" sz="9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tc>
                  <a:txBody>
                    <a:bodyPr/>
                    <a:lstStyle/>
                    <a:p>
                      <a:pPr marL="92070" lvl="0">
                        <a:lnSpc>
                          <a:spcPct val="100000"/>
                        </a:lnSpc>
                        <a:spcBef>
                          <a:spcPts val="315"/>
                        </a:spcBef>
                      </a:pPr>
                      <a:r>
                        <a:rPr lang="en-US" sz="900" b="1" spc="-10">
                          <a:solidFill>
                            <a:srgbClr val="FFFFFF"/>
                          </a:solidFill>
                          <a:latin typeface="Arial"/>
                          <a:cs typeface="Arial"/>
                        </a:rPr>
                        <a:t>Status</a:t>
                      </a:r>
                      <a:endParaRPr lang="en-US" sz="9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D16248"/>
                    </a:solidFill>
                  </a:tcPr>
                </a:tc>
                <a:extLst>
                  <a:ext uri="{0D108BD9-81ED-4DB2-BD59-A6C34878D82A}">
                    <a16:rowId xmlns:a16="http://schemas.microsoft.com/office/drawing/2014/main" val="1882524603"/>
                  </a:ext>
                </a:extLst>
              </a:tr>
              <a:tr h="266803">
                <a:tc>
                  <a:txBody>
                    <a:bodyPr/>
                    <a:lstStyle/>
                    <a:p>
                      <a:pPr marL="91440" lvl="0">
                        <a:lnSpc>
                          <a:spcPct val="100000"/>
                        </a:lnSpc>
                        <a:spcBef>
                          <a:spcPts val="315"/>
                        </a:spcBef>
                      </a:pPr>
                      <a:r>
                        <a:rPr lang="en-US" sz="1800" spc="-25">
                          <a:latin typeface="Arial"/>
                          <a:cs typeface="Arial"/>
                        </a:rPr>
                        <a:t>1.1</a:t>
                      </a:r>
                      <a:endParaRPr lang="en-US" sz="18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lvl="0">
                        <a:lnSpc>
                          <a:spcPct val="100000"/>
                        </a:lnSpc>
                        <a:spcBef>
                          <a:spcPts val="315"/>
                        </a:spcBef>
                      </a:pPr>
                      <a:r>
                        <a:rPr lang="en-US" sz="1800">
                          <a:latin typeface="Arial"/>
                          <a:cs typeface="Arial"/>
                        </a:rPr>
                        <a:t>Finalize</a:t>
                      </a:r>
                      <a:r>
                        <a:rPr lang="en-US" sz="1800" spc="-65">
                          <a:latin typeface="Arial"/>
                          <a:cs typeface="Arial"/>
                        </a:rPr>
                        <a:t> </a:t>
                      </a:r>
                      <a:r>
                        <a:rPr lang="en-US" sz="1800">
                          <a:latin typeface="Arial"/>
                          <a:cs typeface="Arial"/>
                        </a:rPr>
                        <a:t>Financial</a:t>
                      </a:r>
                      <a:r>
                        <a:rPr lang="en-US" sz="1800" spc="-55">
                          <a:latin typeface="Arial"/>
                          <a:cs typeface="Arial"/>
                        </a:rPr>
                        <a:t> </a:t>
                      </a:r>
                      <a:r>
                        <a:rPr lang="en-US" sz="1800" spc="-40">
                          <a:latin typeface="Arial"/>
                          <a:cs typeface="Arial"/>
                        </a:rPr>
                        <a:t>Terms</a:t>
                      </a:r>
                      <a:r>
                        <a:rPr lang="en-US" sz="1800" spc="-55">
                          <a:latin typeface="Arial"/>
                          <a:cs typeface="Arial"/>
                        </a:rPr>
                        <a:t> </a:t>
                      </a:r>
                      <a:r>
                        <a:rPr lang="en-US" sz="1800">
                          <a:latin typeface="Arial"/>
                          <a:cs typeface="Arial"/>
                        </a:rPr>
                        <a:t>between</a:t>
                      </a:r>
                      <a:r>
                        <a:rPr lang="en-US" sz="1800" spc="10">
                          <a:latin typeface="Arial"/>
                          <a:cs typeface="Arial"/>
                        </a:rPr>
                        <a:t> </a:t>
                      </a:r>
                      <a:r>
                        <a:rPr lang="en-US" sz="1800" spc="-10">
                          <a:latin typeface="Arial"/>
                          <a:cs typeface="Arial"/>
                        </a:rPr>
                        <a:t>RHA</a:t>
                      </a:r>
                      <a:r>
                        <a:rPr lang="en-US" sz="1800" spc="-114">
                          <a:latin typeface="Arial"/>
                          <a:cs typeface="Arial"/>
                        </a:rPr>
                        <a:t> </a:t>
                      </a:r>
                      <a:r>
                        <a:rPr lang="en-US" sz="1800">
                          <a:latin typeface="Arial"/>
                          <a:cs typeface="Arial"/>
                        </a:rPr>
                        <a:t>and</a:t>
                      </a:r>
                      <a:r>
                        <a:rPr lang="en-US" sz="1800" spc="-35">
                          <a:latin typeface="Arial"/>
                          <a:cs typeface="Arial"/>
                        </a:rPr>
                        <a:t> </a:t>
                      </a:r>
                      <a:r>
                        <a:rPr lang="en-US" sz="1800" spc="-10">
                          <a:latin typeface="Arial"/>
                          <a:cs typeface="Arial"/>
                        </a:rPr>
                        <a:t>Mercy</a:t>
                      </a:r>
                      <a:endParaRPr lang="en-US" sz="18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15"/>
                        </a:spcBef>
                      </a:pPr>
                      <a:r>
                        <a:rPr lang="en-US" sz="1800" spc="-10">
                          <a:latin typeface="Arial"/>
                          <a:cs typeface="Arial"/>
                        </a:rPr>
                        <a:t>Complete</a:t>
                      </a:r>
                      <a:endParaRPr lang="en-US" sz="18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3356399676"/>
                  </a:ext>
                </a:extLst>
              </a:tr>
              <a:tr h="523868">
                <a:tc>
                  <a:txBody>
                    <a:bodyPr/>
                    <a:lstStyle/>
                    <a:p>
                      <a:pPr marL="91440" lvl="0">
                        <a:lnSpc>
                          <a:spcPct val="100000"/>
                        </a:lnSpc>
                        <a:spcBef>
                          <a:spcPts val="315"/>
                        </a:spcBef>
                      </a:pPr>
                      <a:r>
                        <a:rPr lang="en-US" sz="1800" spc="-25">
                          <a:latin typeface="Arial"/>
                          <a:cs typeface="Arial"/>
                        </a:rPr>
                        <a:t>1.2</a:t>
                      </a:r>
                      <a:endParaRPr lang="en-US" sz="18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1440" lvl="0">
                        <a:lnSpc>
                          <a:spcPct val="100000"/>
                        </a:lnSpc>
                        <a:spcBef>
                          <a:spcPts val="315"/>
                        </a:spcBef>
                      </a:pPr>
                      <a:r>
                        <a:rPr lang="en-US" sz="1800">
                          <a:latin typeface="Arial"/>
                          <a:cs typeface="Arial"/>
                        </a:rPr>
                        <a:t>Request</a:t>
                      </a:r>
                      <a:r>
                        <a:rPr lang="en-US" sz="1800" spc="-25">
                          <a:latin typeface="Arial"/>
                          <a:cs typeface="Arial"/>
                        </a:rPr>
                        <a:t> </a:t>
                      </a:r>
                      <a:r>
                        <a:rPr lang="en-US" sz="1800">
                          <a:latin typeface="Arial"/>
                          <a:cs typeface="Arial"/>
                        </a:rPr>
                        <a:t>Revised</a:t>
                      </a:r>
                      <a:r>
                        <a:rPr lang="en-US" sz="1800" spc="-20">
                          <a:latin typeface="Arial"/>
                          <a:cs typeface="Arial"/>
                        </a:rPr>
                        <a:t> </a:t>
                      </a:r>
                      <a:r>
                        <a:rPr lang="en-US" sz="1800" spc="-10">
                          <a:latin typeface="Arial"/>
                          <a:cs typeface="Arial"/>
                        </a:rPr>
                        <a:t>Disposition</a:t>
                      </a:r>
                      <a:r>
                        <a:rPr lang="en-US" sz="1800" spc="-100">
                          <a:latin typeface="Arial"/>
                          <a:cs typeface="Arial"/>
                        </a:rPr>
                        <a:t> </a:t>
                      </a:r>
                      <a:r>
                        <a:rPr lang="en-US" sz="1800">
                          <a:latin typeface="Arial"/>
                          <a:cs typeface="Arial"/>
                        </a:rPr>
                        <a:t>Application</a:t>
                      </a:r>
                      <a:r>
                        <a:rPr lang="en-US" sz="1800" spc="-5">
                          <a:latin typeface="Arial"/>
                          <a:cs typeface="Arial"/>
                        </a:rPr>
                        <a:t> </a:t>
                      </a:r>
                      <a:r>
                        <a:rPr lang="en-US" sz="1800">
                          <a:latin typeface="Arial"/>
                          <a:cs typeface="Arial"/>
                        </a:rPr>
                        <a:t>from</a:t>
                      </a:r>
                      <a:r>
                        <a:rPr lang="en-US" sz="1800" spc="-25">
                          <a:latin typeface="Arial"/>
                          <a:cs typeface="Arial"/>
                        </a:rPr>
                        <a:t> the</a:t>
                      </a:r>
                      <a:endParaRPr lang="en-US" sz="1800">
                        <a:latin typeface="Arial"/>
                        <a:cs typeface="Arial"/>
                      </a:endParaRPr>
                    </a:p>
                    <a:p>
                      <a:pPr marL="91440" lvl="0">
                        <a:lnSpc>
                          <a:spcPct val="100000"/>
                        </a:lnSpc>
                      </a:pPr>
                      <a:r>
                        <a:rPr lang="en-US" sz="1800" spc="-10">
                          <a:latin typeface="Arial"/>
                          <a:cs typeface="Arial"/>
                        </a:rPr>
                        <a:t>Special</a:t>
                      </a:r>
                      <a:r>
                        <a:rPr lang="en-US" sz="1800" spc="-114">
                          <a:latin typeface="Arial"/>
                          <a:cs typeface="Arial"/>
                        </a:rPr>
                        <a:t> </a:t>
                      </a:r>
                      <a:r>
                        <a:rPr lang="en-US" sz="1800">
                          <a:latin typeface="Arial"/>
                          <a:cs typeface="Arial"/>
                        </a:rPr>
                        <a:t>Applications</a:t>
                      </a:r>
                      <a:r>
                        <a:rPr lang="en-US" sz="1800" spc="-10">
                          <a:latin typeface="Arial"/>
                          <a:cs typeface="Arial"/>
                        </a:rPr>
                        <a:t> </a:t>
                      </a:r>
                      <a:r>
                        <a:rPr lang="en-US" sz="1800">
                          <a:latin typeface="Arial"/>
                          <a:cs typeface="Arial"/>
                        </a:rPr>
                        <a:t>Center</a:t>
                      </a:r>
                      <a:r>
                        <a:rPr lang="en-US" sz="1800" spc="-20">
                          <a:latin typeface="Arial"/>
                          <a:cs typeface="Arial"/>
                        </a:rPr>
                        <a:t> (SAC)</a:t>
                      </a:r>
                      <a:endParaRPr lang="en-US" sz="18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2070" lvl="0">
                        <a:lnSpc>
                          <a:spcPct val="100000"/>
                        </a:lnSpc>
                        <a:spcBef>
                          <a:spcPts val="315"/>
                        </a:spcBef>
                      </a:pPr>
                      <a:r>
                        <a:rPr lang="en-US" sz="1800" spc="-10">
                          <a:latin typeface="Arial"/>
                          <a:cs typeface="Arial"/>
                        </a:rPr>
                        <a:t>Complete</a:t>
                      </a:r>
                      <a:endParaRPr lang="en-US" sz="18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4078333052"/>
                  </a:ext>
                </a:extLst>
              </a:tr>
              <a:tr h="1295064">
                <a:tc>
                  <a:txBody>
                    <a:bodyPr/>
                    <a:lstStyle/>
                    <a:p>
                      <a:pPr marL="91440" lvl="0">
                        <a:lnSpc>
                          <a:spcPct val="100000"/>
                        </a:lnSpc>
                        <a:spcBef>
                          <a:spcPts val="315"/>
                        </a:spcBef>
                      </a:pPr>
                      <a:r>
                        <a:rPr lang="en-US" sz="1800" spc="-25">
                          <a:latin typeface="Arial"/>
                          <a:cs typeface="Arial"/>
                        </a:rPr>
                        <a:t>1.3</a:t>
                      </a:r>
                      <a:endParaRPr lang="en-US" sz="18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marR="309240" lvl="0">
                        <a:lnSpc>
                          <a:spcPct val="100000"/>
                        </a:lnSpc>
                        <a:spcBef>
                          <a:spcPts val="315"/>
                        </a:spcBef>
                      </a:pPr>
                      <a:r>
                        <a:rPr lang="en-US" sz="1800">
                          <a:latin typeface="Arial"/>
                          <a:cs typeface="Arial"/>
                        </a:rPr>
                        <a:t>Submit</a:t>
                      </a:r>
                      <a:r>
                        <a:rPr lang="en-US" sz="1800" spc="-30">
                          <a:latin typeface="Arial"/>
                          <a:cs typeface="Arial"/>
                        </a:rPr>
                        <a:t> </a:t>
                      </a:r>
                      <a:r>
                        <a:rPr lang="en-US" sz="1800">
                          <a:latin typeface="Arial"/>
                          <a:cs typeface="Arial"/>
                        </a:rPr>
                        <a:t>Financing</a:t>
                      </a:r>
                      <a:r>
                        <a:rPr lang="en-US" sz="1800" spc="-10">
                          <a:latin typeface="Arial"/>
                          <a:cs typeface="Arial"/>
                        </a:rPr>
                        <a:t> </a:t>
                      </a:r>
                      <a:r>
                        <a:rPr lang="en-US" sz="1800">
                          <a:latin typeface="Arial"/>
                          <a:cs typeface="Arial"/>
                        </a:rPr>
                        <a:t>Plan</a:t>
                      </a:r>
                      <a:r>
                        <a:rPr lang="en-US" sz="1800" spc="-15">
                          <a:latin typeface="Arial"/>
                          <a:cs typeface="Arial"/>
                        </a:rPr>
                        <a:t> </a:t>
                      </a:r>
                      <a:r>
                        <a:rPr lang="en-US" sz="1800">
                          <a:latin typeface="Arial"/>
                          <a:cs typeface="Arial"/>
                        </a:rPr>
                        <a:t>to</a:t>
                      </a:r>
                      <a:r>
                        <a:rPr lang="en-US" sz="1800" spc="-35">
                          <a:latin typeface="Arial"/>
                          <a:cs typeface="Arial"/>
                        </a:rPr>
                        <a:t> </a:t>
                      </a:r>
                      <a:r>
                        <a:rPr lang="en-US" sz="1800">
                          <a:latin typeface="Arial"/>
                          <a:cs typeface="Arial"/>
                        </a:rPr>
                        <a:t>SFRO</a:t>
                      </a:r>
                      <a:r>
                        <a:rPr lang="en-US" sz="1800" spc="-15">
                          <a:latin typeface="Arial"/>
                          <a:cs typeface="Arial"/>
                        </a:rPr>
                        <a:t> </a:t>
                      </a:r>
                      <a:r>
                        <a:rPr lang="en-US" sz="1800">
                          <a:latin typeface="Arial"/>
                          <a:cs typeface="Arial"/>
                        </a:rPr>
                        <a:t>and</a:t>
                      </a:r>
                      <a:r>
                        <a:rPr lang="en-US" sz="1800" spc="-25">
                          <a:latin typeface="Arial"/>
                          <a:cs typeface="Arial"/>
                        </a:rPr>
                        <a:t> </a:t>
                      </a:r>
                      <a:r>
                        <a:rPr lang="en-US" sz="1800">
                          <a:latin typeface="Arial"/>
                          <a:cs typeface="Arial"/>
                        </a:rPr>
                        <a:t>submit</a:t>
                      </a:r>
                      <a:r>
                        <a:rPr lang="en-US" sz="1800" spc="-5">
                          <a:latin typeface="Arial"/>
                          <a:cs typeface="Arial"/>
                        </a:rPr>
                        <a:t> </a:t>
                      </a:r>
                      <a:r>
                        <a:rPr lang="en-US" sz="1800" spc="-10">
                          <a:latin typeface="Arial"/>
                          <a:cs typeface="Arial"/>
                        </a:rPr>
                        <a:t>Financing </a:t>
                      </a:r>
                      <a:r>
                        <a:rPr lang="en-US" sz="1800">
                          <a:latin typeface="Arial"/>
                          <a:cs typeface="Arial"/>
                        </a:rPr>
                        <a:t>3/1/2020</a:t>
                      </a:r>
                      <a:r>
                        <a:rPr lang="en-US" sz="1800" spc="-125">
                          <a:latin typeface="Arial"/>
                          <a:cs typeface="Arial"/>
                        </a:rPr>
                        <a:t> </a:t>
                      </a:r>
                      <a:r>
                        <a:rPr lang="en-US" sz="1800">
                          <a:latin typeface="Arial"/>
                          <a:cs typeface="Arial"/>
                        </a:rPr>
                        <a:t>Applications</a:t>
                      </a:r>
                      <a:r>
                        <a:rPr lang="en-US" sz="1800" spc="-15">
                          <a:latin typeface="Arial"/>
                          <a:cs typeface="Arial"/>
                        </a:rPr>
                        <a:t> </a:t>
                      </a:r>
                      <a:r>
                        <a:rPr lang="en-US" sz="1800">
                          <a:latin typeface="Arial"/>
                          <a:cs typeface="Arial"/>
                        </a:rPr>
                        <a:t>to</a:t>
                      </a:r>
                      <a:r>
                        <a:rPr lang="en-US" sz="1800" spc="-75">
                          <a:latin typeface="Arial"/>
                          <a:cs typeface="Arial"/>
                        </a:rPr>
                        <a:t> </a:t>
                      </a:r>
                      <a:r>
                        <a:rPr lang="en-US" sz="1800">
                          <a:latin typeface="Arial"/>
                          <a:cs typeface="Arial"/>
                        </a:rPr>
                        <a:t>The</a:t>
                      </a:r>
                      <a:r>
                        <a:rPr lang="en-US" sz="1800" spc="-55">
                          <a:latin typeface="Arial"/>
                          <a:cs typeface="Arial"/>
                        </a:rPr>
                        <a:t> </a:t>
                      </a:r>
                      <a:r>
                        <a:rPr lang="en-US" sz="1800">
                          <a:latin typeface="Arial"/>
                          <a:cs typeface="Arial"/>
                        </a:rPr>
                        <a:t>California</a:t>
                      </a:r>
                      <a:r>
                        <a:rPr lang="en-US" sz="1800" spc="-60">
                          <a:latin typeface="Arial"/>
                          <a:cs typeface="Arial"/>
                        </a:rPr>
                        <a:t> </a:t>
                      </a:r>
                      <a:r>
                        <a:rPr lang="en-US" sz="1800" spc="-50">
                          <a:latin typeface="Arial"/>
                          <a:cs typeface="Arial"/>
                        </a:rPr>
                        <a:t>Tax</a:t>
                      </a:r>
                      <a:r>
                        <a:rPr lang="en-US" sz="1800" spc="-55">
                          <a:latin typeface="Arial"/>
                          <a:cs typeface="Arial"/>
                        </a:rPr>
                        <a:t> </a:t>
                      </a:r>
                      <a:r>
                        <a:rPr lang="en-US" sz="1800" spc="-10">
                          <a:latin typeface="Arial"/>
                          <a:cs typeface="Arial"/>
                        </a:rPr>
                        <a:t>Credit </a:t>
                      </a:r>
                      <a:r>
                        <a:rPr lang="en-US" sz="1800">
                          <a:latin typeface="Arial"/>
                          <a:cs typeface="Arial"/>
                        </a:rPr>
                        <a:t>Allocation</a:t>
                      </a:r>
                      <a:r>
                        <a:rPr lang="en-US" sz="1800" spc="-60">
                          <a:latin typeface="Arial"/>
                          <a:cs typeface="Arial"/>
                        </a:rPr>
                        <a:t> </a:t>
                      </a:r>
                      <a:r>
                        <a:rPr lang="en-US" sz="1800">
                          <a:latin typeface="Arial"/>
                          <a:cs typeface="Arial"/>
                        </a:rPr>
                        <a:t>Committee</a:t>
                      </a:r>
                      <a:r>
                        <a:rPr lang="en-US" sz="1800" spc="-70">
                          <a:latin typeface="Arial"/>
                          <a:cs typeface="Arial"/>
                        </a:rPr>
                        <a:t> </a:t>
                      </a:r>
                      <a:r>
                        <a:rPr lang="en-US" sz="1800">
                          <a:latin typeface="Arial"/>
                          <a:cs typeface="Arial"/>
                        </a:rPr>
                        <a:t>(TCAC)/California</a:t>
                      </a:r>
                      <a:r>
                        <a:rPr lang="en-US" sz="1800" spc="-65">
                          <a:latin typeface="Arial"/>
                          <a:cs typeface="Arial"/>
                        </a:rPr>
                        <a:t> </a:t>
                      </a:r>
                      <a:r>
                        <a:rPr lang="en-US" sz="1800">
                          <a:latin typeface="Arial"/>
                          <a:cs typeface="Arial"/>
                        </a:rPr>
                        <a:t>Department</a:t>
                      </a:r>
                      <a:r>
                        <a:rPr lang="en-US" sz="1800" spc="-50">
                          <a:latin typeface="Arial"/>
                          <a:cs typeface="Arial"/>
                        </a:rPr>
                        <a:t> </a:t>
                      </a:r>
                      <a:r>
                        <a:rPr lang="en-US" sz="1800" spc="-25">
                          <a:latin typeface="Arial"/>
                          <a:cs typeface="Arial"/>
                        </a:rPr>
                        <a:t>of </a:t>
                      </a:r>
                      <a:r>
                        <a:rPr lang="en-US" sz="1800">
                          <a:latin typeface="Arial"/>
                          <a:cs typeface="Arial"/>
                        </a:rPr>
                        <a:t>Housing</a:t>
                      </a:r>
                      <a:r>
                        <a:rPr lang="en-US" sz="1800" spc="-40">
                          <a:latin typeface="Arial"/>
                          <a:cs typeface="Arial"/>
                        </a:rPr>
                        <a:t> </a:t>
                      </a:r>
                      <a:r>
                        <a:rPr lang="en-US" sz="1800">
                          <a:latin typeface="Arial"/>
                          <a:cs typeface="Arial"/>
                        </a:rPr>
                        <a:t>and</a:t>
                      </a:r>
                      <a:r>
                        <a:rPr lang="en-US" sz="1800" spc="-40">
                          <a:latin typeface="Arial"/>
                          <a:cs typeface="Arial"/>
                        </a:rPr>
                        <a:t> </a:t>
                      </a:r>
                      <a:r>
                        <a:rPr lang="en-US" sz="1800">
                          <a:latin typeface="Arial"/>
                          <a:cs typeface="Arial"/>
                        </a:rPr>
                        <a:t>Community</a:t>
                      </a:r>
                      <a:r>
                        <a:rPr lang="en-US" sz="1800" spc="-30">
                          <a:latin typeface="Arial"/>
                          <a:cs typeface="Arial"/>
                        </a:rPr>
                        <a:t> </a:t>
                      </a:r>
                      <a:r>
                        <a:rPr lang="en-US" sz="1800">
                          <a:latin typeface="Arial"/>
                          <a:cs typeface="Arial"/>
                        </a:rPr>
                        <a:t>Development</a:t>
                      </a:r>
                      <a:r>
                        <a:rPr lang="en-US" sz="1800" spc="-15">
                          <a:latin typeface="Arial"/>
                          <a:cs typeface="Arial"/>
                        </a:rPr>
                        <a:t> </a:t>
                      </a:r>
                      <a:r>
                        <a:rPr lang="en-US" sz="1800" spc="-10">
                          <a:latin typeface="Arial"/>
                          <a:cs typeface="Arial"/>
                        </a:rPr>
                        <a:t>(HCD)</a:t>
                      </a:r>
                      <a:endParaRPr lang="en-US" sz="18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15"/>
                        </a:spcBef>
                      </a:pPr>
                      <a:r>
                        <a:rPr lang="en-US" sz="1800" spc="-10">
                          <a:latin typeface="Arial"/>
                          <a:cs typeface="Arial"/>
                        </a:rPr>
                        <a:t>Complete</a:t>
                      </a:r>
                      <a:endParaRPr lang="en-US" sz="1800">
                        <a:latin typeface="Arial"/>
                        <a:cs typeface="Arial"/>
                      </a:endParaRPr>
                    </a:p>
                  </a:txBody>
                  <a:tcPr marL="0" marR="0" marT="10387"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2891714459"/>
                  </a:ext>
                </a:extLst>
              </a:tr>
              <a:tr h="266949">
                <a:tc>
                  <a:txBody>
                    <a:bodyPr/>
                    <a:lstStyle/>
                    <a:p>
                      <a:pPr marL="91440" lvl="0">
                        <a:lnSpc>
                          <a:spcPct val="100000"/>
                        </a:lnSpc>
                        <a:spcBef>
                          <a:spcPts val="320"/>
                        </a:spcBef>
                      </a:pPr>
                      <a:r>
                        <a:rPr lang="en-US" sz="1800" spc="-25">
                          <a:latin typeface="Arial"/>
                          <a:cs typeface="Arial"/>
                        </a:rPr>
                        <a:t>1.4</a:t>
                      </a:r>
                      <a:endParaRPr lang="en-US" sz="1800">
                        <a:latin typeface="Arial"/>
                        <a:cs typeface="Arial"/>
                      </a:endParaRPr>
                    </a:p>
                  </a:txBody>
                  <a:tcPr marL="0" marR="0" marT="10552"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1440" lvl="0">
                        <a:lnSpc>
                          <a:spcPct val="100000"/>
                        </a:lnSpc>
                        <a:spcBef>
                          <a:spcPts val="320"/>
                        </a:spcBef>
                      </a:pPr>
                      <a:r>
                        <a:rPr lang="en-US" sz="1800">
                          <a:latin typeface="Arial"/>
                          <a:cs typeface="Arial"/>
                        </a:rPr>
                        <a:t>Conveyance</a:t>
                      </a:r>
                      <a:r>
                        <a:rPr lang="en-US" sz="1800" spc="5">
                          <a:latin typeface="Arial"/>
                          <a:cs typeface="Arial"/>
                        </a:rPr>
                        <a:t> </a:t>
                      </a:r>
                      <a:r>
                        <a:rPr lang="en-US" sz="1800">
                          <a:latin typeface="Arial"/>
                          <a:cs typeface="Arial"/>
                        </a:rPr>
                        <a:t>/</a:t>
                      </a:r>
                      <a:r>
                        <a:rPr lang="en-US" sz="1800" spc="-30">
                          <a:latin typeface="Arial"/>
                          <a:cs typeface="Arial"/>
                        </a:rPr>
                        <a:t> </a:t>
                      </a:r>
                      <a:r>
                        <a:rPr lang="en-US" sz="1800">
                          <a:latin typeface="Arial"/>
                          <a:cs typeface="Arial"/>
                        </a:rPr>
                        <a:t>Closing</a:t>
                      </a:r>
                      <a:r>
                        <a:rPr lang="en-US" sz="1800" spc="-15">
                          <a:latin typeface="Arial"/>
                          <a:cs typeface="Arial"/>
                        </a:rPr>
                        <a:t> </a:t>
                      </a:r>
                      <a:r>
                        <a:rPr lang="en-US" sz="1800">
                          <a:latin typeface="Arial"/>
                          <a:cs typeface="Arial"/>
                        </a:rPr>
                        <a:t>of</a:t>
                      </a:r>
                      <a:r>
                        <a:rPr lang="en-US" sz="1800" spc="-35">
                          <a:latin typeface="Arial"/>
                          <a:cs typeface="Arial"/>
                        </a:rPr>
                        <a:t> </a:t>
                      </a:r>
                      <a:r>
                        <a:rPr lang="en-US" sz="1800" spc="-10">
                          <a:latin typeface="Arial"/>
                          <a:cs typeface="Arial"/>
                        </a:rPr>
                        <a:t>Hacienda</a:t>
                      </a:r>
                      <a:endParaRPr lang="en-US" sz="1800">
                        <a:latin typeface="Arial"/>
                        <a:cs typeface="Arial"/>
                      </a:endParaRPr>
                    </a:p>
                  </a:txBody>
                  <a:tcPr marL="0" marR="0" marT="10552"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a:txBody>
                    <a:bodyPr/>
                    <a:lstStyle/>
                    <a:p>
                      <a:pPr marL="92070" lvl="0">
                        <a:lnSpc>
                          <a:spcPct val="100000"/>
                        </a:lnSpc>
                        <a:spcBef>
                          <a:spcPts val="320"/>
                        </a:spcBef>
                      </a:pPr>
                      <a:r>
                        <a:rPr lang="en-US" sz="1800" spc="-10">
                          <a:latin typeface="Arial"/>
                          <a:cs typeface="Arial"/>
                        </a:rPr>
                        <a:t>Complete</a:t>
                      </a:r>
                      <a:endParaRPr lang="en-US" sz="1800">
                        <a:latin typeface="Arial"/>
                        <a:cs typeface="Arial"/>
                      </a:endParaRPr>
                    </a:p>
                  </a:txBody>
                  <a:tcPr marL="0" marR="0" marT="10552"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extLst>
                  <a:ext uri="{0D108BD9-81ED-4DB2-BD59-A6C34878D82A}">
                    <a16:rowId xmlns:a16="http://schemas.microsoft.com/office/drawing/2014/main" val="3550743011"/>
                  </a:ext>
                </a:extLst>
              </a:tr>
              <a:tr h="781089">
                <a:tc>
                  <a:txBody>
                    <a:bodyPr/>
                    <a:lstStyle/>
                    <a:p>
                      <a:pPr marL="91440" lvl="0">
                        <a:lnSpc>
                          <a:spcPct val="100000"/>
                        </a:lnSpc>
                        <a:spcBef>
                          <a:spcPts val="320"/>
                        </a:spcBef>
                      </a:pPr>
                      <a:r>
                        <a:rPr lang="en-US" sz="1800" spc="-25">
                          <a:latin typeface="Arial"/>
                          <a:cs typeface="Arial"/>
                        </a:rPr>
                        <a:t>1.5</a:t>
                      </a:r>
                      <a:endParaRPr lang="en-US" sz="1800">
                        <a:latin typeface="Arial"/>
                        <a:cs typeface="Arial"/>
                      </a:endParaRPr>
                    </a:p>
                  </a:txBody>
                  <a:tcPr marL="0" marR="0" marT="10552"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1440" marR="359414" lvl="0">
                        <a:lnSpc>
                          <a:spcPct val="100000"/>
                        </a:lnSpc>
                        <a:spcBef>
                          <a:spcPts val="320"/>
                        </a:spcBef>
                      </a:pPr>
                      <a:r>
                        <a:rPr lang="en-US" sz="1800">
                          <a:latin typeface="Arial"/>
                          <a:cs typeface="Arial"/>
                        </a:rPr>
                        <a:t>SAC</a:t>
                      </a:r>
                      <a:r>
                        <a:rPr lang="en-US" sz="1800" spc="-30">
                          <a:latin typeface="Arial"/>
                          <a:cs typeface="Arial"/>
                        </a:rPr>
                        <a:t> </a:t>
                      </a:r>
                      <a:r>
                        <a:rPr lang="en-US" sz="1800">
                          <a:latin typeface="Arial"/>
                          <a:cs typeface="Arial"/>
                        </a:rPr>
                        <a:t>acceptance</a:t>
                      </a:r>
                      <a:r>
                        <a:rPr lang="en-US" sz="1800" spc="-20">
                          <a:latin typeface="Arial"/>
                          <a:cs typeface="Arial"/>
                        </a:rPr>
                        <a:t> </a:t>
                      </a:r>
                      <a:r>
                        <a:rPr lang="en-US" sz="1800">
                          <a:latin typeface="Arial"/>
                          <a:cs typeface="Arial"/>
                        </a:rPr>
                        <a:t>of</a:t>
                      </a:r>
                      <a:r>
                        <a:rPr lang="en-US" sz="1800" spc="-15">
                          <a:latin typeface="Arial"/>
                          <a:cs typeface="Arial"/>
                        </a:rPr>
                        <a:t> </a:t>
                      </a:r>
                      <a:r>
                        <a:rPr lang="en-US" sz="1800">
                          <a:latin typeface="Arial"/>
                          <a:cs typeface="Arial"/>
                        </a:rPr>
                        <a:t>a</a:t>
                      </a:r>
                      <a:r>
                        <a:rPr lang="en-US" sz="1800" spc="-20">
                          <a:latin typeface="Arial"/>
                          <a:cs typeface="Arial"/>
                        </a:rPr>
                        <a:t> </a:t>
                      </a:r>
                      <a:r>
                        <a:rPr lang="en-US" sz="1800">
                          <a:latin typeface="Arial"/>
                          <a:cs typeface="Arial"/>
                        </a:rPr>
                        <a:t>complete</a:t>
                      </a:r>
                      <a:r>
                        <a:rPr lang="en-US" sz="1800" spc="-15">
                          <a:latin typeface="Arial"/>
                          <a:cs typeface="Arial"/>
                        </a:rPr>
                        <a:t> </a:t>
                      </a:r>
                      <a:r>
                        <a:rPr lang="en-US" sz="1800">
                          <a:latin typeface="Arial"/>
                          <a:cs typeface="Arial"/>
                        </a:rPr>
                        <a:t>Section</a:t>
                      </a:r>
                      <a:r>
                        <a:rPr lang="en-US" sz="1800" spc="-15">
                          <a:latin typeface="Arial"/>
                          <a:cs typeface="Arial"/>
                        </a:rPr>
                        <a:t> </a:t>
                      </a:r>
                      <a:r>
                        <a:rPr lang="en-US" sz="1800">
                          <a:latin typeface="Arial"/>
                          <a:cs typeface="Arial"/>
                        </a:rPr>
                        <a:t>18</a:t>
                      </a:r>
                      <a:r>
                        <a:rPr lang="en-US" sz="1800" spc="-25">
                          <a:latin typeface="Arial"/>
                          <a:cs typeface="Arial"/>
                        </a:rPr>
                        <a:t> PIC </a:t>
                      </a:r>
                      <a:r>
                        <a:rPr lang="en-US" sz="1800">
                          <a:latin typeface="Arial"/>
                          <a:cs typeface="Arial"/>
                        </a:rPr>
                        <a:t>disposition</a:t>
                      </a:r>
                      <a:r>
                        <a:rPr lang="en-US" sz="1800" spc="-40">
                          <a:latin typeface="Arial"/>
                          <a:cs typeface="Arial"/>
                        </a:rPr>
                        <a:t> </a:t>
                      </a:r>
                      <a:r>
                        <a:rPr lang="en-US" sz="1800">
                          <a:latin typeface="Arial"/>
                          <a:cs typeface="Arial"/>
                        </a:rPr>
                        <a:t>application</a:t>
                      </a:r>
                      <a:r>
                        <a:rPr lang="en-US" sz="1800" spc="-30">
                          <a:latin typeface="Arial"/>
                          <a:cs typeface="Arial"/>
                        </a:rPr>
                        <a:t> </a:t>
                      </a:r>
                      <a:r>
                        <a:rPr lang="en-US" sz="1800">
                          <a:latin typeface="Arial"/>
                          <a:cs typeface="Arial"/>
                        </a:rPr>
                        <a:t>for</a:t>
                      </a:r>
                      <a:r>
                        <a:rPr lang="en-US" sz="1800" spc="-45">
                          <a:latin typeface="Arial"/>
                          <a:cs typeface="Arial"/>
                        </a:rPr>
                        <a:t> </a:t>
                      </a:r>
                      <a:r>
                        <a:rPr lang="en-US" sz="1800">
                          <a:latin typeface="Arial"/>
                          <a:cs typeface="Arial"/>
                        </a:rPr>
                        <a:t>Hacienda</a:t>
                      </a:r>
                      <a:r>
                        <a:rPr lang="en-US" sz="1800" spc="-25">
                          <a:latin typeface="Arial"/>
                          <a:cs typeface="Arial"/>
                        </a:rPr>
                        <a:t> </a:t>
                      </a:r>
                      <a:r>
                        <a:rPr lang="en-US" sz="1800">
                          <a:latin typeface="Arial"/>
                          <a:cs typeface="Arial"/>
                        </a:rPr>
                        <a:t>Remainder</a:t>
                      </a:r>
                      <a:r>
                        <a:rPr lang="en-US" sz="1800" spc="-25">
                          <a:latin typeface="Arial"/>
                          <a:cs typeface="Arial"/>
                        </a:rPr>
                        <a:t> </a:t>
                      </a:r>
                      <a:r>
                        <a:rPr lang="en-US" sz="1800" spc="-10">
                          <a:latin typeface="Arial"/>
                          <a:cs typeface="Arial"/>
                        </a:rPr>
                        <a:t>Parcel</a:t>
                      </a:r>
                      <a:endParaRPr lang="en-US" sz="1800">
                        <a:latin typeface="Arial"/>
                        <a:cs typeface="Arial"/>
                      </a:endParaRPr>
                    </a:p>
                  </a:txBody>
                  <a:tcPr marL="0" marR="0" marT="10552"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tc>
                  <a:txBody>
                    <a:bodyPr/>
                    <a:lstStyle/>
                    <a:p>
                      <a:pPr marL="92070" lvl="0">
                        <a:lnSpc>
                          <a:spcPct val="100000"/>
                        </a:lnSpc>
                        <a:spcBef>
                          <a:spcPts val="320"/>
                        </a:spcBef>
                      </a:pPr>
                      <a:r>
                        <a:rPr lang="en-US" sz="1800">
                          <a:latin typeface="Arial"/>
                          <a:cs typeface="Arial"/>
                        </a:rPr>
                        <a:t>Not Started</a:t>
                      </a:r>
                    </a:p>
                  </a:txBody>
                  <a:tcPr marL="0" marR="0" marT="10552"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DD2CF"/>
                    </a:solidFill>
                  </a:tcPr>
                </a:tc>
                <a:extLst>
                  <a:ext uri="{0D108BD9-81ED-4DB2-BD59-A6C34878D82A}">
                    <a16:rowId xmlns:a16="http://schemas.microsoft.com/office/drawing/2014/main" val="3535373729"/>
                  </a:ext>
                </a:extLst>
              </a:tr>
              <a:tr h="1996674">
                <a:tc gridSpan="3">
                  <a:txBody>
                    <a:bodyPr/>
                    <a:lstStyle/>
                    <a:p>
                      <a:pPr marL="91440" marR="0" lvl="0">
                        <a:spcBef>
                          <a:spcPts val="320"/>
                        </a:spcBef>
                        <a:buNone/>
                      </a:pPr>
                      <a:endParaRPr lang="en-US" sz="1800" kern="1200" dirty="0">
                        <a:solidFill>
                          <a:srgbClr val="000000"/>
                        </a:solidFill>
                        <a:latin typeface="Calibri" pitchFamily="34"/>
                      </a:endParaRPr>
                    </a:p>
                    <a:p>
                      <a:pPr marL="91440" marR="0" lvl="0">
                        <a:spcBef>
                          <a:spcPts val="320"/>
                        </a:spcBef>
                        <a:buNone/>
                      </a:pPr>
                      <a:r>
                        <a:rPr lang="en-US" sz="1800" kern="1200" dirty="0">
                          <a:solidFill>
                            <a:srgbClr val="000000"/>
                          </a:solidFill>
                          <a:latin typeface="Calibri" pitchFamily="34"/>
                        </a:rPr>
                        <a:t>RHA's efforts to engage a broker for the vacant parcel were unsuccessful. The Hacienda remaining parcel is now entirely under the management of the RHA, which was previously utilized as a staging area during construction of the new Hacienda development.  Currently, the RHA is concentrating on securing a development partner to revitalize Nystrom Village, considering the units' deteriorating state</a:t>
                      </a:r>
                      <a:endParaRPr lang="en-US" sz="1200" dirty="0">
                        <a:latin typeface="Times New Roman" pitchFamily="18"/>
                        <a:ea typeface="Times New Roman" pitchFamily="18"/>
                      </a:endParaRPr>
                    </a:p>
                    <a:p>
                      <a:pPr marL="0" marR="0" lvl="0">
                        <a:lnSpc>
                          <a:spcPct val="115000"/>
                        </a:lnSpc>
                        <a:spcAft>
                          <a:spcPts val="800"/>
                        </a:spcAft>
                      </a:pPr>
                      <a:r>
                        <a:rPr lang="en-US" sz="1200" kern="1200" dirty="0">
                          <a:latin typeface="Aptos" pitchFamily="34"/>
                          <a:ea typeface="Aptos" pitchFamily="34"/>
                          <a:cs typeface="Times New Roman" pitchFamily="18"/>
                        </a:rPr>
                        <a:t> </a:t>
                      </a:r>
                    </a:p>
                  </a:txBody>
                  <a:tcPr marL="0" marR="0" marT="10552" marB="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F7EA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1396605"/>
                  </a:ext>
                </a:extLst>
              </a:tr>
            </a:tbl>
          </a:graphicData>
        </a:graphic>
      </p:graphicFrame>
    </p:spTree>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368</TotalTime>
  <Words>2058</Words>
  <Application>Microsoft Office PowerPoint</Application>
  <PresentationFormat>On-screen Show (4:3)</PresentationFormat>
  <Paragraphs>247</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Times New Roman</vt:lpstr>
      <vt:lpstr>Trebuchet MS</vt:lpstr>
      <vt:lpstr>Wingdings</vt:lpstr>
      <vt:lpstr>Wingdings 3</vt:lpstr>
      <vt:lpstr>Facet</vt:lpstr>
      <vt:lpstr>PowerPoint Presentation</vt:lpstr>
      <vt:lpstr>RHA Mission &amp; Purpose</vt:lpstr>
      <vt:lpstr>Brief History of RHA</vt:lpstr>
      <vt:lpstr>Background</vt:lpstr>
      <vt:lpstr>Components PHARS   of Agreement</vt:lpstr>
      <vt:lpstr>PowerPoint Presentation</vt:lpstr>
      <vt:lpstr>Administration Building</vt:lpstr>
      <vt:lpstr>PowerPoint Presentation</vt:lpstr>
      <vt:lpstr>     Hacienda</vt:lpstr>
      <vt:lpstr>PowerPoint Presentation</vt:lpstr>
      <vt:lpstr>Nevin Plaza Phase I</vt:lpstr>
      <vt:lpstr>PowerPoint Presentation</vt:lpstr>
      <vt:lpstr> Nystrom Village</vt:lpstr>
      <vt:lpstr>PowerPoint Presentation</vt:lpstr>
      <vt:lpstr>PowerPoint Presentation</vt:lpstr>
      <vt:lpstr>Richmond Village I and II</vt:lpstr>
      <vt:lpstr>PowerPoint Presentation</vt:lpstr>
      <vt:lpstr>Richmond Village III</vt:lpstr>
      <vt:lpstr>Audits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from the executive Director</dc:title>
  <dc:creator>Cecilia A Rivas-Alfaro</dc:creator>
  <cp:lastModifiedBy>Antoinette Terrell</cp:lastModifiedBy>
  <cp:revision>27</cp:revision>
  <cp:lastPrinted>2025-05-05T22:39:03Z</cp:lastPrinted>
  <dcterms:created xsi:type="dcterms:W3CDTF">2025-04-08T21:36:02Z</dcterms:created>
  <dcterms:modified xsi:type="dcterms:W3CDTF">2025-05-05T22:56:09Z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2023-03-07T00:00:00Z</vt:filetime>
  </property>
  <property fmtid="{D5CDD505-2E9C-101B-9397-08002B2CF9AE}" pid="3" name="Creator">
    <vt:lpwstr>Microsoft® PowerPoint® for Microsoft 365</vt:lpwstr>
  </property>
  <property fmtid="{D5CDD505-2E9C-101B-9397-08002B2CF9AE}" pid="4" name="LastSaved">
    <vt:filetime>2025-04-08T00:00:00Z</vt:filetime>
  </property>
  <property fmtid="{D5CDD505-2E9C-101B-9397-08002B2CF9AE}" pid="5" name="Producer">
    <vt:lpwstr>Microsoft® PowerPoint® for Microsoft 365</vt:lpwstr>
  </property>
  <property fmtid="{D5CDD505-2E9C-101B-9397-08002B2CF9AE}" pid="6" name="MSIP_Label_b9360697-266a-4563-acd5-eba284ec2b76_Enabled">
    <vt:lpwstr>true</vt:lpwstr>
  </property>
  <property fmtid="{D5CDD505-2E9C-101B-9397-08002B2CF9AE}" pid="7" name="MSIP_Label_b9360697-266a-4563-acd5-eba284ec2b76_SetDate">
    <vt:lpwstr>2025-04-14T18:09:01Z</vt:lpwstr>
  </property>
  <property fmtid="{D5CDD505-2E9C-101B-9397-08002B2CF9AE}" pid="8" name="MSIP_Label_b9360697-266a-4563-acd5-eba284ec2b76_Method">
    <vt:lpwstr>Standard</vt:lpwstr>
  </property>
  <property fmtid="{D5CDD505-2E9C-101B-9397-08002B2CF9AE}" pid="9" name="MSIP_Label_b9360697-266a-4563-acd5-eba284ec2b76_Name">
    <vt:lpwstr>defa4170-0d19-0005-0004-bc88714345d2</vt:lpwstr>
  </property>
  <property fmtid="{D5CDD505-2E9C-101B-9397-08002B2CF9AE}" pid="10" name="MSIP_Label_b9360697-266a-4563-acd5-eba284ec2b76_SiteId">
    <vt:lpwstr>8ab93658-f71f-4926-b380-e0da1d18115a</vt:lpwstr>
  </property>
  <property fmtid="{D5CDD505-2E9C-101B-9397-08002B2CF9AE}" pid="11" name="MSIP_Label_b9360697-266a-4563-acd5-eba284ec2b76_ActionId">
    <vt:lpwstr>8d6914c7-e569-4eb7-b6f9-3c72532ab950</vt:lpwstr>
  </property>
  <property fmtid="{D5CDD505-2E9C-101B-9397-08002B2CF9AE}" pid="12" name="MSIP_Label_b9360697-266a-4563-acd5-eba284ec2b76_ContentBits">
    <vt:lpwstr>0</vt:lpwstr>
  </property>
  <property fmtid="{D5CDD505-2E9C-101B-9397-08002B2CF9AE}" pid="13" name="MSIP_Label_b9360697-266a-4563-acd5-eba284ec2b76_Tag">
    <vt:lpwstr>10, 3, 0, 1</vt:lpwstr>
  </property>
</Properties>
</file>