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56" r:id="rId5"/>
    <p:sldId id="266" r:id="rId6"/>
    <p:sldId id="263" r:id="rId7"/>
    <p:sldId id="257" r:id="rId8"/>
    <p:sldId id="262" r:id="rId9"/>
    <p:sldId id="264" r:id="rId10"/>
    <p:sldId id="265" r:id="rId11"/>
    <p:sldId id="259" r:id="rId12"/>
    <p:sldId id="260" r:id="rId13"/>
    <p:sldId id="261" r:id="rId14"/>
  </p:sldIdLst>
  <p:sldSz cx="18288000" cy="10287000"/>
  <p:notesSz cx="6858000" cy="9144000"/>
  <p:embeddedFontLst>
    <p:embeddedFont>
      <p:font typeface="Montserrat Bold" panose="020B0604020202020204" charset="0"/>
      <p:regular r:id="rId16"/>
      <p:bold r:id="rId17"/>
    </p:embeddedFont>
    <p:embeddedFont>
      <p:font typeface="Montserrat Ultra-Bold" panose="020B0604020202020204" charset="0"/>
      <p:regular r:id="rId18"/>
    </p:embeddedFont>
    <p:embeddedFont>
      <p:font typeface="Open Sans" panose="020B0606030504020204" pitchFamily="34" charset="0"/>
      <p:regular r:id="rId19"/>
      <p:bold r:id="rId20"/>
      <p:italic r:id="rId21"/>
      <p:boldItalic r:id="rId22"/>
    </p:embeddedFont>
    <p:embeddedFont>
      <p:font typeface="Open Sans Bold" panose="020B0806030504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49CAA-1AB4-40BD-9138-15A6BFEE0254}"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D5F12BFF-2B0B-4AF8-8E6D-38C7D742C86E}">
      <dgm:prSet phldrT="[Text]" custT="1"/>
      <dgm:spPr/>
      <dgm:t>
        <a:bodyPr/>
        <a:lstStyle/>
        <a:p>
          <a:pPr algn="l" rtl="0"/>
          <a:r>
            <a:rPr lang="en-US" sz="1400" dirty="0">
              <a:solidFill>
                <a:srgbClr val="444444"/>
              </a:solidFill>
              <a:latin typeface="Calibri"/>
            </a:rPr>
            <a:t>FY 23-24 CCRP Program Manager</a:t>
          </a:r>
          <a:r>
            <a:rPr lang="en-US" sz="1400" dirty="0">
              <a:solidFill>
                <a:srgbClr val="444444"/>
              </a:solidFill>
            </a:rPr>
            <a:t> hired</a:t>
          </a:r>
        </a:p>
      </dgm:t>
    </dgm:pt>
    <dgm:pt modelId="{DE1651DB-D874-4C99-9CCE-CD7D83F6BD69}" type="parTrans" cxnId="{257621C3-BC0D-4529-A168-F8C9091D1008}">
      <dgm:prSet/>
      <dgm:spPr/>
      <dgm:t>
        <a:bodyPr/>
        <a:lstStyle/>
        <a:p>
          <a:endParaRPr lang="en-US" sz="1600"/>
        </a:p>
      </dgm:t>
    </dgm:pt>
    <dgm:pt modelId="{762B2501-4FF1-4356-ADD8-B5B96FF829D1}" type="sibTrans" cxnId="{257621C3-BC0D-4529-A168-F8C9091D1008}">
      <dgm:prSet/>
      <dgm:spPr/>
      <dgm:t>
        <a:bodyPr/>
        <a:lstStyle/>
        <a:p>
          <a:endParaRPr lang="en-US" sz="1600"/>
        </a:p>
      </dgm:t>
    </dgm:pt>
    <dgm:pt modelId="{A5811940-8CBD-452F-96C3-FEABA49F5C9A}">
      <dgm:prSet phldrT="[Text]" custT="1"/>
      <dgm:spPr/>
      <dgm:t>
        <a:bodyPr/>
        <a:lstStyle/>
        <a:p>
          <a:pPr rtl="0"/>
          <a:r>
            <a:rPr lang="en-US" sz="1200" dirty="0">
              <a:latin typeface="Calibri"/>
            </a:rPr>
            <a:t>August 2024</a:t>
          </a:r>
          <a:endParaRPr lang="en-US" sz="1200" dirty="0"/>
        </a:p>
        <a:p>
          <a:pPr rtl="0"/>
          <a:r>
            <a:rPr lang="en-US" sz="1200" dirty="0">
              <a:latin typeface="Calibri"/>
            </a:rPr>
            <a:t>Associate Admin Analyst hired</a:t>
          </a:r>
        </a:p>
      </dgm:t>
    </dgm:pt>
    <dgm:pt modelId="{A18438D5-F074-42F1-AF30-1652FCF8C6D2}" type="parTrans" cxnId="{162C6464-B6E2-4797-9C87-1925D77F2A73}">
      <dgm:prSet/>
      <dgm:spPr/>
      <dgm:t>
        <a:bodyPr/>
        <a:lstStyle/>
        <a:p>
          <a:endParaRPr lang="en-US" sz="1600"/>
        </a:p>
      </dgm:t>
    </dgm:pt>
    <dgm:pt modelId="{A99B0C15-FA7C-4815-AE08-B5D20DA8C7CD}" type="sibTrans" cxnId="{162C6464-B6E2-4797-9C87-1925D77F2A73}">
      <dgm:prSet/>
      <dgm:spPr/>
      <dgm:t>
        <a:bodyPr/>
        <a:lstStyle/>
        <a:p>
          <a:endParaRPr lang="en-US" sz="1600"/>
        </a:p>
      </dgm:t>
    </dgm:pt>
    <dgm:pt modelId="{17BB3301-7F72-4A20-8992-67327DFAFDB6}">
      <dgm:prSet phldrT="[Text]" custT="1"/>
      <dgm:spPr/>
      <dgm:t>
        <a:bodyPr/>
        <a:lstStyle/>
        <a:p>
          <a:r>
            <a:rPr lang="en-US" sz="1200" dirty="0">
              <a:latin typeface="Calibri"/>
            </a:rPr>
            <a:t>October 2025 Logo Contest Launched</a:t>
          </a:r>
          <a:endParaRPr lang="en-US" sz="1200" dirty="0"/>
        </a:p>
      </dgm:t>
    </dgm:pt>
    <dgm:pt modelId="{07BE8E04-97E5-41A7-BBE9-B38038638E3D}" type="parTrans" cxnId="{ACEF75B3-D661-44B3-92B2-5D3712BE567B}">
      <dgm:prSet/>
      <dgm:spPr/>
      <dgm:t>
        <a:bodyPr/>
        <a:lstStyle/>
        <a:p>
          <a:endParaRPr lang="en-US" sz="1600"/>
        </a:p>
      </dgm:t>
    </dgm:pt>
    <dgm:pt modelId="{2A9E5756-3A4A-4DD8-BC96-4C8A25C9B83A}" type="sibTrans" cxnId="{ACEF75B3-D661-44B3-92B2-5D3712BE567B}">
      <dgm:prSet/>
      <dgm:spPr/>
      <dgm:t>
        <a:bodyPr/>
        <a:lstStyle/>
        <a:p>
          <a:endParaRPr lang="en-US" sz="1600"/>
        </a:p>
      </dgm:t>
    </dgm:pt>
    <dgm:pt modelId="{601AE4B0-D33C-4588-9B2C-ECF9298093F0}">
      <dgm:prSet phldr="0" custT="1"/>
      <dgm:spPr/>
      <dgm:t>
        <a:bodyPr/>
        <a:lstStyle/>
        <a:p>
          <a:pPr rtl="0"/>
          <a:r>
            <a:rPr lang="en-US" sz="1200" dirty="0">
              <a:latin typeface="Calibri"/>
            </a:rPr>
            <a:t>FY24-25 (2) Vans Purchased for Mobile Crisis Response teams</a:t>
          </a:r>
        </a:p>
      </dgm:t>
    </dgm:pt>
    <dgm:pt modelId="{C0C9CE51-ED97-49C8-A916-A786F6E99F49}" type="parTrans" cxnId="{ECF716E4-FB08-4AB2-9F15-F61849CEAC6E}">
      <dgm:prSet/>
      <dgm:spPr/>
      <dgm:t>
        <a:bodyPr/>
        <a:lstStyle/>
        <a:p>
          <a:endParaRPr lang="en-US" sz="1600"/>
        </a:p>
      </dgm:t>
    </dgm:pt>
    <dgm:pt modelId="{BC5894C9-D072-4A78-8915-55425FD3F1BC}" type="sibTrans" cxnId="{ECF716E4-FB08-4AB2-9F15-F61849CEAC6E}">
      <dgm:prSet/>
      <dgm:spPr/>
      <dgm:t>
        <a:bodyPr/>
        <a:lstStyle/>
        <a:p>
          <a:endParaRPr lang="en-US" sz="1600"/>
        </a:p>
      </dgm:t>
    </dgm:pt>
    <dgm:pt modelId="{5FB539F9-DC41-45D0-A53F-05F3D97D1834}">
      <dgm:prSet phldr="0" custT="1"/>
      <dgm:spPr/>
      <dgm:t>
        <a:bodyPr/>
        <a:lstStyle/>
        <a:p>
          <a:pPr rtl="0"/>
          <a:r>
            <a:rPr lang="en-US" sz="1200" dirty="0">
              <a:latin typeface="Calibri"/>
            </a:rPr>
            <a:t>April 2025 Community Intervention Specialist Jobs Posted</a:t>
          </a:r>
        </a:p>
      </dgm:t>
    </dgm:pt>
    <dgm:pt modelId="{4E3CAA7D-A9A0-496E-8CEB-CDABFDC5F997}" type="parTrans" cxnId="{736AEFFC-0D11-458F-BA73-55039A667A3C}">
      <dgm:prSet/>
      <dgm:spPr/>
      <dgm:t>
        <a:bodyPr/>
        <a:lstStyle/>
        <a:p>
          <a:endParaRPr lang="en-US" sz="1600"/>
        </a:p>
      </dgm:t>
    </dgm:pt>
    <dgm:pt modelId="{D504D39C-9F83-4301-A47C-818A8425BF8F}" type="sibTrans" cxnId="{736AEFFC-0D11-458F-BA73-55039A667A3C}">
      <dgm:prSet/>
      <dgm:spPr/>
      <dgm:t>
        <a:bodyPr/>
        <a:lstStyle/>
        <a:p>
          <a:endParaRPr lang="en-US" sz="1600"/>
        </a:p>
      </dgm:t>
    </dgm:pt>
    <dgm:pt modelId="{432B7434-66B5-44BD-814F-D554DB821091}">
      <dgm:prSet phldr="0" custT="1"/>
      <dgm:spPr/>
      <dgm:t>
        <a:bodyPr/>
        <a:lstStyle/>
        <a:p>
          <a:r>
            <a:rPr lang="en-US" sz="1200" dirty="0">
              <a:latin typeface="Calibri"/>
            </a:rPr>
            <a:t>March 2024</a:t>
          </a:r>
        </a:p>
        <a:p>
          <a:r>
            <a:rPr lang="en-US" sz="1200" dirty="0">
              <a:latin typeface="Calibri"/>
            </a:rPr>
            <a:t>Youth Logo Contest Winners Announced</a:t>
          </a:r>
          <a:endParaRPr lang="en-US" sz="1200" dirty="0"/>
        </a:p>
      </dgm:t>
    </dgm:pt>
    <dgm:pt modelId="{18E4628A-C892-4D2F-9D3C-E46C407CE0AC}" type="parTrans" cxnId="{C859D202-348A-495D-BA99-834202E2431E}">
      <dgm:prSet/>
      <dgm:spPr/>
      <dgm:t>
        <a:bodyPr/>
        <a:lstStyle/>
        <a:p>
          <a:endParaRPr lang="en-US" sz="1600"/>
        </a:p>
      </dgm:t>
    </dgm:pt>
    <dgm:pt modelId="{DF7528FA-F98C-41B8-AEFB-FBC2DD60BDA8}" type="sibTrans" cxnId="{C859D202-348A-495D-BA99-834202E2431E}">
      <dgm:prSet/>
      <dgm:spPr/>
      <dgm:t>
        <a:bodyPr/>
        <a:lstStyle/>
        <a:p>
          <a:endParaRPr lang="en-US" sz="1600"/>
        </a:p>
      </dgm:t>
    </dgm:pt>
    <dgm:pt modelId="{1B0E66DC-3CD0-4F1A-BF9C-80657E557A52}">
      <dgm:prSet phldr="0" custT="1"/>
      <dgm:spPr/>
      <dgm:t>
        <a:bodyPr/>
        <a:lstStyle/>
        <a:p>
          <a:pPr rtl="0"/>
          <a:r>
            <a:rPr lang="en-US" sz="1200" dirty="0">
              <a:latin typeface="Calibri"/>
            </a:rPr>
            <a:t>January 2025</a:t>
          </a:r>
        </a:p>
        <a:p>
          <a:pPr rtl="0"/>
          <a:r>
            <a:rPr lang="en-US" sz="1200" dirty="0">
              <a:latin typeface="Calibri"/>
            </a:rPr>
            <a:t>City Stakeholders Working group established</a:t>
          </a:r>
        </a:p>
      </dgm:t>
    </dgm:pt>
    <dgm:pt modelId="{679AC37B-EAA1-4EA9-BA6E-5F79594F8190}" type="parTrans" cxnId="{2E45BAE3-091E-4E71-9BE8-C9C3DBE3B0F1}">
      <dgm:prSet/>
      <dgm:spPr/>
      <dgm:t>
        <a:bodyPr/>
        <a:lstStyle/>
        <a:p>
          <a:endParaRPr lang="en-US" sz="1600"/>
        </a:p>
      </dgm:t>
    </dgm:pt>
    <dgm:pt modelId="{73899B8D-FD1E-4113-9842-FC43F7B610C7}" type="sibTrans" cxnId="{2E45BAE3-091E-4E71-9BE8-C9C3DBE3B0F1}">
      <dgm:prSet/>
      <dgm:spPr/>
      <dgm:t>
        <a:bodyPr/>
        <a:lstStyle/>
        <a:p>
          <a:endParaRPr lang="en-US" sz="1600"/>
        </a:p>
      </dgm:t>
    </dgm:pt>
    <dgm:pt modelId="{F29969BF-3EDA-4D65-B6A9-7666EC1ACD36}">
      <dgm:prSet phldr="0" custT="1"/>
      <dgm:spPr/>
      <dgm:t>
        <a:bodyPr/>
        <a:lstStyle/>
        <a:p>
          <a:pPr rtl="0"/>
          <a:r>
            <a:rPr lang="en-US" sz="1200" dirty="0">
              <a:latin typeface="Calibri"/>
            </a:rPr>
            <a:t>February 2025</a:t>
          </a:r>
        </a:p>
        <a:p>
          <a:r>
            <a:rPr lang="en-US" sz="1200" dirty="0">
              <a:latin typeface="Calibri"/>
            </a:rPr>
            <a:t>Admin Student Intern Hired</a:t>
          </a:r>
        </a:p>
      </dgm:t>
    </dgm:pt>
    <dgm:pt modelId="{E4B6FDFE-68CC-4C80-A513-18E8B7378497}" type="parTrans" cxnId="{9F228284-0B4B-4D72-BCA4-C555AE8EDA16}">
      <dgm:prSet/>
      <dgm:spPr/>
      <dgm:t>
        <a:bodyPr/>
        <a:lstStyle/>
        <a:p>
          <a:endParaRPr lang="en-US" sz="1600"/>
        </a:p>
      </dgm:t>
    </dgm:pt>
    <dgm:pt modelId="{C07FD96F-4297-4F47-8995-AFC8C437FBD1}" type="sibTrans" cxnId="{9F228284-0B4B-4D72-BCA4-C555AE8EDA16}">
      <dgm:prSet/>
      <dgm:spPr/>
      <dgm:t>
        <a:bodyPr/>
        <a:lstStyle/>
        <a:p>
          <a:endParaRPr lang="en-US" sz="1600"/>
        </a:p>
      </dgm:t>
    </dgm:pt>
    <dgm:pt modelId="{14E61410-E085-41AA-A5C8-4CA8CE3F62CC}">
      <dgm:prSet phldr="0" custT="1"/>
      <dgm:spPr/>
      <dgm:t>
        <a:bodyPr/>
        <a:lstStyle/>
        <a:p>
          <a:pPr rtl="0"/>
          <a:r>
            <a:rPr lang="en-US" sz="1200" dirty="0">
              <a:latin typeface="Calibri"/>
            </a:rPr>
            <a:t>October 2025 Official team name chosen by community - ROCK</a:t>
          </a:r>
        </a:p>
      </dgm:t>
    </dgm:pt>
    <dgm:pt modelId="{E32C309A-CCEA-4A7E-862B-5EAF51DEE209}" type="parTrans" cxnId="{74475103-3408-4CB9-848D-AB6EB1459A81}">
      <dgm:prSet/>
      <dgm:spPr/>
      <dgm:t>
        <a:bodyPr/>
        <a:lstStyle/>
        <a:p>
          <a:endParaRPr lang="en-US" sz="1600"/>
        </a:p>
      </dgm:t>
    </dgm:pt>
    <dgm:pt modelId="{3CC8CC2B-99A3-42C6-B94F-E434A0E9B1CE}" type="sibTrans" cxnId="{74475103-3408-4CB9-848D-AB6EB1459A81}">
      <dgm:prSet/>
      <dgm:spPr/>
      <dgm:t>
        <a:bodyPr/>
        <a:lstStyle/>
        <a:p>
          <a:endParaRPr lang="en-US" sz="1600"/>
        </a:p>
      </dgm:t>
    </dgm:pt>
    <dgm:pt modelId="{FB35312D-C93A-48AE-A87A-2BC82C2F0AB9}">
      <dgm:prSet custT="1"/>
      <dgm:spPr/>
      <dgm:t>
        <a:bodyPr/>
        <a:lstStyle/>
        <a:p>
          <a:r>
            <a:rPr lang="en-US" sz="1200" dirty="0"/>
            <a:t>October 2024</a:t>
          </a:r>
        </a:p>
        <a:p>
          <a:r>
            <a:rPr lang="en-US" sz="1200" dirty="0"/>
            <a:t>Visit to New Orleans Mobile Response Team</a:t>
          </a:r>
        </a:p>
      </dgm:t>
    </dgm:pt>
    <dgm:pt modelId="{E82C4053-4470-4BDE-B210-3EA5630808D5}" type="parTrans" cxnId="{A8D9AA48-30CA-4B18-A0B6-16DD4D8CD315}">
      <dgm:prSet/>
      <dgm:spPr/>
      <dgm:t>
        <a:bodyPr/>
        <a:lstStyle/>
        <a:p>
          <a:endParaRPr lang="en-US" sz="1600"/>
        </a:p>
      </dgm:t>
    </dgm:pt>
    <dgm:pt modelId="{C06B8A0D-AE24-4A27-B230-19F08E21B8FB}" type="sibTrans" cxnId="{A8D9AA48-30CA-4B18-A0B6-16DD4D8CD315}">
      <dgm:prSet/>
      <dgm:spPr/>
      <dgm:t>
        <a:bodyPr/>
        <a:lstStyle/>
        <a:p>
          <a:endParaRPr lang="en-US" sz="1600"/>
        </a:p>
      </dgm:t>
    </dgm:pt>
    <dgm:pt modelId="{A761597B-EC0D-44C6-BB42-03C604A35748}">
      <dgm:prSet custT="1"/>
      <dgm:spPr/>
      <dgm:t>
        <a:bodyPr/>
        <a:lstStyle/>
        <a:p>
          <a:r>
            <a:rPr lang="en-US" sz="1200" dirty="0"/>
            <a:t>November 2024</a:t>
          </a:r>
        </a:p>
        <a:p>
          <a:r>
            <a:rPr lang="en-US" sz="1200" dirty="0"/>
            <a:t>Visit to Durham North Carolina</a:t>
          </a:r>
        </a:p>
      </dgm:t>
    </dgm:pt>
    <dgm:pt modelId="{21304F4E-F65D-4E17-9FD2-F59583547577}" type="parTrans" cxnId="{53574DA1-FD9B-4E00-826B-364BE2588B58}">
      <dgm:prSet/>
      <dgm:spPr/>
      <dgm:t>
        <a:bodyPr/>
        <a:lstStyle/>
        <a:p>
          <a:endParaRPr lang="en-US" sz="1600"/>
        </a:p>
      </dgm:t>
    </dgm:pt>
    <dgm:pt modelId="{510233EE-D571-4DD8-93EB-282DA79D3C94}" type="sibTrans" cxnId="{53574DA1-FD9B-4E00-826B-364BE2588B58}">
      <dgm:prSet/>
      <dgm:spPr/>
      <dgm:t>
        <a:bodyPr/>
        <a:lstStyle/>
        <a:p>
          <a:endParaRPr lang="en-US" sz="1600"/>
        </a:p>
      </dgm:t>
    </dgm:pt>
    <dgm:pt modelId="{3ABA82DA-1034-496A-B7C3-75FD2E4A4B0F}">
      <dgm:prSet custT="1"/>
      <dgm:spPr/>
      <dgm:t>
        <a:bodyPr/>
        <a:lstStyle/>
        <a:p>
          <a:r>
            <a:rPr lang="en-US" sz="1200" dirty="0"/>
            <a:t>September 2024</a:t>
          </a:r>
        </a:p>
        <a:p>
          <a:r>
            <a:rPr lang="en-US" sz="1200" dirty="0"/>
            <a:t>National Institute for Criminal Justice Reform Contract Approved for Data Management Assistance</a:t>
          </a:r>
        </a:p>
      </dgm:t>
    </dgm:pt>
    <dgm:pt modelId="{5B59A76D-714D-413B-82A5-B70DC056E401}" type="parTrans" cxnId="{F11D32FE-F308-4D8B-8231-1D008F528EF6}">
      <dgm:prSet/>
      <dgm:spPr/>
      <dgm:t>
        <a:bodyPr/>
        <a:lstStyle/>
        <a:p>
          <a:endParaRPr lang="en-US" sz="1600"/>
        </a:p>
      </dgm:t>
    </dgm:pt>
    <dgm:pt modelId="{B0A5EA94-BA07-43E7-A6A9-4DF787AD2D5B}" type="sibTrans" cxnId="{F11D32FE-F308-4D8B-8231-1D008F528EF6}">
      <dgm:prSet/>
      <dgm:spPr/>
      <dgm:t>
        <a:bodyPr/>
        <a:lstStyle/>
        <a:p>
          <a:endParaRPr lang="en-US" sz="1600"/>
        </a:p>
      </dgm:t>
    </dgm:pt>
    <dgm:pt modelId="{77DA592C-2C0F-4297-89E2-D0CA49DB7BAC}">
      <dgm:prSet custT="1"/>
      <dgm:spPr/>
      <dgm:t>
        <a:bodyPr/>
        <a:lstStyle/>
        <a:p>
          <a:r>
            <a:rPr lang="en-US" sz="1100" dirty="0"/>
            <a:t>December 2024</a:t>
          </a:r>
        </a:p>
        <a:p>
          <a:r>
            <a:rPr lang="en-US" sz="1100" dirty="0"/>
            <a:t>Bonterra Apricot 360 Software Contract Approved</a:t>
          </a:r>
        </a:p>
      </dgm:t>
    </dgm:pt>
    <dgm:pt modelId="{91E4CB97-8E27-4A1B-8F6E-BDABD3197A7B}" type="parTrans" cxnId="{127EDCDD-DDAF-41B1-AACE-79944803C642}">
      <dgm:prSet/>
      <dgm:spPr/>
      <dgm:t>
        <a:bodyPr/>
        <a:lstStyle/>
        <a:p>
          <a:endParaRPr lang="en-US" sz="1600"/>
        </a:p>
      </dgm:t>
    </dgm:pt>
    <dgm:pt modelId="{D004C28A-9A00-489D-A079-046A6C9B2AE8}" type="sibTrans" cxnId="{127EDCDD-DDAF-41B1-AACE-79944803C642}">
      <dgm:prSet/>
      <dgm:spPr/>
      <dgm:t>
        <a:bodyPr/>
        <a:lstStyle/>
        <a:p>
          <a:endParaRPr lang="en-US" sz="1600"/>
        </a:p>
      </dgm:t>
    </dgm:pt>
    <dgm:pt modelId="{70AA42F1-59FE-4A5B-BADC-C4DD1F169338}">
      <dgm:prSet phldr="0" custT="1"/>
      <dgm:spPr/>
      <dgm:t>
        <a:bodyPr/>
        <a:lstStyle/>
        <a:p>
          <a:pPr rtl="0"/>
          <a:r>
            <a:rPr lang="en-US" sz="1200" dirty="0">
              <a:latin typeface="Calibri"/>
            </a:rPr>
            <a:t>May/June 2025</a:t>
          </a:r>
        </a:p>
        <a:p>
          <a:pPr rtl="0"/>
          <a:r>
            <a:rPr lang="en-US" sz="1200" dirty="0">
              <a:latin typeface="Calibri"/>
            </a:rPr>
            <a:t>CIS Interviews </a:t>
          </a:r>
        </a:p>
      </dgm:t>
    </dgm:pt>
    <dgm:pt modelId="{5D85A02B-037D-4616-ADD9-936216A0B6D1}" type="parTrans" cxnId="{C7981219-00A8-4765-866D-E47F20801067}">
      <dgm:prSet/>
      <dgm:spPr/>
      <dgm:t>
        <a:bodyPr/>
        <a:lstStyle/>
        <a:p>
          <a:endParaRPr lang="en-US" sz="1600"/>
        </a:p>
      </dgm:t>
    </dgm:pt>
    <dgm:pt modelId="{653B3134-0EBA-4A0B-949C-E1DD4831A3D8}" type="sibTrans" cxnId="{C7981219-00A8-4765-866D-E47F20801067}">
      <dgm:prSet/>
      <dgm:spPr/>
      <dgm:t>
        <a:bodyPr/>
        <a:lstStyle/>
        <a:p>
          <a:endParaRPr lang="en-US" sz="1600"/>
        </a:p>
      </dgm:t>
    </dgm:pt>
    <dgm:pt modelId="{1F17DCA8-2536-46ED-9B58-59DF0768F873}" type="pres">
      <dgm:prSet presAssocID="{98C49CAA-1AB4-40BD-9138-15A6BFEE0254}" presName="Name0" presStyleCnt="0">
        <dgm:presLayoutVars>
          <dgm:dir/>
          <dgm:resizeHandles val="exact"/>
        </dgm:presLayoutVars>
      </dgm:prSet>
      <dgm:spPr/>
    </dgm:pt>
    <dgm:pt modelId="{87BF1166-1553-48ED-99DE-6865AC91EDC1}" type="pres">
      <dgm:prSet presAssocID="{98C49CAA-1AB4-40BD-9138-15A6BFEE0254}" presName="arrow" presStyleLbl="bgShp" presStyleIdx="0" presStyleCnt="1"/>
      <dgm:spPr/>
    </dgm:pt>
    <dgm:pt modelId="{6AA0DC8A-34A7-4200-8D00-183915F01333}" type="pres">
      <dgm:prSet presAssocID="{98C49CAA-1AB4-40BD-9138-15A6BFEE0254}" presName="points" presStyleCnt="0"/>
      <dgm:spPr/>
    </dgm:pt>
    <dgm:pt modelId="{A8858130-F063-40A1-9D4B-1ADC6AA3F182}" type="pres">
      <dgm:prSet presAssocID="{D5F12BFF-2B0B-4AF8-8E6D-38C7D742C86E}" presName="compositeA" presStyleCnt="0"/>
      <dgm:spPr/>
    </dgm:pt>
    <dgm:pt modelId="{4E6248D0-D8CE-4F8B-97A6-4E2357FFAAD6}" type="pres">
      <dgm:prSet presAssocID="{D5F12BFF-2B0B-4AF8-8E6D-38C7D742C86E}" presName="textA" presStyleLbl="revTx" presStyleIdx="0" presStyleCnt="14" custScaleX="129911">
        <dgm:presLayoutVars>
          <dgm:bulletEnabled val="1"/>
        </dgm:presLayoutVars>
      </dgm:prSet>
      <dgm:spPr/>
    </dgm:pt>
    <dgm:pt modelId="{A1B7627A-4F92-43B2-8C62-46405FDBBC8F}" type="pres">
      <dgm:prSet presAssocID="{D5F12BFF-2B0B-4AF8-8E6D-38C7D742C86E}" presName="circleA" presStyleLbl="node1" presStyleIdx="0" presStyleCnt="14"/>
      <dgm:spPr/>
    </dgm:pt>
    <dgm:pt modelId="{C9EAB571-A07B-4304-9889-EE8086E7F32F}" type="pres">
      <dgm:prSet presAssocID="{D5F12BFF-2B0B-4AF8-8E6D-38C7D742C86E}" presName="spaceA" presStyleCnt="0"/>
      <dgm:spPr/>
    </dgm:pt>
    <dgm:pt modelId="{80B0320F-5D32-40C6-A703-2E4F28464B04}" type="pres">
      <dgm:prSet presAssocID="{762B2501-4FF1-4356-ADD8-B5B96FF829D1}" presName="space" presStyleCnt="0"/>
      <dgm:spPr/>
    </dgm:pt>
    <dgm:pt modelId="{76537710-25B7-45F3-9961-714016D1140C}" type="pres">
      <dgm:prSet presAssocID="{601AE4B0-D33C-4588-9B2C-ECF9298093F0}" presName="compositeB" presStyleCnt="0"/>
      <dgm:spPr/>
    </dgm:pt>
    <dgm:pt modelId="{66618966-4DBE-495E-8A6E-F3889BD01015}" type="pres">
      <dgm:prSet presAssocID="{601AE4B0-D33C-4588-9B2C-ECF9298093F0}" presName="textB" presStyleLbl="revTx" presStyleIdx="1" presStyleCnt="14" custScaleX="127350">
        <dgm:presLayoutVars>
          <dgm:bulletEnabled val="1"/>
        </dgm:presLayoutVars>
      </dgm:prSet>
      <dgm:spPr/>
    </dgm:pt>
    <dgm:pt modelId="{AEA4B9B7-3F1E-446D-B497-752D13802833}" type="pres">
      <dgm:prSet presAssocID="{601AE4B0-D33C-4588-9B2C-ECF9298093F0}" presName="circleB" presStyleLbl="node1" presStyleIdx="1" presStyleCnt="14"/>
      <dgm:spPr/>
    </dgm:pt>
    <dgm:pt modelId="{ECA704E2-24CF-4E7B-BF2A-DCFD433C59E2}" type="pres">
      <dgm:prSet presAssocID="{601AE4B0-D33C-4588-9B2C-ECF9298093F0}" presName="spaceB" presStyleCnt="0"/>
      <dgm:spPr/>
    </dgm:pt>
    <dgm:pt modelId="{32D69BD9-77A4-4999-A53C-24593EA8AB22}" type="pres">
      <dgm:prSet presAssocID="{BC5894C9-D072-4A78-8915-55425FD3F1BC}" presName="space" presStyleCnt="0"/>
      <dgm:spPr/>
    </dgm:pt>
    <dgm:pt modelId="{62C69E80-09F7-41A6-9A33-CDA34B5241D4}" type="pres">
      <dgm:prSet presAssocID="{A5811940-8CBD-452F-96C3-FEABA49F5C9A}" presName="compositeA" presStyleCnt="0"/>
      <dgm:spPr/>
    </dgm:pt>
    <dgm:pt modelId="{21FD669E-2B2F-48EA-8D76-4D51DDF553CD}" type="pres">
      <dgm:prSet presAssocID="{A5811940-8CBD-452F-96C3-FEABA49F5C9A}" presName="textA" presStyleLbl="revTx" presStyleIdx="2" presStyleCnt="14" custScaleX="123711">
        <dgm:presLayoutVars>
          <dgm:bulletEnabled val="1"/>
        </dgm:presLayoutVars>
      </dgm:prSet>
      <dgm:spPr/>
    </dgm:pt>
    <dgm:pt modelId="{3A47EDA2-796F-4073-9459-F6F7639858E6}" type="pres">
      <dgm:prSet presAssocID="{A5811940-8CBD-452F-96C3-FEABA49F5C9A}" presName="circleA" presStyleLbl="node1" presStyleIdx="2" presStyleCnt="14"/>
      <dgm:spPr/>
    </dgm:pt>
    <dgm:pt modelId="{5FBE2898-53CC-44B3-A219-7899BC23103F}" type="pres">
      <dgm:prSet presAssocID="{A5811940-8CBD-452F-96C3-FEABA49F5C9A}" presName="spaceA" presStyleCnt="0"/>
      <dgm:spPr/>
    </dgm:pt>
    <dgm:pt modelId="{46567ACE-EDB0-4532-A7FC-39666AD90E1E}" type="pres">
      <dgm:prSet presAssocID="{A99B0C15-FA7C-4815-AE08-B5D20DA8C7CD}" presName="space" presStyleCnt="0"/>
      <dgm:spPr/>
    </dgm:pt>
    <dgm:pt modelId="{176C19CE-B1BF-46D9-88EF-19831B89B01D}" type="pres">
      <dgm:prSet presAssocID="{3ABA82DA-1034-496A-B7C3-75FD2E4A4B0F}" presName="compositeB" presStyleCnt="0"/>
      <dgm:spPr/>
    </dgm:pt>
    <dgm:pt modelId="{ABE755A3-2A78-4932-BF7F-6EC876667989}" type="pres">
      <dgm:prSet presAssocID="{3ABA82DA-1034-496A-B7C3-75FD2E4A4B0F}" presName="textB" presStyleLbl="revTx" presStyleIdx="3" presStyleCnt="14" custScaleX="169887">
        <dgm:presLayoutVars>
          <dgm:bulletEnabled val="1"/>
        </dgm:presLayoutVars>
      </dgm:prSet>
      <dgm:spPr/>
    </dgm:pt>
    <dgm:pt modelId="{529CD612-06B9-4DE5-9128-6A273B7CF97F}" type="pres">
      <dgm:prSet presAssocID="{3ABA82DA-1034-496A-B7C3-75FD2E4A4B0F}" presName="circleB" presStyleLbl="node1" presStyleIdx="3" presStyleCnt="14"/>
      <dgm:spPr/>
    </dgm:pt>
    <dgm:pt modelId="{172076B0-63A1-4A37-B89A-B9A82D5176DE}" type="pres">
      <dgm:prSet presAssocID="{3ABA82DA-1034-496A-B7C3-75FD2E4A4B0F}" presName="spaceB" presStyleCnt="0"/>
      <dgm:spPr/>
    </dgm:pt>
    <dgm:pt modelId="{8FE7E79E-EA09-4FF4-A9B7-A16CD6B6C840}" type="pres">
      <dgm:prSet presAssocID="{B0A5EA94-BA07-43E7-A6A9-4DF787AD2D5B}" presName="space" presStyleCnt="0"/>
      <dgm:spPr/>
    </dgm:pt>
    <dgm:pt modelId="{7D13A59F-D884-4C44-B9DF-753B5AB9562C}" type="pres">
      <dgm:prSet presAssocID="{14E61410-E085-41AA-A5C8-4CA8CE3F62CC}" presName="compositeA" presStyleCnt="0"/>
      <dgm:spPr/>
    </dgm:pt>
    <dgm:pt modelId="{6DEAC0D5-C7CD-43C8-A5B2-CB093773E656}" type="pres">
      <dgm:prSet presAssocID="{14E61410-E085-41AA-A5C8-4CA8CE3F62CC}" presName="textA" presStyleLbl="revTx" presStyleIdx="4" presStyleCnt="14" custScaleX="139293">
        <dgm:presLayoutVars>
          <dgm:bulletEnabled val="1"/>
        </dgm:presLayoutVars>
      </dgm:prSet>
      <dgm:spPr/>
    </dgm:pt>
    <dgm:pt modelId="{6AC10E78-DB74-437A-9713-A5A58097BD53}" type="pres">
      <dgm:prSet presAssocID="{14E61410-E085-41AA-A5C8-4CA8CE3F62CC}" presName="circleA" presStyleLbl="node1" presStyleIdx="4" presStyleCnt="14"/>
      <dgm:spPr/>
    </dgm:pt>
    <dgm:pt modelId="{84DDA203-C623-4392-9247-A7C12D02801A}" type="pres">
      <dgm:prSet presAssocID="{14E61410-E085-41AA-A5C8-4CA8CE3F62CC}" presName="spaceA" presStyleCnt="0"/>
      <dgm:spPr/>
    </dgm:pt>
    <dgm:pt modelId="{7FBB3871-EE66-48C9-AE02-F20344064C19}" type="pres">
      <dgm:prSet presAssocID="{3CC8CC2B-99A3-42C6-B94F-E434A0E9B1CE}" presName="space" presStyleCnt="0"/>
      <dgm:spPr/>
    </dgm:pt>
    <dgm:pt modelId="{B9AB695B-0139-4459-B20F-470586BF6052}" type="pres">
      <dgm:prSet presAssocID="{17BB3301-7F72-4A20-8992-67327DFAFDB6}" presName="compositeB" presStyleCnt="0"/>
      <dgm:spPr/>
    </dgm:pt>
    <dgm:pt modelId="{0BFE76D5-F865-4B34-B446-A516BC6774C1}" type="pres">
      <dgm:prSet presAssocID="{17BB3301-7F72-4A20-8992-67327DFAFDB6}" presName="textB" presStyleLbl="revTx" presStyleIdx="5" presStyleCnt="14" custScaleX="121279">
        <dgm:presLayoutVars>
          <dgm:bulletEnabled val="1"/>
        </dgm:presLayoutVars>
      </dgm:prSet>
      <dgm:spPr/>
    </dgm:pt>
    <dgm:pt modelId="{E217ADF6-ABE7-47D2-A65F-8EAD82E89AFE}" type="pres">
      <dgm:prSet presAssocID="{17BB3301-7F72-4A20-8992-67327DFAFDB6}" presName="circleB" presStyleLbl="node1" presStyleIdx="5" presStyleCnt="14"/>
      <dgm:spPr/>
    </dgm:pt>
    <dgm:pt modelId="{6C0F25A8-AFE4-4857-B0A0-4D497DDD9D7E}" type="pres">
      <dgm:prSet presAssocID="{17BB3301-7F72-4A20-8992-67327DFAFDB6}" presName="spaceB" presStyleCnt="0"/>
      <dgm:spPr/>
    </dgm:pt>
    <dgm:pt modelId="{295A1B71-BCCB-4E7B-A29D-F3EB554D4A06}" type="pres">
      <dgm:prSet presAssocID="{2A9E5756-3A4A-4DD8-BC96-4C8A25C9B83A}" presName="space" presStyleCnt="0"/>
      <dgm:spPr/>
    </dgm:pt>
    <dgm:pt modelId="{6C364D53-D350-4D2A-B2BD-9BD1D7259293}" type="pres">
      <dgm:prSet presAssocID="{FB35312D-C93A-48AE-A87A-2BC82C2F0AB9}" presName="compositeA" presStyleCnt="0"/>
      <dgm:spPr/>
    </dgm:pt>
    <dgm:pt modelId="{8E664FA8-6246-4B8F-B96C-A7F0862BBA06}" type="pres">
      <dgm:prSet presAssocID="{FB35312D-C93A-48AE-A87A-2BC82C2F0AB9}" presName="textA" presStyleLbl="revTx" presStyleIdx="6" presStyleCnt="14" custScaleX="113545">
        <dgm:presLayoutVars>
          <dgm:bulletEnabled val="1"/>
        </dgm:presLayoutVars>
      </dgm:prSet>
      <dgm:spPr/>
    </dgm:pt>
    <dgm:pt modelId="{49AADD20-9528-405D-A399-1C97830ECEC8}" type="pres">
      <dgm:prSet presAssocID="{FB35312D-C93A-48AE-A87A-2BC82C2F0AB9}" presName="circleA" presStyleLbl="node1" presStyleIdx="6" presStyleCnt="14"/>
      <dgm:spPr/>
    </dgm:pt>
    <dgm:pt modelId="{EFA886A8-88BD-434C-9878-52D69063E7F9}" type="pres">
      <dgm:prSet presAssocID="{FB35312D-C93A-48AE-A87A-2BC82C2F0AB9}" presName="spaceA" presStyleCnt="0"/>
      <dgm:spPr/>
    </dgm:pt>
    <dgm:pt modelId="{60A1EB48-ACD4-4DD4-9066-9E16C2DA2372}" type="pres">
      <dgm:prSet presAssocID="{C06B8A0D-AE24-4A27-B230-19F08E21B8FB}" presName="space" presStyleCnt="0"/>
      <dgm:spPr/>
    </dgm:pt>
    <dgm:pt modelId="{AF12D4A9-6C6C-4D42-88CC-A466022CA290}" type="pres">
      <dgm:prSet presAssocID="{A761597B-EC0D-44C6-BB42-03C604A35748}" presName="compositeB" presStyleCnt="0"/>
      <dgm:spPr/>
    </dgm:pt>
    <dgm:pt modelId="{E847ED6C-F65D-4480-B9A0-B71D3000D988}" type="pres">
      <dgm:prSet presAssocID="{A761597B-EC0D-44C6-BB42-03C604A35748}" presName="textB" presStyleLbl="revTx" presStyleIdx="7" presStyleCnt="14" custScaleX="134255">
        <dgm:presLayoutVars>
          <dgm:bulletEnabled val="1"/>
        </dgm:presLayoutVars>
      </dgm:prSet>
      <dgm:spPr/>
    </dgm:pt>
    <dgm:pt modelId="{D9CF87F7-47C7-4C3C-A3E5-A0E52EEADC7A}" type="pres">
      <dgm:prSet presAssocID="{A761597B-EC0D-44C6-BB42-03C604A35748}" presName="circleB" presStyleLbl="node1" presStyleIdx="7" presStyleCnt="14"/>
      <dgm:spPr/>
    </dgm:pt>
    <dgm:pt modelId="{39B58A6A-8FE8-42CF-ACBC-E526EF6B66AA}" type="pres">
      <dgm:prSet presAssocID="{A761597B-EC0D-44C6-BB42-03C604A35748}" presName="spaceB" presStyleCnt="0"/>
      <dgm:spPr/>
    </dgm:pt>
    <dgm:pt modelId="{376B33A8-35EC-4117-939E-E3C9826E911A}" type="pres">
      <dgm:prSet presAssocID="{510233EE-D571-4DD8-93EB-282DA79D3C94}" presName="space" presStyleCnt="0"/>
      <dgm:spPr/>
    </dgm:pt>
    <dgm:pt modelId="{A364BD67-7701-46B8-85F9-7154A6854D17}" type="pres">
      <dgm:prSet presAssocID="{77DA592C-2C0F-4297-89E2-D0CA49DB7BAC}" presName="compositeA" presStyleCnt="0"/>
      <dgm:spPr/>
    </dgm:pt>
    <dgm:pt modelId="{B37C52B7-CD9F-485D-AEF9-80F726DD1BE4}" type="pres">
      <dgm:prSet presAssocID="{77DA592C-2C0F-4297-89E2-D0CA49DB7BAC}" presName="textA" presStyleLbl="revTx" presStyleIdx="8" presStyleCnt="14">
        <dgm:presLayoutVars>
          <dgm:bulletEnabled val="1"/>
        </dgm:presLayoutVars>
      </dgm:prSet>
      <dgm:spPr/>
    </dgm:pt>
    <dgm:pt modelId="{B9EF5C15-3DF1-4EF5-A612-3BB80F0BB614}" type="pres">
      <dgm:prSet presAssocID="{77DA592C-2C0F-4297-89E2-D0CA49DB7BAC}" presName="circleA" presStyleLbl="node1" presStyleIdx="8" presStyleCnt="14"/>
      <dgm:spPr/>
    </dgm:pt>
    <dgm:pt modelId="{CB8DA58D-E4B9-4D42-9C0E-B0CA044E54F7}" type="pres">
      <dgm:prSet presAssocID="{77DA592C-2C0F-4297-89E2-D0CA49DB7BAC}" presName="spaceA" presStyleCnt="0"/>
      <dgm:spPr/>
    </dgm:pt>
    <dgm:pt modelId="{B1A0BA96-D45F-43F9-A79A-3983023D2566}" type="pres">
      <dgm:prSet presAssocID="{D004C28A-9A00-489D-A079-046A6C9B2AE8}" presName="space" presStyleCnt="0"/>
      <dgm:spPr/>
    </dgm:pt>
    <dgm:pt modelId="{D8093A28-9DFC-4505-AB88-37E0E5B30A40}" type="pres">
      <dgm:prSet presAssocID="{1B0E66DC-3CD0-4F1A-BF9C-80657E557A52}" presName="compositeB" presStyleCnt="0"/>
      <dgm:spPr/>
    </dgm:pt>
    <dgm:pt modelId="{144C794D-DEC6-4E54-858B-EC39282CF8D5}" type="pres">
      <dgm:prSet presAssocID="{1B0E66DC-3CD0-4F1A-BF9C-80657E557A52}" presName="textB" presStyleLbl="revTx" presStyleIdx="9" presStyleCnt="14" custScaleX="180319">
        <dgm:presLayoutVars>
          <dgm:bulletEnabled val="1"/>
        </dgm:presLayoutVars>
      </dgm:prSet>
      <dgm:spPr/>
    </dgm:pt>
    <dgm:pt modelId="{56D6EF04-26E0-425A-BF62-4533984DD1FA}" type="pres">
      <dgm:prSet presAssocID="{1B0E66DC-3CD0-4F1A-BF9C-80657E557A52}" presName="circleB" presStyleLbl="node1" presStyleIdx="9" presStyleCnt="14"/>
      <dgm:spPr/>
    </dgm:pt>
    <dgm:pt modelId="{13E9436C-4C9B-43C1-A5C0-C105528F350E}" type="pres">
      <dgm:prSet presAssocID="{1B0E66DC-3CD0-4F1A-BF9C-80657E557A52}" presName="spaceB" presStyleCnt="0"/>
      <dgm:spPr/>
    </dgm:pt>
    <dgm:pt modelId="{17A7F009-C261-4AFB-A057-3B54313FCEEE}" type="pres">
      <dgm:prSet presAssocID="{73899B8D-FD1E-4113-9842-FC43F7B610C7}" presName="space" presStyleCnt="0"/>
      <dgm:spPr/>
    </dgm:pt>
    <dgm:pt modelId="{3FEF2C90-7296-45ED-AD6A-DE37A21D2BCD}" type="pres">
      <dgm:prSet presAssocID="{F29969BF-3EDA-4D65-B6A9-7666EC1ACD36}" presName="compositeA" presStyleCnt="0"/>
      <dgm:spPr/>
    </dgm:pt>
    <dgm:pt modelId="{F2CC47CC-388A-4642-91D6-0B3ED13C8EAD}" type="pres">
      <dgm:prSet presAssocID="{F29969BF-3EDA-4D65-B6A9-7666EC1ACD36}" presName="textA" presStyleLbl="revTx" presStyleIdx="10" presStyleCnt="14" custScaleX="124247">
        <dgm:presLayoutVars>
          <dgm:bulletEnabled val="1"/>
        </dgm:presLayoutVars>
      </dgm:prSet>
      <dgm:spPr/>
    </dgm:pt>
    <dgm:pt modelId="{D92BF2EC-1973-48E8-A21D-E3EF64718B3D}" type="pres">
      <dgm:prSet presAssocID="{F29969BF-3EDA-4D65-B6A9-7666EC1ACD36}" presName="circleA" presStyleLbl="node1" presStyleIdx="10" presStyleCnt="14"/>
      <dgm:spPr/>
    </dgm:pt>
    <dgm:pt modelId="{DB3B831E-0552-4675-8903-25FAEE90DF53}" type="pres">
      <dgm:prSet presAssocID="{F29969BF-3EDA-4D65-B6A9-7666EC1ACD36}" presName="spaceA" presStyleCnt="0"/>
      <dgm:spPr/>
    </dgm:pt>
    <dgm:pt modelId="{8C0B1409-64A8-4AAF-A406-230B269E5B48}" type="pres">
      <dgm:prSet presAssocID="{C07FD96F-4297-4F47-8995-AFC8C437FBD1}" presName="space" presStyleCnt="0"/>
      <dgm:spPr/>
    </dgm:pt>
    <dgm:pt modelId="{1FCE141D-9773-47A6-B82C-35713CB06D5D}" type="pres">
      <dgm:prSet presAssocID="{432B7434-66B5-44BD-814F-D554DB821091}" presName="compositeB" presStyleCnt="0"/>
      <dgm:spPr/>
    </dgm:pt>
    <dgm:pt modelId="{AAC7AE99-DFCE-4BB9-8A41-A325B2023D68}" type="pres">
      <dgm:prSet presAssocID="{432B7434-66B5-44BD-814F-D554DB821091}" presName="textB" presStyleLbl="revTx" presStyleIdx="11" presStyleCnt="14" custScaleX="136143">
        <dgm:presLayoutVars>
          <dgm:bulletEnabled val="1"/>
        </dgm:presLayoutVars>
      </dgm:prSet>
      <dgm:spPr/>
    </dgm:pt>
    <dgm:pt modelId="{055A1455-3343-4E28-AC95-4C7D419852F5}" type="pres">
      <dgm:prSet presAssocID="{432B7434-66B5-44BD-814F-D554DB821091}" presName="circleB" presStyleLbl="node1" presStyleIdx="11" presStyleCnt="14"/>
      <dgm:spPr/>
    </dgm:pt>
    <dgm:pt modelId="{B3266D1C-2482-4B95-BB0D-EF213D492FB1}" type="pres">
      <dgm:prSet presAssocID="{432B7434-66B5-44BD-814F-D554DB821091}" presName="spaceB" presStyleCnt="0"/>
      <dgm:spPr/>
    </dgm:pt>
    <dgm:pt modelId="{8302BE4B-63AA-4AB7-9C91-FEEC6E2E6CEE}" type="pres">
      <dgm:prSet presAssocID="{DF7528FA-F98C-41B8-AEFB-FBC2DD60BDA8}" presName="space" presStyleCnt="0"/>
      <dgm:spPr/>
    </dgm:pt>
    <dgm:pt modelId="{BFA8E05E-9B30-434B-820D-612C059F578A}" type="pres">
      <dgm:prSet presAssocID="{5FB539F9-DC41-45D0-A53F-05F3D97D1834}" presName="compositeA" presStyleCnt="0"/>
      <dgm:spPr/>
    </dgm:pt>
    <dgm:pt modelId="{EF9A85F3-8C44-4E5A-9066-6519332C8AA3}" type="pres">
      <dgm:prSet presAssocID="{5FB539F9-DC41-45D0-A53F-05F3D97D1834}" presName="textA" presStyleLbl="revTx" presStyleIdx="12" presStyleCnt="14" custScaleX="155620">
        <dgm:presLayoutVars>
          <dgm:bulletEnabled val="1"/>
        </dgm:presLayoutVars>
      </dgm:prSet>
      <dgm:spPr/>
    </dgm:pt>
    <dgm:pt modelId="{45412D38-2D68-4832-942E-61C785717AAB}" type="pres">
      <dgm:prSet presAssocID="{5FB539F9-DC41-45D0-A53F-05F3D97D1834}" presName="circleA" presStyleLbl="node1" presStyleIdx="12" presStyleCnt="14"/>
      <dgm:spPr/>
    </dgm:pt>
    <dgm:pt modelId="{071B1FD1-74D6-4C91-8C96-F899DB890197}" type="pres">
      <dgm:prSet presAssocID="{5FB539F9-DC41-45D0-A53F-05F3D97D1834}" presName="spaceA" presStyleCnt="0"/>
      <dgm:spPr/>
    </dgm:pt>
    <dgm:pt modelId="{C79D8E5C-5F36-4F63-A2A9-CB7414843309}" type="pres">
      <dgm:prSet presAssocID="{D504D39C-9F83-4301-A47C-818A8425BF8F}" presName="space" presStyleCnt="0"/>
      <dgm:spPr/>
    </dgm:pt>
    <dgm:pt modelId="{49019CE0-4776-435B-81DB-8FDCC9176CF7}" type="pres">
      <dgm:prSet presAssocID="{70AA42F1-59FE-4A5B-BADC-C4DD1F169338}" presName="compositeB" presStyleCnt="0"/>
      <dgm:spPr/>
    </dgm:pt>
    <dgm:pt modelId="{4495CFFD-34D6-461C-8C91-B86448036374}" type="pres">
      <dgm:prSet presAssocID="{70AA42F1-59FE-4A5B-BADC-C4DD1F169338}" presName="textB" presStyleLbl="revTx" presStyleIdx="13" presStyleCnt="14" custScaleX="127078">
        <dgm:presLayoutVars>
          <dgm:bulletEnabled val="1"/>
        </dgm:presLayoutVars>
      </dgm:prSet>
      <dgm:spPr/>
    </dgm:pt>
    <dgm:pt modelId="{2EF88A6B-C327-4C1A-AA4C-FF7B56474132}" type="pres">
      <dgm:prSet presAssocID="{70AA42F1-59FE-4A5B-BADC-C4DD1F169338}" presName="circleB" presStyleLbl="node1" presStyleIdx="13" presStyleCnt="14"/>
      <dgm:spPr/>
    </dgm:pt>
    <dgm:pt modelId="{75DFE79A-CB2A-4F05-B9D9-408B57600C29}" type="pres">
      <dgm:prSet presAssocID="{70AA42F1-59FE-4A5B-BADC-C4DD1F169338}" presName="spaceB" presStyleCnt="0"/>
      <dgm:spPr/>
    </dgm:pt>
  </dgm:ptLst>
  <dgm:cxnLst>
    <dgm:cxn modelId="{C859D202-348A-495D-BA99-834202E2431E}" srcId="{98C49CAA-1AB4-40BD-9138-15A6BFEE0254}" destId="{432B7434-66B5-44BD-814F-D554DB821091}" srcOrd="11" destOrd="0" parTransId="{18E4628A-C892-4D2F-9D3C-E46C407CE0AC}" sibTransId="{DF7528FA-F98C-41B8-AEFB-FBC2DD60BDA8}"/>
    <dgm:cxn modelId="{74475103-3408-4CB9-848D-AB6EB1459A81}" srcId="{98C49CAA-1AB4-40BD-9138-15A6BFEE0254}" destId="{14E61410-E085-41AA-A5C8-4CA8CE3F62CC}" srcOrd="4" destOrd="0" parTransId="{E32C309A-CCEA-4A7E-862B-5EAF51DEE209}" sibTransId="{3CC8CC2B-99A3-42C6-B94F-E434A0E9B1CE}"/>
    <dgm:cxn modelId="{C7981219-00A8-4765-866D-E47F20801067}" srcId="{98C49CAA-1AB4-40BD-9138-15A6BFEE0254}" destId="{70AA42F1-59FE-4A5B-BADC-C4DD1F169338}" srcOrd="13" destOrd="0" parTransId="{5D85A02B-037D-4616-ADD9-936216A0B6D1}" sibTransId="{653B3134-0EBA-4A0B-949C-E1DD4831A3D8}"/>
    <dgm:cxn modelId="{F3AECE21-DD85-4906-8F59-8A377F0B8721}" type="presOf" srcId="{70AA42F1-59FE-4A5B-BADC-C4DD1F169338}" destId="{4495CFFD-34D6-461C-8C91-B86448036374}" srcOrd="0" destOrd="0" presId="urn:microsoft.com/office/officeart/2005/8/layout/hProcess11"/>
    <dgm:cxn modelId="{162C6464-B6E2-4797-9C87-1925D77F2A73}" srcId="{98C49CAA-1AB4-40BD-9138-15A6BFEE0254}" destId="{A5811940-8CBD-452F-96C3-FEABA49F5C9A}" srcOrd="2" destOrd="0" parTransId="{A18438D5-F074-42F1-AF30-1652FCF8C6D2}" sibTransId="{A99B0C15-FA7C-4815-AE08-B5D20DA8C7CD}"/>
    <dgm:cxn modelId="{A8D9AA48-30CA-4B18-A0B6-16DD4D8CD315}" srcId="{98C49CAA-1AB4-40BD-9138-15A6BFEE0254}" destId="{FB35312D-C93A-48AE-A87A-2BC82C2F0AB9}" srcOrd="6" destOrd="0" parTransId="{E82C4053-4470-4BDE-B210-3EA5630808D5}" sibTransId="{C06B8A0D-AE24-4A27-B230-19F08E21B8FB}"/>
    <dgm:cxn modelId="{13245D6B-DE9D-40A8-96F2-C1E513F34369}" type="presOf" srcId="{A761597B-EC0D-44C6-BB42-03C604A35748}" destId="{E847ED6C-F65D-4480-B9A0-B71D3000D988}" srcOrd="0" destOrd="0" presId="urn:microsoft.com/office/officeart/2005/8/layout/hProcess11"/>
    <dgm:cxn modelId="{23468F4E-BF94-4B97-B3F9-113655E3867A}" type="presOf" srcId="{14E61410-E085-41AA-A5C8-4CA8CE3F62CC}" destId="{6DEAC0D5-C7CD-43C8-A5B2-CB093773E656}" srcOrd="0" destOrd="0" presId="urn:microsoft.com/office/officeart/2005/8/layout/hProcess11"/>
    <dgm:cxn modelId="{09727874-77AA-4261-9AE2-A5CED38889EF}" type="presOf" srcId="{A5811940-8CBD-452F-96C3-FEABA49F5C9A}" destId="{21FD669E-2B2F-48EA-8D76-4D51DDF553CD}" srcOrd="0" destOrd="0" presId="urn:microsoft.com/office/officeart/2005/8/layout/hProcess11"/>
    <dgm:cxn modelId="{9F228284-0B4B-4D72-BCA4-C555AE8EDA16}" srcId="{98C49CAA-1AB4-40BD-9138-15A6BFEE0254}" destId="{F29969BF-3EDA-4D65-B6A9-7666EC1ACD36}" srcOrd="10" destOrd="0" parTransId="{E4B6FDFE-68CC-4C80-A513-18E8B7378497}" sibTransId="{C07FD96F-4297-4F47-8995-AFC8C437FBD1}"/>
    <dgm:cxn modelId="{2366449A-4B4C-445A-B4AB-53B03AD31AED}" type="presOf" srcId="{FB35312D-C93A-48AE-A87A-2BC82C2F0AB9}" destId="{8E664FA8-6246-4B8F-B96C-A7F0862BBA06}" srcOrd="0" destOrd="0" presId="urn:microsoft.com/office/officeart/2005/8/layout/hProcess11"/>
    <dgm:cxn modelId="{53574DA1-FD9B-4E00-826B-364BE2588B58}" srcId="{98C49CAA-1AB4-40BD-9138-15A6BFEE0254}" destId="{A761597B-EC0D-44C6-BB42-03C604A35748}" srcOrd="7" destOrd="0" parTransId="{21304F4E-F65D-4E17-9FD2-F59583547577}" sibTransId="{510233EE-D571-4DD8-93EB-282DA79D3C94}"/>
    <dgm:cxn modelId="{6A7284A3-20B6-4280-9DDB-A7F0359BA2C3}" type="presOf" srcId="{F29969BF-3EDA-4D65-B6A9-7666EC1ACD36}" destId="{F2CC47CC-388A-4642-91D6-0B3ED13C8EAD}" srcOrd="0" destOrd="0" presId="urn:microsoft.com/office/officeart/2005/8/layout/hProcess11"/>
    <dgm:cxn modelId="{D0D44DAC-F46D-47E6-9122-2D015CBA4D44}" type="presOf" srcId="{77DA592C-2C0F-4297-89E2-D0CA49DB7BAC}" destId="{B37C52B7-CD9F-485D-AEF9-80F726DD1BE4}" srcOrd="0" destOrd="0" presId="urn:microsoft.com/office/officeart/2005/8/layout/hProcess11"/>
    <dgm:cxn modelId="{ACEF75B3-D661-44B3-92B2-5D3712BE567B}" srcId="{98C49CAA-1AB4-40BD-9138-15A6BFEE0254}" destId="{17BB3301-7F72-4A20-8992-67327DFAFDB6}" srcOrd="5" destOrd="0" parTransId="{07BE8E04-97E5-41A7-BBE9-B38038638E3D}" sibTransId="{2A9E5756-3A4A-4DD8-BC96-4C8A25C9B83A}"/>
    <dgm:cxn modelId="{254AF2BA-8899-4FC5-845F-67FA518680A1}" type="presOf" srcId="{3ABA82DA-1034-496A-B7C3-75FD2E4A4B0F}" destId="{ABE755A3-2A78-4932-BF7F-6EC876667989}" srcOrd="0" destOrd="0" presId="urn:microsoft.com/office/officeart/2005/8/layout/hProcess11"/>
    <dgm:cxn modelId="{88B907BD-E60F-465C-99EB-90F54B566F2F}" type="presOf" srcId="{1B0E66DC-3CD0-4F1A-BF9C-80657E557A52}" destId="{144C794D-DEC6-4E54-858B-EC39282CF8D5}" srcOrd="0" destOrd="0" presId="urn:microsoft.com/office/officeart/2005/8/layout/hProcess11"/>
    <dgm:cxn modelId="{257621C3-BC0D-4529-A168-F8C9091D1008}" srcId="{98C49CAA-1AB4-40BD-9138-15A6BFEE0254}" destId="{D5F12BFF-2B0B-4AF8-8E6D-38C7D742C86E}" srcOrd="0" destOrd="0" parTransId="{DE1651DB-D874-4C99-9CCE-CD7D83F6BD69}" sibTransId="{762B2501-4FF1-4356-ADD8-B5B96FF829D1}"/>
    <dgm:cxn modelId="{944F30D1-1E65-485F-9C67-6D4C2F8D72D0}" type="presOf" srcId="{17BB3301-7F72-4A20-8992-67327DFAFDB6}" destId="{0BFE76D5-F865-4B34-B446-A516BC6774C1}" srcOrd="0" destOrd="0" presId="urn:microsoft.com/office/officeart/2005/8/layout/hProcess11"/>
    <dgm:cxn modelId="{A8CDD8D1-9E9B-4828-B2C3-BD7C1AD03AE5}" type="presOf" srcId="{5FB539F9-DC41-45D0-A53F-05F3D97D1834}" destId="{EF9A85F3-8C44-4E5A-9066-6519332C8AA3}" srcOrd="0" destOrd="0" presId="urn:microsoft.com/office/officeart/2005/8/layout/hProcess11"/>
    <dgm:cxn modelId="{1E4AA8D3-2EFA-4241-AAA1-3BFD7E6321B6}" type="presOf" srcId="{601AE4B0-D33C-4588-9B2C-ECF9298093F0}" destId="{66618966-4DBE-495E-8A6E-F3889BD01015}" srcOrd="0" destOrd="0" presId="urn:microsoft.com/office/officeart/2005/8/layout/hProcess11"/>
    <dgm:cxn modelId="{01E2D8D9-BCB7-4AF5-9A99-4A84862EAD8B}" type="presOf" srcId="{D5F12BFF-2B0B-4AF8-8E6D-38C7D742C86E}" destId="{4E6248D0-D8CE-4F8B-97A6-4E2357FFAAD6}" srcOrd="0" destOrd="0" presId="urn:microsoft.com/office/officeart/2005/8/layout/hProcess11"/>
    <dgm:cxn modelId="{127EDCDD-DDAF-41B1-AACE-79944803C642}" srcId="{98C49CAA-1AB4-40BD-9138-15A6BFEE0254}" destId="{77DA592C-2C0F-4297-89E2-D0CA49DB7BAC}" srcOrd="8" destOrd="0" parTransId="{91E4CB97-8E27-4A1B-8F6E-BDABD3197A7B}" sibTransId="{D004C28A-9A00-489D-A079-046A6C9B2AE8}"/>
    <dgm:cxn modelId="{3D7C9EE1-F047-44E7-BACE-165805056CCF}" type="presOf" srcId="{432B7434-66B5-44BD-814F-D554DB821091}" destId="{AAC7AE99-DFCE-4BB9-8A41-A325B2023D68}" srcOrd="0" destOrd="0" presId="urn:microsoft.com/office/officeart/2005/8/layout/hProcess11"/>
    <dgm:cxn modelId="{2E45BAE3-091E-4E71-9BE8-C9C3DBE3B0F1}" srcId="{98C49CAA-1AB4-40BD-9138-15A6BFEE0254}" destId="{1B0E66DC-3CD0-4F1A-BF9C-80657E557A52}" srcOrd="9" destOrd="0" parTransId="{679AC37B-EAA1-4EA9-BA6E-5F79594F8190}" sibTransId="{73899B8D-FD1E-4113-9842-FC43F7B610C7}"/>
    <dgm:cxn modelId="{ECF716E4-FB08-4AB2-9F15-F61849CEAC6E}" srcId="{98C49CAA-1AB4-40BD-9138-15A6BFEE0254}" destId="{601AE4B0-D33C-4588-9B2C-ECF9298093F0}" srcOrd="1" destOrd="0" parTransId="{C0C9CE51-ED97-49C8-A916-A786F6E99F49}" sibTransId="{BC5894C9-D072-4A78-8915-55425FD3F1BC}"/>
    <dgm:cxn modelId="{5F91E0E6-86DF-4B58-85C4-1EE47BAD54A6}" type="presOf" srcId="{98C49CAA-1AB4-40BD-9138-15A6BFEE0254}" destId="{1F17DCA8-2536-46ED-9B58-59DF0768F873}" srcOrd="0" destOrd="0" presId="urn:microsoft.com/office/officeart/2005/8/layout/hProcess11"/>
    <dgm:cxn modelId="{736AEFFC-0D11-458F-BA73-55039A667A3C}" srcId="{98C49CAA-1AB4-40BD-9138-15A6BFEE0254}" destId="{5FB539F9-DC41-45D0-A53F-05F3D97D1834}" srcOrd="12" destOrd="0" parTransId="{4E3CAA7D-A9A0-496E-8CEB-CDABFDC5F997}" sibTransId="{D504D39C-9F83-4301-A47C-818A8425BF8F}"/>
    <dgm:cxn modelId="{F11D32FE-F308-4D8B-8231-1D008F528EF6}" srcId="{98C49CAA-1AB4-40BD-9138-15A6BFEE0254}" destId="{3ABA82DA-1034-496A-B7C3-75FD2E4A4B0F}" srcOrd="3" destOrd="0" parTransId="{5B59A76D-714D-413B-82A5-B70DC056E401}" sibTransId="{B0A5EA94-BA07-43E7-A6A9-4DF787AD2D5B}"/>
    <dgm:cxn modelId="{B9EA9020-0412-4D55-B75E-658413FCE81B}" type="presParOf" srcId="{1F17DCA8-2536-46ED-9B58-59DF0768F873}" destId="{87BF1166-1553-48ED-99DE-6865AC91EDC1}" srcOrd="0" destOrd="0" presId="urn:microsoft.com/office/officeart/2005/8/layout/hProcess11"/>
    <dgm:cxn modelId="{26E06FCC-B8BD-4010-BB56-6742D2E59076}" type="presParOf" srcId="{1F17DCA8-2536-46ED-9B58-59DF0768F873}" destId="{6AA0DC8A-34A7-4200-8D00-183915F01333}" srcOrd="1" destOrd="0" presId="urn:microsoft.com/office/officeart/2005/8/layout/hProcess11"/>
    <dgm:cxn modelId="{1268B0FB-B1E0-4137-8501-8B18E748F0BB}" type="presParOf" srcId="{6AA0DC8A-34A7-4200-8D00-183915F01333}" destId="{A8858130-F063-40A1-9D4B-1ADC6AA3F182}" srcOrd="0" destOrd="0" presId="urn:microsoft.com/office/officeart/2005/8/layout/hProcess11"/>
    <dgm:cxn modelId="{EFB06D46-BB2D-4FE6-BF56-D46641B05B9C}" type="presParOf" srcId="{A8858130-F063-40A1-9D4B-1ADC6AA3F182}" destId="{4E6248D0-D8CE-4F8B-97A6-4E2357FFAAD6}" srcOrd="0" destOrd="0" presId="urn:microsoft.com/office/officeart/2005/8/layout/hProcess11"/>
    <dgm:cxn modelId="{BB9F34D9-9626-46E6-8217-DC842C805557}" type="presParOf" srcId="{A8858130-F063-40A1-9D4B-1ADC6AA3F182}" destId="{A1B7627A-4F92-43B2-8C62-46405FDBBC8F}" srcOrd="1" destOrd="0" presId="urn:microsoft.com/office/officeart/2005/8/layout/hProcess11"/>
    <dgm:cxn modelId="{FD9E41FD-C86D-4477-9582-7831C2A975CE}" type="presParOf" srcId="{A8858130-F063-40A1-9D4B-1ADC6AA3F182}" destId="{C9EAB571-A07B-4304-9889-EE8086E7F32F}" srcOrd="2" destOrd="0" presId="urn:microsoft.com/office/officeart/2005/8/layout/hProcess11"/>
    <dgm:cxn modelId="{D98BC851-20B5-449A-9365-282E1A428E65}" type="presParOf" srcId="{6AA0DC8A-34A7-4200-8D00-183915F01333}" destId="{80B0320F-5D32-40C6-A703-2E4F28464B04}" srcOrd="1" destOrd="0" presId="urn:microsoft.com/office/officeart/2005/8/layout/hProcess11"/>
    <dgm:cxn modelId="{F52512E7-1CED-49E0-8F7C-FEE1F98C4283}" type="presParOf" srcId="{6AA0DC8A-34A7-4200-8D00-183915F01333}" destId="{76537710-25B7-45F3-9961-714016D1140C}" srcOrd="2" destOrd="0" presId="urn:microsoft.com/office/officeart/2005/8/layout/hProcess11"/>
    <dgm:cxn modelId="{9DC35DCD-0455-4EF2-ACA2-2DD8B2EA2878}" type="presParOf" srcId="{76537710-25B7-45F3-9961-714016D1140C}" destId="{66618966-4DBE-495E-8A6E-F3889BD01015}" srcOrd="0" destOrd="0" presId="urn:microsoft.com/office/officeart/2005/8/layout/hProcess11"/>
    <dgm:cxn modelId="{78B6FCB7-AE0C-4F0C-83F8-4E1BD98D1137}" type="presParOf" srcId="{76537710-25B7-45F3-9961-714016D1140C}" destId="{AEA4B9B7-3F1E-446D-B497-752D13802833}" srcOrd="1" destOrd="0" presId="urn:microsoft.com/office/officeart/2005/8/layout/hProcess11"/>
    <dgm:cxn modelId="{64F18EDB-01D6-4F56-BF67-9AE5B2B483BD}" type="presParOf" srcId="{76537710-25B7-45F3-9961-714016D1140C}" destId="{ECA704E2-24CF-4E7B-BF2A-DCFD433C59E2}" srcOrd="2" destOrd="0" presId="urn:microsoft.com/office/officeart/2005/8/layout/hProcess11"/>
    <dgm:cxn modelId="{298AF0A0-DDCE-4768-9068-F1C32BA458BF}" type="presParOf" srcId="{6AA0DC8A-34A7-4200-8D00-183915F01333}" destId="{32D69BD9-77A4-4999-A53C-24593EA8AB22}" srcOrd="3" destOrd="0" presId="urn:microsoft.com/office/officeart/2005/8/layout/hProcess11"/>
    <dgm:cxn modelId="{7752FEAA-8EA0-48B2-A4BE-2561B3AF71F4}" type="presParOf" srcId="{6AA0DC8A-34A7-4200-8D00-183915F01333}" destId="{62C69E80-09F7-41A6-9A33-CDA34B5241D4}" srcOrd="4" destOrd="0" presId="urn:microsoft.com/office/officeart/2005/8/layout/hProcess11"/>
    <dgm:cxn modelId="{F80EFA9E-2619-46BA-A7D7-90457B425254}" type="presParOf" srcId="{62C69E80-09F7-41A6-9A33-CDA34B5241D4}" destId="{21FD669E-2B2F-48EA-8D76-4D51DDF553CD}" srcOrd="0" destOrd="0" presId="urn:microsoft.com/office/officeart/2005/8/layout/hProcess11"/>
    <dgm:cxn modelId="{F2582433-2315-4DDD-BE7A-72DAC0D1BA7E}" type="presParOf" srcId="{62C69E80-09F7-41A6-9A33-CDA34B5241D4}" destId="{3A47EDA2-796F-4073-9459-F6F7639858E6}" srcOrd="1" destOrd="0" presId="urn:microsoft.com/office/officeart/2005/8/layout/hProcess11"/>
    <dgm:cxn modelId="{8DB4BF15-C7E9-4C23-B4AE-F0FDB7EF41B1}" type="presParOf" srcId="{62C69E80-09F7-41A6-9A33-CDA34B5241D4}" destId="{5FBE2898-53CC-44B3-A219-7899BC23103F}" srcOrd="2" destOrd="0" presId="urn:microsoft.com/office/officeart/2005/8/layout/hProcess11"/>
    <dgm:cxn modelId="{A53636D3-2F2A-4D02-AF67-B60860F220F9}" type="presParOf" srcId="{6AA0DC8A-34A7-4200-8D00-183915F01333}" destId="{46567ACE-EDB0-4532-A7FC-39666AD90E1E}" srcOrd="5" destOrd="0" presId="urn:microsoft.com/office/officeart/2005/8/layout/hProcess11"/>
    <dgm:cxn modelId="{5D8E4998-D64E-412C-A542-3D6E040A59D0}" type="presParOf" srcId="{6AA0DC8A-34A7-4200-8D00-183915F01333}" destId="{176C19CE-B1BF-46D9-88EF-19831B89B01D}" srcOrd="6" destOrd="0" presId="urn:microsoft.com/office/officeart/2005/8/layout/hProcess11"/>
    <dgm:cxn modelId="{806B5BBD-23B0-46EA-AA18-D12725B8DC51}" type="presParOf" srcId="{176C19CE-B1BF-46D9-88EF-19831B89B01D}" destId="{ABE755A3-2A78-4932-BF7F-6EC876667989}" srcOrd="0" destOrd="0" presId="urn:microsoft.com/office/officeart/2005/8/layout/hProcess11"/>
    <dgm:cxn modelId="{BACF8884-1C81-4D6D-B1C0-DCB255003351}" type="presParOf" srcId="{176C19CE-B1BF-46D9-88EF-19831B89B01D}" destId="{529CD612-06B9-4DE5-9128-6A273B7CF97F}" srcOrd="1" destOrd="0" presId="urn:microsoft.com/office/officeart/2005/8/layout/hProcess11"/>
    <dgm:cxn modelId="{2183CAA8-07A5-4BEC-A42C-7CBB8AF0C7C2}" type="presParOf" srcId="{176C19CE-B1BF-46D9-88EF-19831B89B01D}" destId="{172076B0-63A1-4A37-B89A-B9A82D5176DE}" srcOrd="2" destOrd="0" presId="urn:microsoft.com/office/officeart/2005/8/layout/hProcess11"/>
    <dgm:cxn modelId="{2E608617-B978-4A6F-B937-0817513CF1B5}" type="presParOf" srcId="{6AA0DC8A-34A7-4200-8D00-183915F01333}" destId="{8FE7E79E-EA09-4FF4-A9B7-A16CD6B6C840}" srcOrd="7" destOrd="0" presId="urn:microsoft.com/office/officeart/2005/8/layout/hProcess11"/>
    <dgm:cxn modelId="{99DB88CC-F578-4C5C-81A1-84EAA7A45BDA}" type="presParOf" srcId="{6AA0DC8A-34A7-4200-8D00-183915F01333}" destId="{7D13A59F-D884-4C44-B9DF-753B5AB9562C}" srcOrd="8" destOrd="0" presId="urn:microsoft.com/office/officeart/2005/8/layout/hProcess11"/>
    <dgm:cxn modelId="{5B8A5838-EB7B-4A91-860E-B38E24414E7E}" type="presParOf" srcId="{7D13A59F-D884-4C44-B9DF-753B5AB9562C}" destId="{6DEAC0D5-C7CD-43C8-A5B2-CB093773E656}" srcOrd="0" destOrd="0" presId="urn:microsoft.com/office/officeart/2005/8/layout/hProcess11"/>
    <dgm:cxn modelId="{8D1F0437-EBFA-4A90-94A9-9B9EE7611D2E}" type="presParOf" srcId="{7D13A59F-D884-4C44-B9DF-753B5AB9562C}" destId="{6AC10E78-DB74-437A-9713-A5A58097BD53}" srcOrd="1" destOrd="0" presId="urn:microsoft.com/office/officeart/2005/8/layout/hProcess11"/>
    <dgm:cxn modelId="{FC4616F7-E0DE-47AF-AB7B-6F0491FF5D1B}" type="presParOf" srcId="{7D13A59F-D884-4C44-B9DF-753B5AB9562C}" destId="{84DDA203-C623-4392-9247-A7C12D02801A}" srcOrd="2" destOrd="0" presId="urn:microsoft.com/office/officeart/2005/8/layout/hProcess11"/>
    <dgm:cxn modelId="{E37AF56C-DB08-41B9-AD66-82226E39AB7D}" type="presParOf" srcId="{6AA0DC8A-34A7-4200-8D00-183915F01333}" destId="{7FBB3871-EE66-48C9-AE02-F20344064C19}" srcOrd="9" destOrd="0" presId="urn:microsoft.com/office/officeart/2005/8/layout/hProcess11"/>
    <dgm:cxn modelId="{57ED2213-32FA-4349-B59E-37CE0C1AB63D}" type="presParOf" srcId="{6AA0DC8A-34A7-4200-8D00-183915F01333}" destId="{B9AB695B-0139-4459-B20F-470586BF6052}" srcOrd="10" destOrd="0" presId="urn:microsoft.com/office/officeart/2005/8/layout/hProcess11"/>
    <dgm:cxn modelId="{F976E2A3-49DC-4700-8778-952A4D484486}" type="presParOf" srcId="{B9AB695B-0139-4459-B20F-470586BF6052}" destId="{0BFE76D5-F865-4B34-B446-A516BC6774C1}" srcOrd="0" destOrd="0" presId="urn:microsoft.com/office/officeart/2005/8/layout/hProcess11"/>
    <dgm:cxn modelId="{3A09FC1E-18B2-4116-98EC-342BDBD1E54B}" type="presParOf" srcId="{B9AB695B-0139-4459-B20F-470586BF6052}" destId="{E217ADF6-ABE7-47D2-A65F-8EAD82E89AFE}" srcOrd="1" destOrd="0" presId="urn:microsoft.com/office/officeart/2005/8/layout/hProcess11"/>
    <dgm:cxn modelId="{DB575085-2738-412E-926C-F1499439C425}" type="presParOf" srcId="{B9AB695B-0139-4459-B20F-470586BF6052}" destId="{6C0F25A8-AFE4-4857-B0A0-4D497DDD9D7E}" srcOrd="2" destOrd="0" presId="urn:microsoft.com/office/officeart/2005/8/layout/hProcess11"/>
    <dgm:cxn modelId="{7FA0BF4F-9897-4AA5-9F98-2F273B981068}" type="presParOf" srcId="{6AA0DC8A-34A7-4200-8D00-183915F01333}" destId="{295A1B71-BCCB-4E7B-A29D-F3EB554D4A06}" srcOrd="11" destOrd="0" presId="urn:microsoft.com/office/officeart/2005/8/layout/hProcess11"/>
    <dgm:cxn modelId="{44E5D942-4F76-4104-8709-AFC0E39C2209}" type="presParOf" srcId="{6AA0DC8A-34A7-4200-8D00-183915F01333}" destId="{6C364D53-D350-4D2A-B2BD-9BD1D7259293}" srcOrd="12" destOrd="0" presId="urn:microsoft.com/office/officeart/2005/8/layout/hProcess11"/>
    <dgm:cxn modelId="{9A1B3065-4D24-4F18-AEAE-33BBB08B2F8D}" type="presParOf" srcId="{6C364D53-D350-4D2A-B2BD-9BD1D7259293}" destId="{8E664FA8-6246-4B8F-B96C-A7F0862BBA06}" srcOrd="0" destOrd="0" presId="urn:microsoft.com/office/officeart/2005/8/layout/hProcess11"/>
    <dgm:cxn modelId="{DA91677A-B4BB-4BAB-B650-F02F0F887518}" type="presParOf" srcId="{6C364D53-D350-4D2A-B2BD-9BD1D7259293}" destId="{49AADD20-9528-405D-A399-1C97830ECEC8}" srcOrd="1" destOrd="0" presId="urn:microsoft.com/office/officeart/2005/8/layout/hProcess11"/>
    <dgm:cxn modelId="{E5F47E79-98BB-4698-B9D9-9CEA31EB992B}" type="presParOf" srcId="{6C364D53-D350-4D2A-B2BD-9BD1D7259293}" destId="{EFA886A8-88BD-434C-9878-52D69063E7F9}" srcOrd="2" destOrd="0" presId="urn:microsoft.com/office/officeart/2005/8/layout/hProcess11"/>
    <dgm:cxn modelId="{B47E122F-7931-42FC-9A7B-31F184FEF868}" type="presParOf" srcId="{6AA0DC8A-34A7-4200-8D00-183915F01333}" destId="{60A1EB48-ACD4-4DD4-9066-9E16C2DA2372}" srcOrd="13" destOrd="0" presId="urn:microsoft.com/office/officeart/2005/8/layout/hProcess11"/>
    <dgm:cxn modelId="{1A8DE505-9EA3-4339-B3CC-0BD46AB0F198}" type="presParOf" srcId="{6AA0DC8A-34A7-4200-8D00-183915F01333}" destId="{AF12D4A9-6C6C-4D42-88CC-A466022CA290}" srcOrd="14" destOrd="0" presId="urn:microsoft.com/office/officeart/2005/8/layout/hProcess11"/>
    <dgm:cxn modelId="{0EE17249-459E-4184-8021-755B1D61D277}" type="presParOf" srcId="{AF12D4A9-6C6C-4D42-88CC-A466022CA290}" destId="{E847ED6C-F65D-4480-B9A0-B71D3000D988}" srcOrd="0" destOrd="0" presId="urn:microsoft.com/office/officeart/2005/8/layout/hProcess11"/>
    <dgm:cxn modelId="{CAC583EF-F715-4A75-AB3A-20B807D3FBF0}" type="presParOf" srcId="{AF12D4A9-6C6C-4D42-88CC-A466022CA290}" destId="{D9CF87F7-47C7-4C3C-A3E5-A0E52EEADC7A}" srcOrd="1" destOrd="0" presId="urn:microsoft.com/office/officeart/2005/8/layout/hProcess11"/>
    <dgm:cxn modelId="{80CBE126-3AE8-4DFB-8FD4-AE9450DD8795}" type="presParOf" srcId="{AF12D4A9-6C6C-4D42-88CC-A466022CA290}" destId="{39B58A6A-8FE8-42CF-ACBC-E526EF6B66AA}" srcOrd="2" destOrd="0" presId="urn:microsoft.com/office/officeart/2005/8/layout/hProcess11"/>
    <dgm:cxn modelId="{BDB29E9E-E343-43EC-AEF7-C18AB303B440}" type="presParOf" srcId="{6AA0DC8A-34A7-4200-8D00-183915F01333}" destId="{376B33A8-35EC-4117-939E-E3C9826E911A}" srcOrd="15" destOrd="0" presId="urn:microsoft.com/office/officeart/2005/8/layout/hProcess11"/>
    <dgm:cxn modelId="{8896C98F-551D-4B1B-B6DA-350460C62CBB}" type="presParOf" srcId="{6AA0DC8A-34A7-4200-8D00-183915F01333}" destId="{A364BD67-7701-46B8-85F9-7154A6854D17}" srcOrd="16" destOrd="0" presId="urn:microsoft.com/office/officeart/2005/8/layout/hProcess11"/>
    <dgm:cxn modelId="{6A8531AB-54C2-4110-9CA7-630393E0AC66}" type="presParOf" srcId="{A364BD67-7701-46B8-85F9-7154A6854D17}" destId="{B37C52B7-CD9F-485D-AEF9-80F726DD1BE4}" srcOrd="0" destOrd="0" presId="urn:microsoft.com/office/officeart/2005/8/layout/hProcess11"/>
    <dgm:cxn modelId="{4F4F858B-06B6-466D-B778-B6B2124FDDB7}" type="presParOf" srcId="{A364BD67-7701-46B8-85F9-7154A6854D17}" destId="{B9EF5C15-3DF1-4EF5-A612-3BB80F0BB614}" srcOrd="1" destOrd="0" presId="urn:microsoft.com/office/officeart/2005/8/layout/hProcess11"/>
    <dgm:cxn modelId="{5A22C7B9-9766-4735-8223-01B155351FFB}" type="presParOf" srcId="{A364BD67-7701-46B8-85F9-7154A6854D17}" destId="{CB8DA58D-E4B9-4D42-9C0E-B0CA044E54F7}" srcOrd="2" destOrd="0" presId="urn:microsoft.com/office/officeart/2005/8/layout/hProcess11"/>
    <dgm:cxn modelId="{BF59DFE8-BD63-4FE8-9375-EEC5AB8380DE}" type="presParOf" srcId="{6AA0DC8A-34A7-4200-8D00-183915F01333}" destId="{B1A0BA96-D45F-43F9-A79A-3983023D2566}" srcOrd="17" destOrd="0" presId="urn:microsoft.com/office/officeart/2005/8/layout/hProcess11"/>
    <dgm:cxn modelId="{8BEAC71A-2AB1-4D06-8A48-6DB50864D7D0}" type="presParOf" srcId="{6AA0DC8A-34A7-4200-8D00-183915F01333}" destId="{D8093A28-9DFC-4505-AB88-37E0E5B30A40}" srcOrd="18" destOrd="0" presId="urn:microsoft.com/office/officeart/2005/8/layout/hProcess11"/>
    <dgm:cxn modelId="{FE942E33-5DBB-41FD-A57E-63FCA788C8D4}" type="presParOf" srcId="{D8093A28-9DFC-4505-AB88-37E0E5B30A40}" destId="{144C794D-DEC6-4E54-858B-EC39282CF8D5}" srcOrd="0" destOrd="0" presId="urn:microsoft.com/office/officeart/2005/8/layout/hProcess11"/>
    <dgm:cxn modelId="{275BE2CA-80D3-4525-B3DE-6673812D219A}" type="presParOf" srcId="{D8093A28-9DFC-4505-AB88-37E0E5B30A40}" destId="{56D6EF04-26E0-425A-BF62-4533984DD1FA}" srcOrd="1" destOrd="0" presId="urn:microsoft.com/office/officeart/2005/8/layout/hProcess11"/>
    <dgm:cxn modelId="{61EBB16D-A5C5-4CF7-B7F9-BE95E718BF15}" type="presParOf" srcId="{D8093A28-9DFC-4505-AB88-37E0E5B30A40}" destId="{13E9436C-4C9B-43C1-A5C0-C105528F350E}" srcOrd="2" destOrd="0" presId="urn:microsoft.com/office/officeart/2005/8/layout/hProcess11"/>
    <dgm:cxn modelId="{DCB60644-6B14-4AC8-A7F2-85A600E7F71C}" type="presParOf" srcId="{6AA0DC8A-34A7-4200-8D00-183915F01333}" destId="{17A7F009-C261-4AFB-A057-3B54313FCEEE}" srcOrd="19" destOrd="0" presId="urn:microsoft.com/office/officeart/2005/8/layout/hProcess11"/>
    <dgm:cxn modelId="{FD9EA617-9AA9-40A2-AE0E-2B96D97426F7}" type="presParOf" srcId="{6AA0DC8A-34A7-4200-8D00-183915F01333}" destId="{3FEF2C90-7296-45ED-AD6A-DE37A21D2BCD}" srcOrd="20" destOrd="0" presId="urn:microsoft.com/office/officeart/2005/8/layout/hProcess11"/>
    <dgm:cxn modelId="{20F523E0-3E80-4AA8-897A-96AB0657DA95}" type="presParOf" srcId="{3FEF2C90-7296-45ED-AD6A-DE37A21D2BCD}" destId="{F2CC47CC-388A-4642-91D6-0B3ED13C8EAD}" srcOrd="0" destOrd="0" presId="urn:microsoft.com/office/officeart/2005/8/layout/hProcess11"/>
    <dgm:cxn modelId="{EF715156-9096-4EA0-B1FB-B43ED8A63A7C}" type="presParOf" srcId="{3FEF2C90-7296-45ED-AD6A-DE37A21D2BCD}" destId="{D92BF2EC-1973-48E8-A21D-E3EF64718B3D}" srcOrd="1" destOrd="0" presId="urn:microsoft.com/office/officeart/2005/8/layout/hProcess11"/>
    <dgm:cxn modelId="{D35DC58C-8C7E-4F53-B5E8-18A9A9CA501F}" type="presParOf" srcId="{3FEF2C90-7296-45ED-AD6A-DE37A21D2BCD}" destId="{DB3B831E-0552-4675-8903-25FAEE90DF53}" srcOrd="2" destOrd="0" presId="urn:microsoft.com/office/officeart/2005/8/layout/hProcess11"/>
    <dgm:cxn modelId="{3BA371FA-B8C0-42D9-8AAE-B29EE0593E90}" type="presParOf" srcId="{6AA0DC8A-34A7-4200-8D00-183915F01333}" destId="{8C0B1409-64A8-4AAF-A406-230B269E5B48}" srcOrd="21" destOrd="0" presId="urn:microsoft.com/office/officeart/2005/8/layout/hProcess11"/>
    <dgm:cxn modelId="{0D2C6B17-4B8C-4C3D-ABDB-2119F50AB198}" type="presParOf" srcId="{6AA0DC8A-34A7-4200-8D00-183915F01333}" destId="{1FCE141D-9773-47A6-B82C-35713CB06D5D}" srcOrd="22" destOrd="0" presId="urn:microsoft.com/office/officeart/2005/8/layout/hProcess11"/>
    <dgm:cxn modelId="{DF6BEE69-A1CE-4A25-9EA4-D4BB307859DC}" type="presParOf" srcId="{1FCE141D-9773-47A6-B82C-35713CB06D5D}" destId="{AAC7AE99-DFCE-4BB9-8A41-A325B2023D68}" srcOrd="0" destOrd="0" presId="urn:microsoft.com/office/officeart/2005/8/layout/hProcess11"/>
    <dgm:cxn modelId="{611A6C48-7CCC-49A9-BAFC-E3E0D460EE23}" type="presParOf" srcId="{1FCE141D-9773-47A6-B82C-35713CB06D5D}" destId="{055A1455-3343-4E28-AC95-4C7D419852F5}" srcOrd="1" destOrd="0" presId="urn:microsoft.com/office/officeart/2005/8/layout/hProcess11"/>
    <dgm:cxn modelId="{2F57EB63-BF73-4300-952C-1E1CF13818CB}" type="presParOf" srcId="{1FCE141D-9773-47A6-B82C-35713CB06D5D}" destId="{B3266D1C-2482-4B95-BB0D-EF213D492FB1}" srcOrd="2" destOrd="0" presId="urn:microsoft.com/office/officeart/2005/8/layout/hProcess11"/>
    <dgm:cxn modelId="{0352BB23-2359-4B69-BD70-8749020C676B}" type="presParOf" srcId="{6AA0DC8A-34A7-4200-8D00-183915F01333}" destId="{8302BE4B-63AA-4AB7-9C91-FEEC6E2E6CEE}" srcOrd="23" destOrd="0" presId="urn:microsoft.com/office/officeart/2005/8/layout/hProcess11"/>
    <dgm:cxn modelId="{01F4A1B3-8DFC-4BBE-8D3B-3EE175771492}" type="presParOf" srcId="{6AA0DC8A-34A7-4200-8D00-183915F01333}" destId="{BFA8E05E-9B30-434B-820D-612C059F578A}" srcOrd="24" destOrd="0" presId="urn:microsoft.com/office/officeart/2005/8/layout/hProcess11"/>
    <dgm:cxn modelId="{F396D5C4-FBD3-4CF2-B61B-4495FE4AA9F6}" type="presParOf" srcId="{BFA8E05E-9B30-434B-820D-612C059F578A}" destId="{EF9A85F3-8C44-4E5A-9066-6519332C8AA3}" srcOrd="0" destOrd="0" presId="urn:microsoft.com/office/officeart/2005/8/layout/hProcess11"/>
    <dgm:cxn modelId="{08644558-2F29-45F5-A745-34AF6CF6C0DE}" type="presParOf" srcId="{BFA8E05E-9B30-434B-820D-612C059F578A}" destId="{45412D38-2D68-4832-942E-61C785717AAB}" srcOrd="1" destOrd="0" presId="urn:microsoft.com/office/officeart/2005/8/layout/hProcess11"/>
    <dgm:cxn modelId="{5C237B83-A22C-4AF1-8DE2-842B4CCFDD50}" type="presParOf" srcId="{BFA8E05E-9B30-434B-820D-612C059F578A}" destId="{071B1FD1-74D6-4C91-8C96-F899DB890197}" srcOrd="2" destOrd="0" presId="urn:microsoft.com/office/officeart/2005/8/layout/hProcess11"/>
    <dgm:cxn modelId="{3A9F7A6E-B99C-4ADC-AC6E-D9BFE32B7F75}" type="presParOf" srcId="{6AA0DC8A-34A7-4200-8D00-183915F01333}" destId="{C79D8E5C-5F36-4F63-A2A9-CB7414843309}" srcOrd="25" destOrd="0" presId="urn:microsoft.com/office/officeart/2005/8/layout/hProcess11"/>
    <dgm:cxn modelId="{BEDDD62A-07D9-4A75-BDAF-FFD2241EC4CD}" type="presParOf" srcId="{6AA0DC8A-34A7-4200-8D00-183915F01333}" destId="{49019CE0-4776-435B-81DB-8FDCC9176CF7}" srcOrd="26" destOrd="0" presId="urn:microsoft.com/office/officeart/2005/8/layout/hProcess11"/>
    <dgm:cxn modelId="{F9AE0F82-5F1F-41AA-9EFD-D9D41278EC49}" type="presParOf" srcId="{49019CE0-4776-435B-81DB-8FDCC9176CF7}" destId="{4495CFFD-34D6-461C-8C91-B86448036374}" srcOrd="0" destOrd="0" presId="urn:microsoft.com/office/officeart/2005/8/layout/hProcess11"/>
    <dgm:cxn modelId="{0B17E29B-A309-40C2-BA25-6543BD9C1F14}" type="presParOf" srcId="{49019CE0-4776-435B-81DB-8FDCC9176CF7}" destId="{2EF88A6B-C327-4C1A-AA4C-FF7B56474132}" srcOrd="1" destOrd="0" presId="urn:microsoft.com/office/officeart/2005/8/layout/hProcess11"/>
    <dgm:cxn modelId="{5A528463-C70D-48C2-8B3B-02A219A2DBD9}" type="presParOf" srcId="{49019CE0-4776-435B-81DB-8FDCC9176CF7}" destId="{75DFE79A-CB2A-4F05-B9D9-408B57600C2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1166-1553-48ED-99DE-6865AC91EDC1}">
      <dsp:nvSpPr>
        <dsp:cNvPr id="0" name=""/>
        <dsp:cNvSpPr/>
      </dsp:nvSpPr>
      <dsp:spPr>
        <a:xfrm>
          <a:off x="0" y="1015545"/>
          <a:ext cx="17254147" cy="13540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248D0-D8CE-4F8B-97A6-4E2357FFAAD6}">
      <dsp:nvSpPr>
        <dsp:cNvPr id="0" name=""/>
        <dsp:cNvSpPr/>
      </dsp:nvSpPr>
      <dsp:spPr>
        <a:xfrm>
          <a:off x="2068" y="0"/>
          <a:ext cx="1035518"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l" defTabSz="622300" rtl="0">
            <a:lnSpc>
              <a:spcPct val="90000"/>
            </a:lnSpc>
            <a:spcBef>
              <a:spcPct val="0"/>
            </a:spcBef>
            <a:spcAft>
              <a:spcPct val="35000"/>
            </a:spcAft>
            <a:buNone/>
          </a:pPr>
          <a:r>
            <a:rPr lang="en-US" sz="1400" kern="1200" dirty="0">
              <a:solidFill>
                <a:srgbClr val="444444"/>
              </a:solidFill>
              <a:latin typeface="Calibri"/>
            </a:rPr>
            <a:t>FY 23-24 CCRP Program Manager</a:t>
          </a:r>
          <a:r>
            <a:rPr lang="en-US" sz="1400" kern="1200" dirty="0">
              <a:solidFill>
                <a:srgbClr val="444444"/>
              </a:solidFill>
            </a:rPr>
            <a:t> hired</a:t>
          </a:r>
        </a:p>
      </dsp:txBody>
      <dsp:txXfrm>
        <a:off x="2068" y="0"/>
        <a:ext cx="1035518" cy="1354060"/>
      </dsp:txXfrm>
    </dsp:sp>
    <dsp:sp modelId="{A1B7627A-4F92-43B2-8C62-46405FDBBC8F}">
      <dsp:nvSpPr>
        <dsp:cNvPr id="0" name=""/>
        <dsp:cNvSpPr/>
      </dsp:nvSpPr>
      <dsp:spPr>
        <a:xfrm>
          <a:off x="350570"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618966-4DBE-495E-8A6E-F3889BD01015}">
      <dsp:nvSpPr>
        <dsp:cNvPr id="0" name=""/>
        <dsp:cNvSpPr/>
      </dsp:nvSpPr>
      <dsp:spPr>
        <a:xfrm>
          <a:off x="1077442" y="2031090"/>
          <a:ext cx="1015105"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en-US" sz="1200" kern="1200" dirty="0">
              <a:latin typeface="Calibri"/>
            </a:rPr>
            <a:t>FY24-25 (2) Vans Purchased for Mobile Crisis Response teams</a:t>
          </a:r>
        </a:p>
      </dsp:txBody>
      <dsp:txXfrm>
        <a:off x="1077442" y="2031090"/>
        <a:ext cx="1015105" cy="1354060"/>
      </dsp:txXfrm>
    </dsp:sp>
    <dsp:sp modelId="{AEA4B9B7-3F1E-446D-B497-752D13802833}">
      <dsp:nvSpPr>
        <dsp:cNvPr id="0" name=""/>
        <dsp:cNvSpPr/>
      </dsp:nvSpPr>
      <dsp:spPr>
        <a:xfrm>
          <a:off x="1415737"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D669E-2B2F-48EA-8D76-4D51DDF553CD}">
      <dsp:nvSpPr>
        <dsp:cNvPr id="0" name=""/>
        <dsp:cNvSpPr/>
      </dsp:nvSpPr>
      <dsp:spPr>
        <a:xfrm>
          <a:off x="2132402" y="0"/>
          <a:ext cx="986098"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en-US" sz="1200" kern="1200" dirty="0">
              <a:latin typeface="Calibri"/>
            </a:rPr>
            <a:t>August 2024</a:t>
          </a:r>
          <a:endParaRPr lang="en-US" sz="1200" kern="1200" dirty="0"/>
        </a:p>
        <a:p>
          <a:pPr marL="0" lvl="0" indent="0" algn="ctr" defTabSz="533400" rtl="0">
            <a:lnSpc>
              <a:spcPct val="90000"/>
            </a:lnSpc>
            <a:spcBef>
              <a:spcPct val="0"/>
            </a:spcBef>
            <a:spcAft>
              <a:spcPct val="35000"/>
            </a:spcAft>
            <a:buNone/>
          </a:pPr>
          <a:r>
            <a:rPr lang="en-US" sz="1200" kern="1200" dirty="0">
              <a:latin typeface="Calibri"/>
            </a:rPr>
            <a:t>Associate Admin Analyst hired</a:t>
          </a:r>
        </a:p>
      </dsp:txBody>
      <dsp:txXfrm>
        <a:off x="2132402" y="0"/>
        <a:ext cx="986098" cy="1354060"/>
      </dsp:txXfrm>
    </dsp:sp>
    <dsp:sp modelId="{3A47EDA2-796F-4073-9459-F6F7639858E6}">
      <dsp:nvSpPr>
        <dsp:cNvPr id="0" name=""/>
        <dsp:cNvSpPr/>
      </dsp:nvSpPr>
      <dsp:spPr>
        <a:xfrm>
          <a:off x="2456193"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755A3-2A78-4932-BF7F-6EC876667989}">
      <dsp:nvSpPr>
        <dsp:cNvPr id="0" name=""/>
        <dsp:cNvSpPr/>
      </dsp:nvSpPr>
      <dsp:spPr>
        <a:xfrm>
          <a:off x="3158355" y="2031090"/>
          <a:ext cx="1354166"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September 2024</a:t>
          </a:r>
        </a:p>
        <a:p>
          <a:pPr marL="0" lvl="0" indent="0" algn="ctr" defTabSz="533400">
            <a:lnSpc>
              <a:spcPct val="90000"/>
            </a:lnSpc>
            <a:spcBef>
              <a:spcPct val="0"/>
            </a:spcBef>
            <a:spcAft>
              <a:spcPct val="35000"/>
            </a:spcAft>
            <a:buNone/>
          </a:pPr>
          <a:r>
            <a:rPr lang="en-US" sz="1200" kern="1200" dirty="0"/>
            <a:t>National Institute for Criminal Justice Reform Contract Approved for Data Management Assistance</a:t>
          </a:r>
        </a:p>
      </dsp:txBody>
      <dsp:txXfrm>
        <a:off x="3158355" y="2031090"/>
        <a:ext cx="1354166" cy="1354060"/>
      </dsp:txXfrm>
    </dsp:sp>
    <dsp:sp modelId="{529CD612-06B9-4DE5-9128-6A273B7CF97F}">
      <dsp:nvSpPr>
        <dsp:cNvPr id="0" name=""/>
        <dsp:cNvSpPr/>
      </dsp:nvSpPr>
      <dsp:spPr>
        <a:xfrm>
          <a:off x="3666181"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AC0D5-C7CD-43C8-A5B2-CB093773E656}">
      <dsp:nvSpPr>
        <dsp:cNvPr id="0" name=""/>
        <dsp:cNvSpPr/>
      </dsp:nvSpPr>
      <dsp:spPr>
        <a:xfrm>
          <a:off x="4552377" y="0"/>
          <a:ext cx="1110302"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en-US" sz="1200" kern="1200" dirty="0">
              <a:latin typeface="Calibri"/>
            </a:rPr>
            <a:t>October 2025 Official team name chosen by community - ROCK</a:t>
          </a:r>
        </a:p>
      </dsp:txBody>
      <dsp:txXfrm>
        <a:off x="4552377" y="0"/>
        <a:ext cx="1110302" cy="1354060"/>
      </dsp:txXfrm>
    </dsp:sp>
    <dsp:sp modelId="{6AC10E78-DB74-437A-9713-A5A58097BD53}">
      <dsp:nvSpPr>
        <dsp:cNvPr id="0" name=""/>
        <dsp:cNvSpPr/>
      </dsp:nvSpPr>
      <dsp:spPr>
        <a:xfrm>
          <a:off x="4938271"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E76D5-F865-4B34-B446-A516BC6774C1}">
      <dsp:nvSpPr>
        <dsp:cNvPr id="0" name=""/>
        <dsp:cNvSpPr/>
      </dsp:nvSpPr>
      <dsp:spPr>
        <a:xfrm>
          <a:off x="5702535" y="2031090"/>
          <a:ext cx="966713"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latin typeface="Calibri"/>
            </a:rPr>
            <a:t>October 2025 Logo Contest Launched</a:t>
          </a:r>
          <a:endParaRPr lang="en-US" sz="1200" kern="1200" dirty="0"/>
        </a:p>
      </dsp:txBody>
      <dsp:txXfrm>
        <a:off x="5702535" y="2031090"/>
        <a:ext cx="966713" cy="1354060"/>
      </dsp:txXfrm>
    </dsp:sp>
    <dsp:sp modelId="{E217ADF6-ABE7-47D2-A65F-8EAD82E89AFE}">
      <dsp:nvSpPr>
        <dsp:cNvPr id="0" name=""/>
        <dsp:cNvSpPr/>
      </dsp:nvSpPr>
      <dsp:spPr>
        <a:xfrm>
          <a:off x="6016634"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64FA8-6246-4B8F-B96C-A7F0862BBA06}">
      <dsp:nvSpPr>
        <dsp:cNvPr id="0" name=""/>
        <dsp:cNvSpPr/>
      </dsp:nvSpPr>
      <dsp:spPr>
        <a:xfrm>
          <a:off x="6709103" y="0"/>
          <a:ext cx="905065"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October 2024</a:t>
          </a:r>
        </a:p>
        <a:p>
          <a:pPr marL="0" lvl="0" indent="0" algn="ctr" defTabSz="533400">
            <a:lnSpc>
              <a:spcPct val="90000"/>
            </a:lnSpc>
            <a:spcBef>
              <a:spcPct val="0"/>
            </a:spcBef>
            <a:spcAft>
              <a:spcPct val="35000"/>
            </a:spcAft>
            <a:buNone/>
          </a:pPr>
          <a:r>
            <a:rPr lang="en-US" sz="1200" kern="1200" dirty="0"/>
            <a:t>Visit to New Orleans Mobile Response Team</a:t>
          </a:r>
        </a:p>
      </dsp:txBody>
      <dsp:txXfrm>
        <a:off x="6709103" y="0"/>
        <a:ext cx="905065" cy="1354060"/>
      </dsp:txXfrm>
    </dsp:sp>
    <dsp:sp modelId="{49AADD20-9528-405D-A399-1C97830ECEC8}">
      <dsp:nvSpPr>
        <dsp:cNvPr id="0" name=""/>
        <dsp:cNvSpPr/>
      </dsp:nvSpPr>
      <dsp:spPr>
        <a:xfrm>
          <a:off x="6992378"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7ED6C-F65D-4480-B9A0-B71D3000D988}">
      <dsp:nvSpPr>
        <dsp:cNvPr id="0" name=""/>
        <dsp:cNvSpPr/>
      </dsp:nvSpPr>
      <dsp:spPr>
        <a:xfrm>
          <a:off x="7654023" y="2031090"/>
          <a:ext cx="1070144"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November 2024</a:t>
          </a:r>
        </a:p>
        <a:p>
          <a:pPr marL="0" lvl="0" indent="0" algn="ctr" defTabSz="533400">
            <a:lnSpc>
              <a:spcPct val="90000"/>
            </a:lnSpc>
            <a:spcBef>
              <a:spcPct val="0"/>
            </a:spcBef>
            <a:spcAft>
              <a:spcPct val="35000"/>
            </a:spcAft>
            <a:buNone/>
          </a:pPr>
          <a:r>
            <a:rPr lang="en-US" sz="1200" kern="1200" dirty="0"/>
            <a:t>Visit to Durham North Carolina</a:t>
          </a:r>
        </a:p>
      </dsp:txBody>
      <dsp:txXfrm>
        <a:off x="7654023" y="2031090"/>
        <a:ext cx="1070144" cy="1354060"/>
      </dsp:txXfrm>
    </dsp:sp>
    <dsp:sp modelId="{D9CF87F7-47C7-4C3C-A3E5-A0E52EEADC7A}">
      <dsp:nvSpPr>
        <dsp:cNvPr id="0" name=""/>
        <dsp:cNvSpPr/>
      </dsp:nvSpPr>
      <dsp:spPr>
        <a:xfrm>
          <a:off x="8019838"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C52B7-CD9F-485D-AEF9-80F726DD1BE4}">
      <dsp:nvSpPr>
        <dsp:cNvPr id="0" name=""/>
        <dsp:cNvSpPr/>
      </dsp:nvSpPr>
      <dsp:spPr>
        <a:xfrm>
          <a:off x="8764023" y="0"/>
          <a:ext cx="797098"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t>December 2024</a:t>
          </a:r>
        </a:p>
        <a:p>
          <a:pPr marL="0" lvl="0" indent="0" algn="ctr" defTabSz="488950">
            <a:lnSpc>
              <a:spcPct val="90000"/>
            </a:lnSpc>
            <a:spcBef>
              <a:spcPct val="0"/>
            </a:spcBef>
            <a:spcAft>
              <a:spcPct val="35000"/>
            </a:spcAft>
            <a:buNone/>
          </a:pPr>
          <a:r>
            <a:rPr lang="en-US" sz="1100" kern="1200" dirty="0"/>
            <a:t>Bonterra Apricot 360 Software Contract Approved</a:t>
          </a:r>
        </a:p>
      </dsp:txBody>
      <dsp:txXfrm>
        <a:off x="8764023" y="0"/>
        <a:ext cx="797098" cy="1354060"/>
      </dsp:txXfrm>
    </dsp:sp>
    <dsp:sp modelId="{B9EF5C15-3DF1-4EF5-A612-3BB80F0BB614}">
      <dsp:nvSpPr>
        <dsp:cNvPr id="0" name=""/>
        <dsp:cNvSpPr/>
      </dsp:nvSpPr>
      <dsp:spPr>
        <a:xfrm>
          <a:off x="8993315"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C794D-DEC6-4E54-858B-EC39282CF8D5}">
      <dsp:nvSpPr>
        <dsp:cNvPr id="0" name=""/>
        <dsp:cNvSpPr/>
      </dsp:nvSpPr>
      <dsp:spPr>
        <a:xfrm>
          <a:off x="9600977" y="2031090"/>
          <a:ext cx="1437320"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en-US" sz="1200" kern="1200" dirty="0">
              <a:latin typeface="Calibri"/>
            </a:rPr>
            <a:t>January 2025</a:t>
          </a:r>
        </a:p>
        <a:p>
          <a:pPr marL="0" lvl="0" indent="0" algn="ctr" defTabSz="533400" rtl="0">
            <a:lnSpc>
              <a:spcPct val="90000"/>
            </a:lnSpc>
            <a:spcBef>
              <a:spcPct val="0"/>
            </a:spcBef>
            <a:spcAft>
              <a:spcPct val="35000"/>
            </a:spcAft>
            <a:buNone/>
          </a:pPr>
          <a:r>
            <a:rPr lang="en-US" sz="1200" kern="1200" dirty="0">
              <a:latin typeface="Calibri"/>
            </a:rPr>
            <a:t>City Stakeholders Working group established</a:t>
          </a:r>
        </a:p>
      </dsp:txBody>
      <dsp:txXfrm>
        <a:off x="9600977" y="2031090"/>
        <a:ext cx="1437320" cy="1354060"/>
      </dsp:txXfrm>
    </dsp:sp>
    <dsp:sp modelId="{56D6EF04-26E0-425A-BF62-4533984DD1FA}">
      <dsp:nvSpPr>
        <dsp:cNvPr id="0" name=""/>
        <dsp:cNvSpPr/>
      </dsp:nvSpPr>
      <dsp:spPr>
        <a:xfrm>
          <a:off x="10150379"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C47CC-388A-4642-91D6-0B3ED13C8EAD}">
      <dsp:nvSpPr>
        <dsp:cNvPr id="0" name=""/>
        <dsp:cNvSpPr/>
      </dsp:nvSpPr>
      <dsp:spPr>
        <a:xfrm>
          <a:off x="11078152" y="0"/>
          <a:ext cx="990371"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en-US" sz="1200" kern="1200" dirty="0">
              <a:latin typeface="Calibri"/>
            </a:rPr>
            <a:t>February 2025</a:t>
          </a:r>
        </a:p>
        <a:p>
          <a:pPr marL="0" lvl="0" indent="0" algn="ctr" defTabSz="533400">
            <a:lnSpc>
              <a:spcPct val="90000"/>
            </a:lnSpc>
            <a:spcBef>
              <a:spcPct val="0"/>
            </a:spcBef>
            <a:spcAft>
              <a:spcPct val="35000"/>
            </a:spcAft>
            <a:buNone/>
          </a:pPr>
          <a:r>
            <a:rPr lang="en-US" sz="1200" kern="1200" dirty="0">
              <a:latin typeface="Calibri"/>
            </a:rPr>
            <a:t>Admin Student Intern Hired</a:t>
          </a:r>
        </a:p>
      </dsp:txBody>
      <dsp:txXfrm>
        <a:off x="11078152" y="0"/>
        <a:ext cx="990371" cy="1354060"/>
      </dsp:txXfrm>
    </dsp:sp>
    <dsp:sp modelId="{D92BF2EC-1973-48E8-A21D-E3EF64718B3D}">
      <dsp:nvSpPr>
        <dsp:cNvPr id="0" name=""/>
        <dsp:cNvSpPr/>
      </dsp:nvSpPr>
      <dsp:spPr>
        <a:xfrm>
          <a:off x="11404080"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7AE99-DFCE-4BB9-8A41-A325B2023D68}">
      <dsp:nvSpPr>
        <dsp:cNvPr id="0" name=""/>
        <dsp:cNvSpPr/>
      </dsp:nvSpPr>
      <dsp:spPr>
        <a:xfrm>
          <a:off x="12108378" y="2031090"/>
          <a:ext cx="1085193"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latin typeface="Calibri"/>
            </a:rPr>
            <a:t>March 2024</a:t>
          </a:r>
        </a:p>
        <a:p>
          <a:pPr marL="0" lvl="0" indent="0" algn="ctr" defTabSz="533400">
            <a:lnSpc>
              <a:spcPct val="90000"/>
            </a:lnSpc>
            <a:spcBef>
              <a:spcPct val="0"/>
            </a:spcBef>
            <a:spcAft>
              <a:spcPct val="35000"/>
            </a:spcAft>
            <a:buNone/>
          </a:pPr>
          <a:r>
            <a:rPr lang="en-US" sz="1200" kern="1200" dirty="0">
              <a:latin typeface="Calibri"/>
            </a:rPr>
            <a:t>Youth Logo Contest Winners Announced</a:t>
          </a:r>
          <a:endParaRPr lang="en-US" sz="1200" kern="1200" dirty="0"/>
        </a:p>
      </dsp:txBody>
      <dsp:txXfrm>
        <a:off x="12108378" y="2031090"/>
        <a:ext cx="1085193" cy="1354060"/>
      </dsp:txXfrm>
    </dsp:sp>
    <dsp:sp modelId="{055A1455-3343-4E28-AC95-4C7D419852F5}">
      <dsp:nvSpPr>
        <dsp:cNvPr id="0" name=""/>
        <dsp:cNvSpPr/>
      </dsp:nvSpPr>
      <dsp:spPr>
        <a:xfrm>
          <a:off x="12481717"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A85F3-8C44-4E5A-9066-6519332C8AA3}">
      <dsp:nvSpPr>
        <dsp:cNvPr id="0" name=""/>
        <dsp:cNvSpPr/>
      </dsp:nvSpPr>
      <dsp:spPr>
        <a:xfrm>
          <a:off x="13233427" y="0"/>
          <a:ext cx="1240444"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en-US" sz="1200" kern="1200" dirty="0">
              <a:latin typeface="Calibri"/>
            </a:rPr>
            <a:t>April 2025 Community Intervention Specialist Jobs Posted</a:t>
          </a:r>
        </a:p>
      </dsp:txBody>
      <dsp:txXfrm>
        <a:off x="13233427" y="0"/>
        <a:ext cx="1240444" cy="1354060"/>
      </dsp:txXfrm>
    </dsp:sp>
    <dsp:sp modelId="{45412D38-2D68-4832-942E-61C785717AAB}">
      <dsp:nvSpPr>
        <dsp:cNvPr id="0" name=""/>
        <dsp:cNvSpPr/>
      </dsp:nvSpPr>
      <dsp:spPr>
        <a:xfrm>
          <a:off x="13684392"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95CFFD-34D6-461C-8C91-B86448036374}">
      <dsp:nvSpPr>
        <dsp:cNvPr id="0" name=""/>
        <dsp:cNvSpPr/>
      </dsp:nvSpPr>
      <dsp:spPr>
        <a:xfrm>
          <a:off x="14513727" y="2031090"/>
          <a:ext cx="1012936" cy="135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en-US" sz="1200" kern="1200" dirty="0">
              <a:latin typeface="Calibri"/>
            </a:rPr>
            <a:t>May/June 2025</a:t>
          </a:r>
        </a:p>
        <a:p>
          <a:pPr marL="0" lvl="0" indent="0" algn="ctr" defTabSz="533400" rtl="0">
            <a:lnSpc>
              <a:spcPct val="90000"/>
            </a:lnSpc>
            <a:spcBef>
              <a:spcPct val="0"/>
            </a:spcBef>
            <a:spcAft>
              <a:spcPct val="35000"/>
            </a:spcAft>
            <a:buNone/>
          </a:pPr>
          <a:r>
            <a:rPr lang="en-US" sz="1200" kern="1200" dirty="0">
              <a:latin typeface="Calibri"/>
            </a:rPr>
            <a:t>CIS Interviews </a:t>
          </a:r>
        </a:p>
      </dsp:txBody>
      <dsp:txXfrm>
        <a:off x="14513727" y="2031090"/>
        <a:ext cx="1012936" cy="1354060"/>
      </dsp:txXfrm>
    </dsp:sp>
    <dsp:sp modelId="{2EF88A6B-C327-4C1A-AA4C-FF7B56474132}">
      <dsp:nvSpPr>
        <dsp:cNvPr id="0" name=""/>
        <dsp:cNvSpPr/>
      </dsp:nvSpPr>
      <dsp:spPr>
        <a:xfrm>
          <a:off x="14850938" y="1523317"/>
          <a:ext cx="338515" cy="338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5B2C0-E0DC-4AA5-86E2-B27C554C7059}" type="datetimeFigureOut">
              <a:rPr lang="en-US" smtClean="0"/>
              <a:t>5/23/2025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833DC-710C-484A-AA6E-915824CC7EDB}" type="slidenum">
              <a:rPr lang="en-US" smtClean="0"/>
              <a:t>‹#›</a:t>
            </a:fld>
            <a:endParaRPr lang="en-US"/>
          </a:p>
        </p:txBody>
      </p:sp>
    </p:spTree>
    <p:extLst>
      <p:ext uri="{BB962C8B-B14F-4D97-AF65-F5344CB8AC3E}">
        <p14:creationId xmlns:p14="http://schemas.microsoft.com/office/powerpoint/2010/main" val="60932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Gold Bar</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Header Back</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Cap Top</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Cap Top</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Cap Top</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Cap Top</a:t>
            </a:r>
            <a:endParaRPr dirty="0"/>
          </a:p>
          <a:p>
            <a:r>
              <a:rPr b="0" dirty="0"/>
              <a:t>No alt text provided</a:t>
            </a:r>
            <a:endParaRPr dirty="0"/>
          </a:p>
          <a:p>
            <a:endParaRPr dirty="0"/>
          </a:p>
          <a:p>
            <a:r>
              <a:rPr b="1" dirty="0"/>
              <a:t>Date Range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Cap Top</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ABC</a:t>
            </a:r>
            <a:endParaRPr dirty="0"/>
          </a:p>
          <a:p>
            <a:r>
              <a:rPr b="0" dirty="0"/>
              <a:t>No alt text provided</a:t>
            </a:r>
            <a:endParaRPr dirty="0"/>
          </a:p>
          <a:p>
            <a:endParaRPr dirty="0"/>
          </a:p>
          <a:p>
            <a:r>
              <a:rPr b="1" dirty="0"/>
              <a:t>ABC</a:t>
            </a:r>
            <a:endParaRPr dirty="0"/>
          </a:p>
          <a:p>
            <a:r>
              <a:rPr b="0" dirty="0"/>
              <a:t>No alt text provided</a:t>
            </a:r>
            <a:endParaRPr dirty="0"/>
          </a:p>
          <a:p>
            <a:endParaRPr dirty="0"/>
          </a:p>
          <a:p>
            <a:r>
              <a:rPr b="1" dirty="0"/>
              <a:t>ABC</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Cap Top</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By Day of the Week</a:t>
            </a:r>
            <a:endParaRPr dirty="0"/>
          </a:p>
          <a:p>
            <a:r>
              <a:rPr b="0" dirty="0"/>
              <a:t>No alt text provided</a:t>
            </a:r>
            <a:endParaRPr dirty="0"/>
          </a:p>
          <a:p>
            <a:endParaRPr dirty="0"/>
          </a:p>
          <a:p>
            <a:r>
              <a:rPr b="1" dirty="0"/>
              <a:t>Call Trend Over Time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Gold Bar</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Header Back</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Cap Top</a:t>
            </a:r>
            <a:endParaRPr dirty="0"/>
          </a:p>
          <a:p>
            <a:r>
              <a:rPr b="0" dirty="0"/>
              <a:t>No alt text provided</a:t>
            </a:r>
            <a:endParaRPr dirty="0"/>
          </a:p>
          <a:p>
            <a:endParaRPr dirty="0"/>
          </a:p>
          <a:p>
            <a:r>
              <a:rPr b="1" dirty="0"/>
              <a:t>Cap Top</a:t>
            </a:r>
            <a:endParaRPr dirty="0"/>
          </a:p>
          <a:p>
            <a:r>
              <a:rPr b="0" dirty="0"/>
              <a:t>No alt text provided</a:t>
            </a:r>
            <a:endParaRPr dirty="0"/>
          </a:p>
          <a:p>
            <a:endParaRPr dirty="0"/>
          </a:p>
          <a:p>
            <a:r>
              <a:rPr b="1" dirty="0"/>
              <a:t>About Us Text</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Date Range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edb578b-aa65-4be1-a7d7-2df5e76b731f/?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edb578b-aa65-4be1-a7d7-2df5e76b731f/?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8357" y="-117542"/>
            <a:ext cx="6858000" cy="10522084"/>
            <a:chOff x="-7603" y="-2248010"/>
            <a:chExt cx="4997352" cy="4279507"/>
          </a:xfrm>
        </p:grpSpPr>
        <p:sp>
          <p:nvSpPr>
            <p:cNvPr id="11" name="Freeform 11"/>
            <p:cNvSpPr/>
            <p:nvPr/>
          </p:nvSpPr>
          <p:spPr>
            <a:xfrm>
              <a:off x="-7603" y="-2248010"/>
              <a:ext cx="4997352" cy="4279507"/>
            </a:xfrm>
            <a:custGeom>
              <a:avLst/>
              <a:gdLst/>
              <a:ahLst/>
              <a:cxnLst/>
              <a:rect l="l" t="t" r="r" b="b"/>
              <a:pathLst>
                <a:path w="4997352" h="2031497">
                  <a:moveTo>
                    <a:pt x="0" y="0"/>
                  </a:moveTo>
                  <a:lnTo>
                    <a:pt x="4997352" y="0"/>
                  </a:lnTo>
                  <a:lnTo>
                    <a:pt x="4997352" y="2031497"/>
                  </a:lnTo>
                  <a:lnTo>
                    <a:pt x="0" y="2031497"/>
                  </a:lnTo>
                  <a:close/>
                </a:path>
              </a:pathLst>
            </a:custGeom>
            <a:solidFill>
              <a:srgbClr val="202B3D"/>
            </a:solidFill>
          </p:spPr>
          <p:txBody>
            <a:bodyPr/>
            <a:lstStyle/>
            <a:p>
              <a:endParaRPr lang="en-US" sz="2000" dirty="0"/>
            </a:p>
            <a:p>
              <a:endParaRPr lang="en-US" sz="2000" dirty="0"/>
            </a:p>
            <a:p>
              <a:r>
                <a:rPr lang="en-US" sz="3200" dirty="0">
                  <a:solidFill>
                    <a:schemeClr val="bg2"/>
                  </a:solidFill>
                </a:rPr>
                <a:t>New Councilmember Orientation</a:t>
              </a:r>
            </a:p>
          </p:txBody>
        </p:sp>
      </p:grpSp>
      <p:sp>
        <p:nvSpPr>
          <p:cNvPr id="12" name="TextBox 12"/>
          <p:cNvSpPr txBox="1"/>
          <p:nvPr/>
        </p:nvSpPr>
        <p:spPr>
          <a:xfrm>
            <a:off x="402703" y="2211452"/>
            <a:ext cx="6204993" cy="3537443"/>
          </a:xfrm>
          <a:prstGeom prst="rect">
            <a:avLst/>
          </a:prstGeom>
        </p:spPr>
        <p:txBody>
          <a:bodyPr wrap="square" lIns="0" tIns="0" rIns="0" bIns="0" rtlCol="0" anchor="t">
            <a:spAutoFit/>
          </a:bodyPr>
          <a:lstStyle/>
          <a:p>
            <a:pPr algn="l">
              <a:lnSpc>
                <a:spcPts val="7040"/>
              </a:lnSpc>
            </a:pPr>
            <a:r>
              <a:rPr lang="en-US" sz="5400" dirty="0">
                <a:solidFill>
                  <a:srgbClr val="FFFFFF"/>
                </a:solidFill>
                <a:latin typeface="Montserrat Ultra-Bold"/>
              </a:rPr>
              <a:t>COMMUNITY CRISIS RESPONSE PROGRAM</a:t>
            </a:r>
          </a:p>
        </p:txBody>
      </p:sp>
      <p:sp>
        <p:nvSpPr>
          <p:cNvPr id="13" name="TextBox 13"/>
          <p:cNvSpPr txBox="1"/>
          <p:nvPr/>
        </p:nvSpPr>
        <p:spPr>
          <a:xfrm>
            <a:off x="402703" y="6997730"/>
            <a:ext cx="5370099" cy="1176925"/>
          </a:xfrm>
          <a:prstGeom prst="rect">
            <a:avLst/>
          </a:prstGeom>
        </p:spPr>
        <p:txBody>
          <a:bodyPr lIns="0" tIns="0" rIns="0" bIns="0" rtlCol="0" anchor="t">
            <a:spAutoFit/>
          </a:bodyPr>
          <a:lstStyle/>
          <a:p>
            <a:pPr algn="l">
              <a:lnSpc>
                <a:spcPct val="112650"/>
              </a:lnSpc>
              <a:spcBef>
                <a:spcPct val="0"/>
              </a:spcBef>
            </a:pPr>
            <a:r>
              <a:rPr lang="en-US" sz="2299" dirty="0">
                <a:solidFill>
                  <a:srgbClr val="FFFFFF"/>
                </a:solidFill>
                <a:latin typeface="Open Sans"/>
              </a:rPr>
              <a:t>Sam Vaughn, Deputy Director</a:t>
            </a:r>
          </a:p>
          <a:p>
            <a:pPr algn="l">
              <a:lnSpc>
                <a:spcPct val="112650"/>
              </a:lnSpc>
              <a:spcBef>
                <a:spcPct val="0"/>
              </a:spcBef>
            </a:pPr>
            <a:r>
              <a:rPr lang="en-US" sz="2299" dirty="0">
                <a:solidFill>
                  <a:srgbClr val="FFFFFF"/>
                </a:solidFill>
                <a:latin typeface="Open Sans"/>
              </a:rPr>
              <a:t>Michael Romero, Program Manager</a:t>
            </a:r>
          </a:p>
          <a:p>
            <a:pPr algn="l">
              <a:lnSpc>
                <a:spcPct val="112650"/>
              </a:lnSpc>
              <a:spcBef>
                <a:spcPct val="0"/>
              </a:spcBef>
            </a:pPr>
            <a:r>
              <a:rPr lang="en-US" sz="2299" dirty="0">
                <a:solidFill>
                  <a:srgbClr val="FFFFFF"/>
                </a:solidFill>
                <a:latin typeface="Open Sans"/>
              </a:rPr>
              <a:t>May 27, 2025</a:t>
            </a:r>
            <a:endParaRPr lang="en-US" dirty="0"/>
          </a:p>
        </p:txBody>
      </p:sp>
      <p:grpSp>
        <p:nvGrpSpPr>
          <p:cNvPr id="14" name="Group 14"/>
          <p:cNvGrpSpPr/>
          <p:nvPr/>
        </p:nvGrpSpPr>
        <p:grpSpPr>
          <a:xfrm>
            <a:off x="11373" y="6509531"/>
            <a:ext cx="6839407" cy="64641"/>
            <a:chOff x="0" y="0"/>
            <a:chExt cx="4997352" cy="152400"/>
          </a:xfrm>
        </p:grpSpPr>
        <p:sp>
          <p:nvSpPr>
            <p:cNvPr id="15" name="Freeform 15"/>
            <p:cNvSpPr/>
            <p:nvPr/>
          </p:nvSpPr>
          <p:spPr>
            <a:xfrm>
              <a:off x="0" y="0"/>
              <a:ext cx="4997352" cy="152400"/>
            </a:xfrm>
            <a:custGeom>
              <a:avLst/>
              <a:gdLst/>
              <a:ahLst/>
              <a:cxnLst/>
              <a:rect l="l" t="t" r="r" b="b"/>
              <a:pathLst>
                <a:path w="4997352" h="152400">
                  <a:moveTo>
                    <a:pt x="0" y="0"/>
                  </a:moveTo>
                  <a:lnTo>
                    <a:pt x="4997352" y="0"/>
                  </a:lnTo>
                  <a:lnTo>
                    <a:pt x="4997352" y="152400"/>
                  </a:lnTo>
                  <a:lnTo>
                    <a:pt x="0" y="152400"/>
                  </a:lnTo>
                  <a:close/>
                </a:path>
              </a:pathLst>
            </a:custGeom>
            <a:solidFill>
              <a:srgbClr val="F6A429"/>
            </a:solidFill>
          </p:spPr>
          <p:txBody>
            <a:bodyPr/>
            <a:lstStyle/>
            <a:p>
              <a:endParaRPr lang="en-US"/>
            </a:p>
          </p:txBody>
        </p:sp>
      </p:grpSp>
      <p:sp>
        <p:nvSpPr>
          <p:cNvPr id="24" name="TextBox 23">
            <a:extLst>
              <a:ext uri="{FF2B5EF4-FFF2-40B4-BE49-F238E27FC236}">
                <a16:creationId xmlns:a16="http://schemas.microsoft.com/office/drawing/2014/main" id="{C612A68B-C13F-980D-277E-D92612F6CC31}"/>
              </a:ext>
            </a:extLst>
          </p:cNvPr>
          <p:cNvSpPr txBox="1"/>
          <p:nvPr/>
        </p:nvSpPr>
        <p:spPr>
          <a:xfrm>
            <a:off x="7370928" y="7786974"/>
            <a:ext cx="10533797" cy="1200329"/>
          </a:xfrm>
          <a:prstGeom prst="rect">
            <a:avLst/>
          </a:prstGeom>
          <a:noFill/>
        </p:spPr>
        <p:txBody>
          <a:bodyPr wrap="square" lIns="91440" tIns="45720" rIns="91440" bIns="45720" anchor="t">
            <a:spAutoFit/>
          </a:bodyPr>
          <a:lstStyle/>
          <a:p>
            <a:pPr algn="ctr"/>
            <a:r>
              <a:rPr lang="en-US" sz="3600" b="1" kern="0" dirty="0">
                <a:solidFill>
                  <a:schemeClr val="accent6"/>
                </a:solidFill>
                <a:latin typeface="Montserrat Bold" panose="020B0604020202020204" charset="0"/>
                <a:cs typeface="Arial"/>
              </a:rPr>
              <a:t>R O C K</a:t>
            </a:r>
          </a:p>
          <a:p>
            <a:pPr algn="ctr"/>
            <a:r>
              <a:rPr lang="en-US" sz="3600" b="1" kern="0" dirty="0">
                <a:solidFill>
                  <a:schemeClr val="accent6"/>
                </a:solidFill>
                <a:latin typeface="Montserrat Bold" panose="020B0604020202020204" charset="0"/>
                <a:cs typeface="Arial"/>
                <a:sym typeface="Arial"/>
              </a:rPr>
              <a:t>Reach Out with Compassion and Kindness</a:t>
            </a:r>
            <a:endParaRPr lang="en-US" sz="3600" b="1" kern="0" dirty="0">
              <a:solidFill>
                <a:schemeClr val="accent6"/>
              </a:solidFill>
              <a:latin typeface="Montserrat Bold" panose="020B0604020202020204" charset="0"/>
              <a:cs typeface="Arial"/>
            </a:endParaRPr>
          </a:p>
        </p:txBody>
      </p:sp>
      <p:pic>
        <p:nvPicPr>
          <p:cNvPr id="30" name="Picture 29" descr="Logo&#10;&#10;AI-generated content may be incorrect.">
            <a:extLst>
              <a:ext uri="{FF2B5EF4-FFF2-40B4-BE49-F238E27FC236}">
                <a16:creationId xmlns:a16="http://schemas.microsoft.com/office/drawing/2014/main" id="{EBE2502F-8BFB-1CB9-1F11-0E5D03676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6800" y="9192768"/>
            <a:ext cx="1867373" cy="977259"/>
          </a:xfrm>
          <a:prstGeom prst="rect">
            <a:avLst/>
          </a:prstGeom>
        </p:spPr>
      </p:pic>
      <p:pic>
        <p:nvPicPr>
          <p:cNvPr id="33" name="Picture 32" descr="A group of people posing for a photo&#10;&#10;AI-generated content may be incorrect.">
            <a:extLst>
              <a:ext uri="{FF2B5EF4-FFF2-40B4-BE49-F238E27FC236}">
                <a16:creationId xmlns:a16="http://schemas.microsoft.com/office/drawing/2014/main" id="{7AF29D1F-0A8E-276C-CF46-5181EBEBC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340552"/>
            <a:ext cx="7391400" cy="6559346"/>
          </a:xfrm>
          <a:prstGeom prst="rect">
            <a:avLst/>
          </a:prstGeom>
        </p:spPr>
      </p:pic>
      <p:sp>
        <p:nvSpPr>
          <p:cNvPr id="34" name="TextBox 33">
            <a:extLst>
              <a:ext uri="{FF2B5EF4-FFF2-40B4-BE49-F238E27FC236}">
                <a16:creationId xmlns:a16="http://schemas.microsoft.com/office/drawing/2014/main" id="{F05F8A59-4F81-B12C-BB09-BDCF6155B4F7}"/>
              </a:ext>
            </a:extLst>
          </p:cNvPr>
          <p:cNvSpPr txBox="1"/>
          <p:nvPr/>
        </p:nvSpPr>
        <p:spPr>
          <a:xfrm>
            <a:off x="8892654" y="6997730"/>
            <a:ext cx="7490346" cy="646331"/>
          </a:xfrm>
          <a:prstGeom prst="rect">
            <a:avLst/>
          </a:prstGeom>
          <a:noFill/>
        </p:spPr>
        <p:txBody>
          <a:bodyPr wrap="square" rtlCol="0">
            <a:spAutoFit/>
          </a:bodyPr>
          <a:lstStyle/>
          <a:p>
            <a:pPr algn="ctr"/>
            <a:r>
              <a:rPr lang="en-US" dirty="0"/>
              <a:t>Picture of CCRP Staff and RPD Chief Bisa French and City Deputy Manager LaShonda White visit New Orleans Parish Communication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35213" y="7063676"/>
            <a:ext cx="452787" cy="2194624"/>
            <a:chOff x="0" y="0"/>
            <a:chExt cx="293277" cy="1421492"/>
          </a:xfrm>
        </p:grpSpPr>
        <p:sp>
          <p:nvSpPr>
            <p:cNvPr id="3" name="Freeform 3"/>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F6A429"/>
            </a:solidFill>
          </p:spPr>
          <p:txBody>
            <a:bodyPr/>
            <a:lstStyle/>
            <a:p>
              <a:endParaRPr lang="en-US"/>
            </a:p>
          </p:txBody>
        </p:sp>
      </p:grpSp>
      <p:sp>
        <p:nvSpPr>
          <p:cNvPr id="6" name="TextBox 6"/>
          <p:cNvSpPr txBox="1"/>
          <p:nvPr/>
        </p:nvSpPr>
        <p:spPr>
          <a:xfrm>
            <a:off x="8004653" y="382512"/>
            <a:ext cx="8181123" cy="1670265"/>
          </a:xfrm>
          <a:prstGeom prst="rect">
            <a:avLst/>
          </a:prstGeom>
        </p:spPr>
        <p:txBody>
          <a:bodyPr wrap="square" lIns="0" tIns="0" rIns="0" bIns="0" rtlCol="0" anchor="t">
            <a:spAutoFit/>
          </a:bodyPr>
          <a:lstStyle/>
          <a:p>
            <a:pPr algn="ctr">
              <a:lnSpc>
                <a:spcPct val="100787"/>
              </a:lnSpc>
            </a:pPr>
            <a:r>
              <a:rPr lang="en-US" sz="5500" dirty="0">
                <a:solidFill>
                  <a:srgbClr val="20252F"/>
                </a:solidFill>
                <a:latin typeface="Montserrat Bold"/>
              </a:rPr>
              <a:t>FISCAL YEAR 2024-25</a:t>
            </a:r>
            <a:endParaRPr lang="en-US"/>
          </a:p>
          <a:p>
            <a:pPr algn="ctr">
              <a:lnSpc>
                <a:spcPct val="100787"/>
              </a:lnSpc>
            </a:pPr>
            <a:r>
              <a:rPr lang="en-US" sz="5500" dirty="0">
                <a:solidFill>
                  <a:srgbClr val="20252F"/>
                </a:solidFill>
                <a:latin typeface="Montserrat Bold"/>
              </a:rPr>
              <a:t>PROPOSED BUDGET</a:t>
            </a:r>
          </a:p>
        </p:txBody>
      </p:sp>
      <p:grpSp>
        <p:nvGrpSpPr>
          <p:cNvPr id="13" name="Group 13"/>
          <p:cNvGrpSpPr/>
          <p:nvPr/>
        </p:nvGrpSpPr>
        <p:grpSpPr>
          <a:xfrm>
            <a:off x="-226394" y="1255123"/>
            <a:ext cx="452787" cy="2194624"/>
            <a:chOff x="0" y="0"/>
            <a:chExt cx="293277" cy="1421492"/>
          </a:xfrm>
        </p:grpSpPr>
        <p:sp>
          <p:nvSpPr>
            <p:cNvPr id="14" name="Freeform 14"/>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F6A429"/>
            </a:solidFill>
          </p:spPr>
          <p:txBody>
            <a:bodyPr/>
            <a:lstStyle/>
            <a:p>
              <a:endParaRPr lang="en-US"/>
            </a:p>
          </p:txBody>
        </p:sp>
      </p:grpSp>
      <p:pic>
        <p:nvPicPr>
          <p:cNvPr id="4" name="Picture 3">
            <a:extLst>
              <a:ext uri="{FF2B5EF4-FFF2-40B4-BE49-F238E27FC236}">
                <a16:creationId xmlns:a16="http://schemas.microsoft.com/office/drawing/2014/main" id="{3E74404F-E56F-C409-3F49-7E56CECB0F9F}"/>
              </a:ext>
            </a:extLst>
          </p:cNvPr>
          <p:cNvPicPr>
            <a:picLocks noChangeAspect="1"/>
          </p:cNvPicPr>
          <p:nvPr/>
        </p:nvPicPr>
        <p:blipFill>
          <a:blip r:embed="rId2"/>
          <a:stretch>
            <a:fillRect/>
          </a:stretch>
        </p:blipFill>
        <p:spPr>
          <a:xfrm>
            <a:off x="8229600" y="2321262"/>
            <a:ext cx="7956176" cy="624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63B817C2-021C-1625-F202-E91DAF4D627E}"/>
              </a:ext>
            </a:extLst>
          </p:cNvPr>
          <p:cNvGrpSpPr/>
          <p:nvPr/>
        </p:nvGrpSpPr>
        <p:grpSpPr>
          <a:xfrm>
            <a:off x="13340232" y="3257948"/>
            <a:ext cx="4968240" cy="7063740"/>
            <a:chOff x="0" y="0"/>
            <a:chExt cx="2590958" cy="3683770"/>
          </a:xfrm>
        </p:grpSpPr>
        <p:sp>
          <p:nvSpPr>
            <p:cNvPr id="13" name="Freeform 5">
              <a:extLst>
                <a:ext uri="{FF2B5EF4-FFF2-40B4-BE49-F238E27FC236}">
                  <a16:creationId xmlns:a16="http://schemas.microsoft.com/office/drawing/2014/main" id="{EA7653C3-D49E-5314-D575-B014E93EACEF}"/>
                </a:ext>
              </a:extLst>
            </p:cNvPr>
            <p:cNvSpPr/>
            <p:nvPr/>
          </p:nvSpPr>
          <p:spPr>
            <a:xfrm>
              <a:off x="0" y="0"/>
              <a:ext cx="2590958" cy="3683769"/>
            </a:xfrm>
            <a:custGeom>
              <a:avLst/>
              <a:gdLst/>
              <a:ahLst/>
              <a:cxnLst/>
              <a:rect l="l" t="t" r="r" b="b"/>
              <a:pathLst>
                <a:path w="2590958" h="3683769">
                  <a:moveTo>
                    <a:pt x="0" y="0"/>
                  </a:moveTo>
                  <a:lnTo>
                    <a:pt x="2590958" y="0"/>
                  </a:lnTo>
                  <a:lnTo>
                    <a:pt x="2590958" y="3683769"/>
                  </a:lnTo>
                  <a:lnTo>
                    <a:pt x="0" y="3683769"/>
                  </a:lnTo>
                  <a:close/>
                </a:path>
              </a:pathLst>
            </a:custGeom>
            <a:solidFill>
              <a:srgbClr val="F6A429"/>
            </a:solidFill>
          </p:spPr>
          <p:txBody>
            <a:bodyPr/>
            <a:lstStyle/>
            <a:p>
              <a:endParaRPr lang="en-US" dirty="0"/>
            </a:p>
          </p:txBody>
        </p:sp>
      </p:grpSp>
      <p:grpSp>
        <p:nvGrpSpPr>
          <p:cNvPr id="2" name="Group 2"/>
          <p:cNvGrpSpPr/>
          <p:nvPr/>
        </p:nvGrpSpPr>
        <p:grpSpPr>
          <a:xfrm>
            <a:off x="0" y="7588898"/>
            <a:ext cx="452787" cy="2194624"/>
            <a:chOff x="0" y="0"/>
            <a:chExt cx="293277" cy="1421492"/>
          </a:xfrm>
        </p:grpSpPr>
        <p:sp>
          <p:nvSpPr>
            <p:cNvPr id="3" name="Freeform 3"/>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F6A429"/>
            </a:solidFill>
          </p:spPr>
          <p:txBody>
            <a:bodyPr/>
            <a:lstStyle/>
            <a:p>
              <a:endParaRPr lang="en-US"/>
            </a:p>
          </p:txBody>
        </p:sp>
      </p:grpSp>
      <p:sp>
        <p:nvSpPr>
          <p:cNvPr id="10" name="TextBox 10"/>
          <p:cNvSpPr txBox="1"/>
          <p:nvPr/>
        </p:nvSpPr>
        <p:spPr>
          <a:xfrm>
            <a:off x="451650" y="583755"/>
            <a:ext cx="12077700" cy="815416"/>
          </a:xfrm>
          <a:prstGeom prst="rect">
            <a:avLst/>
          </a:prstGeom>
        </p:spPr>
        <p:txBody>
          <a:bodyPr wrap="square" lIns="0" tIns="0" rIns="0" bIns="0" rtlCol="0" anchor="t">
            <a:spAutoFit/>
          </a:bodyPr>
          <a:lstStyle/>
          <a:p>
            <a:pPr algn="l">
              <a:lnSpc>
                <a:spcPct val="100787"/>
              </a:lnSpc>
            </a:pPr>
            <a:r>
              <a:rPr lang="en-US" sz="5500" dirty="0">
                <a:solidFill>
                  <a:srgbClr val="202B3D"/>
                </a:solidFill>
                <a:latin typeface="Montserrat Ultra-Bold"/>
              </a:rPr>
              <a:t>PROGRAM OVERVIEW</a:t>
            </a:r>
          </a:p>
        </p:txBody>
      </p:sp>
      <p:sp>
        <p:nvSpPr>
          <p:cNvPr id="11" name="TextBox 11"/>
          <p:cNvSpPr txBox="1"/>
          <p:nvPr/>
        </p:nvSpPr>
        <p:spPr>
          <a:xfrm>
            <a:off x="1015313" y="1638300"/>
            <a:ext cx="11914496" cy="8008346"/>
          </a:xfrm>
          <a:prstGeom prst="rect">
            <a:avLst/>
          </a:prstGeom>
        </p:spPr>
        <p:txBody>
          <a:bodyPr wrap="square" lIns="0" tIns="0" rIns="0" bIns="0" rtlCol="0" anchor="t">
            <a:spAutoFit/>
          </a:bodyPr>
          <a:lstStyle/>
          <a:p>
            <a:pPr marL="1028065" lvl="3" indent="-342900">
              <a:lnSpc>
                <a:spcPct val="90000"/>
              </a:lnSpc>
              <a:spcAft>
                <a:spcPts val="1200"/>
              </a:spcAft>
              <a:buClr>
                <a:srgbClr val="000000"/>
              </a:buClr>
              <a:buSzPts val="2100"/>
              <a:buFont typeface="Wingdings" panose="05000000000000000000" pitchFamily="2" charset="2"/>
              <a:buChar char="v"/>
            </a:pPr>
            <a:r>
              <a:rPr lang="en-US" sz="2400" dirty="0">
                <a:solidFill>
                  <a:srgbClr val="000000"/>
                </a:solidFill>
                <a:latin typeface="Open Sans"/>
                <a:ea typeface="Open Sans"/>
                <a:cs typeface="Open Sans"/>
              </a:rPr>
              <a:t>An alternative and supportive safety response system designed to address </a:t>
            </a:r>
            <a:r>
              <a:rPr lang="en-US" sz="2400" b="1" dirty="0">
                <a:solidFill>
                  <a:srgbClr val="000000"/>
                </a:solidFill>
                <a:latin typeface="Open Sans"/>
                <a:ea typeface="Open Sans"/>
                <a:cs typeface="Open Sans"/>
              </a:rPr>
              <a:t>low acuity, non-medical, and non-violent</a:t>
            </a:r>
            <a:r>
              <a:rPr lang="en-US" sz="2400" dirty="0">
                <a:solidFill>
                  <a:srgbClr val="000000"/>
                </a:solidFill>
                <a:latin typeface="Open Sans"/>
                <a:ea typeface="Open Sans"/>
                <a:cs typeface="Open Sans"/>
              </a:rPr>
              <a:t> situations using a trauma-informed, healing-centered, and community-based approach. CCRP responders, also known as ROCK responders, will be trained in de-escalation, mediation, and other crisis response tools to ensure the most appropriate and effective response for community members experiencing a crisis. </a:t>
            </a:r>
          </a:p>
          <a:p>
            <a:pPr marL="1028065" lvl="3" indent="-342900">
              <a:lnSpc>
                <a:spcPct val="90000"/>
              </a:lnSpc>
              <a:spcAft>
                <a:spcPts val="1200"/>
              </a:spcAft>
              <a:buClr>
                <a:srgbClr val="000000"/>
              </a:buClr>
              <a:buSzPts val="2100"/>
              <a:buFont typeface="Wingdings" panose="05000000000000000000" pitchFamily="2" charset="2"/>
              <a:buChar char="v"/>
            </a:pPr>
            <a:r>
              <a:rPr lang="en-US" sz="2400" dirty="0">
                <a:solidFill>
                  <a:srgbClr val="000000"/>
                </a:solidFill>
                <a:latin typeface="Open Sans"/>
                <a:ea typeface="Open Sans"/>
                <a:cs typeface="Open Sans"/>
              </a:rPr>
              <a:t>Goals:</a:t>
            </a:r>
          </a:p>
          <a:p>
            <a:pPr marL="1485265" lvl="4" indent="-342900">
              <a:lnSpc>
                <a:spcPct val="90000"/>
              </a:lnSpc>
              <a:spcAft>
                <a:spcPts val="1200"/>
              </a:spcAft>
              <a:buClr>
                <a:srgbClr val="000000"/>
              </a:buClr>
              <a:buSzPts val="2100"/>
              <a:buFont typeface="Wingdings" panose="05000000000000000000" pitchFamily="2" charset="2"/>
              <a:buChar char="v"/>
            </a:pPr>
            <a:r>
              <a:rPr lang="en-US" sz="2400" dirty="0">
                <a:solidFill>
                  <a:srgbClr val="000000"/>
                </a:solidFill>
                <a:latin typeface="Open Sans"/>
                <a:ea typeface="Open Sans"/>
                <a:cs typeface="Open Sans"/>
              </a:rPr>
              <a:t>Provide an appropriate and effective response to acute behavioral health situations</a:t>
            </a:r>
          </a:p>
          <a:p>
            <a:pPr marL="1485265" lvl="4" indent="-342900">
              <a:lnSpc>
                <a:spcPct val="90000"/>
              </a:lnSpc>
              <a:spcAft>
                <a:spcPts val="1200"/>
              </a:spcAft>
              <a:buClr>
                <a:srgbClr val="000000"/>
              </a:buClr>
              <a:buSzPts val="2100"/>
              <a:buFont typeface="Wingdings" panose="05000000000000000000" pitchFamily="2" charset="2"/>
              <a:buChar char="v"/>
            </a:pPr>
            <a:r>
              <a:rPr lang="en-US" sz="2400" dirty="0">
                <a:solidFill>
                  <a:srgbClr val="000000"/>
                </a:solidFill>
                <a:latin typeface="Open Sans"/>
                <a:ea typeface="Open Sans"/>
                <a:cs typeface="Open Sans"/>
              </a:rPr>
              <a:t>Reduce overreliance on law enforcement for non-emergency matters</a:t>
            </a:r>
          </a:p>
          <a:p>
            <a:pPr marL="1485265" lvl="4" indent="-342900">
              <a:lnSpc>
                <a:spcPct val="90000"/>
              </a:lnSpc>
              <a:spcAft>
                <a:spcPts val="1200"/>
              </a:spcAft>
              <a:buClr>
                <a:srgbClr val="000000"/>
              </a:buClr>
              <a:buSzPts val="2100"/>
              <a:buFont typeface="Wingdings" panose="05000000000000000000" pitchFamily="2" charset="2"/>
              <a:buChar char="v"/>
            </a:pPr>
            <a:r>
              <a:rPr lang="en-US" sz="2400" dirty="0">
                <a:solidFill>
                  <a:srgbClr val="000000"/>
                </a:solidFill>
                <a:latin typeface="Open Sans"/>
                <a:ea typeface="Open Sans"/>
                <a:cs typeface="Open Sans"/>
              </a:rPr>
              <a:t>Connect individuals in crisis with appropriate services and support</a:t>
            </a:r>
          </a:p>
          <a:p>
            <a:pPr marL="1028065" lvl="3" indent="-342900">
              <a:lnSpc>
                <a:spcPct val="90000"/>
              </a:lnSpc>
              <a:spcAft>
                <a:spcPts val="1200"/>
              </a:spcAft>
              <a:buClr>
                <a:srgbClr val="000000"/>
              </a:buClr>
              <a:buSzPts val="2100"/>
              <a:buFont typeface="Wingdings" panose="05000000000000000000" pitchFamily="2" charset="2"/>
              <a:buChar char="v"/>
            </a:pPr>
            <a:r>
              <a:rPr lang="en-US" sz="2400" dirty="0">
                <a:solidFill>
                  <a:srgbClr val="000000"/>
                </a:solidFill>
                <a:latin typeface="Open Sans"/>
                <a:ea typeface="Open Sans"/>
                <a:cs typeface="Open Sans"/>
              </a:rPr>
              <a:t>The calls that CCRP-ROCK will be responding to are:</a:t>
            </a:r>
          </a:p>
          <a:p>
            <a:pPr marL="1485265" lvl="4" indent="-342900">
              <a:lnSpc>
                <a:spcPct val="90000"/>
              </a:lnSpc>
              <a:spcAft>
                <a:spcPts val="1200"/>
              </a:spcAft>
              <a:buClr>
                <a:srgbClr val="000000"/>
              </a:buClr>
              <a:buSzPts val="2100"/>
              <a:buFont typeface="Wingdings" panose="05000000000000000000" pitchFamily="2" charset="2"/>
              <a:buChar char="v"/>
            </a:pPr>
            <a:r>
              <a:rPr lang="en-US" sz="2400" dirty="0">
                <a:solidFill>
                  <a:srgbClr val="000000"/>
                </a:solidFill>
                <a:latin typeface="Open Sans"/>
                <a:ea typeface="Open Sans"/>
                <a:cs typeface="Open Sans"/>
              </a:rPr>
              <a:t>Wellness Checks</a:t>
            </a:r>
          </a:p>
          <a:p>
            <a:pPr marL="1485265" lvl="4" indent="-342900">
              <a:lnSpc>
                <a:spcPct val="90000"/>
              </a:lnSpc>
              <a:spcAft>
                <a:spcPts val="1200"/>
              </a:spcAft>
              <a:buClr>
                <a:srgbClr val="000000"/>
              </a:buClr>
              <a:buSzPts val="2100"/>
              <a:buFont typeface="Wingdings" panose="05000000000000000000" pitchFamily="2" charset="2"/>
              <a:buChar char="v"/>
            </a:pPr>
            <a:r>
              <a:rPr lang="en-US" sz="2400" dirty="0">
                <a:solidFill>
                  <a:srgbClr val="000000"/>
                </a:solidFill>
                <a:latin typeface="Open Sans"/>
                <a:ea typeface="Open Sans"/>
                <a:cs typeface="Open Sans"/>
              </a:rPr>
              <a:t>Disturbance e.g. noise, hanging in front of businesses.</a:t>
            </a:r>
          </a:p>
          <a:p>
            <a:pPr marL="1485265" lvl="4" indent="-342900">
              <a:lnSpc>
                <a:spcPct val="90000"/>
              </a:lnSpc>
              <a:spcAft>
                <a:spcPts val="1200"/>
              </a:spcAft>
              <a:buClr>
                <a:srgbClr val="000000"/>
              </a:buClr>
              <a:buSzPts val="2100"/>
              <a:buFont typeface="Wingdings" panose="05000000000000000000" pitchFamily="2" charset="2"/>
              <a:buChar char="v"/>
            </a:pPr>
            <a:r>
              <a:rPr lang="en-US" sz="2400" dirty="0">
                <a:solidFill>
                  <a:srgbClr val="000000"/>
                </a:solidFill>
                <a:latin typeface="Open Sans"/>
                <a:ea typeface="Open Sans"/>
                <a:cs typeface="Open Sans"/>
              </a:rPr>
              <a:t>Transport</a:t>
            </a:r>
          </a:p>
          <a:p>
            <a:pPr marL="1485265" lvl="4" indent="-342900">
              <a:lnSpc>
                <a:spcPct val="90000"/>
              </a:lnSpc>
              <a:spcAft>
                <a:spcPts val="1200"/>
              </a:spcAft>
              <a:buClr>
                <a:srgbClr val="000000"/>
              </a:buClr>
              <a:buSzPts val="2100"/>
              <a:buFont typeface="Wingdings" panose="05000000000000000000" pitchFamily="2" charset="2"/>
              <a:buChar char="v"/>
            </a:pPr>
            <a:r>
              <a:rPr lang="en-US" sz="2400" dirty="0">
                <a:solidFill>
                  <a:srgbClr val="000000"/>
                </a:solidFill>
                <a:latin typeface="Open Sans"/>
                <a:ea typeface="Open Sans"/>
                <a:cs typeface="Open Sans"/>
              </a:rPr>
              <a:t>School discipline e.g. counselor calls</a:t>
            </a:r>
          </a:p>
          <a:p>
            <a:pPr marL="1485265" lvl="4" indent="-342900">
              <a:lnSpc>
                <a:spcPct val="90000"/>
              </a:lnSpc>
              <a:spcAft>
                <a:spcPts val="1200"/>
              </a:spcAft>
              <a:buClr>
                <a:srgbClr val="000000"/>
              </a:buClr>
              <a:buSzPts val="2100"/>
              <a:buFont typeface="Wingdings" panose="05000000000000000000" pitchFamily="2" charset="2"/>
              <a:buChar char="v"/>
            </a:pPr>
            <a:r>
              <a:rPr lang="en-US" sz="2400" dirty="0">
                <a:solidFill>
                  <a:srgbClr val="000000"/>
                </a:solidFill>
                <a:latin typeface="Open Sans"/>
                <a:ea typeface="Open Sans"/>
                <a:cs typeface="Open Sans"/>
              </a:rPr>
              <a:t>Low-level suicidal ideation—no immediate harm to oneself or others</a:t>
            </a:r>
          </a:p>
          <a:p>
            <a:pPr marL="1485265" lvl="4" indent="-342900">
              <a:lnSpc>
                <a:spcPct val="90000"/>
              </a:lnSpc>
              <a:spcAft>
                <a:spcPts val="1200"/>
              </a:spcAft>
              <a:buClr>
                <a:srgbClr val="000000"/>
              </a:buClr>
              <a:buSzPts val="2100"/>
              <a:buFont typeface="Wingdings" panose="05000000000000000000" pitchFamily="2" charset="2"/>
              <a:buChar char="v"/>
            </a:pPr>
            <a:r>
              <a:rPr lang="en-US" sz="2400" dirty="0">
                <a:solidFill>
                  <a:srgbClr val="000000"/>
                </a:solidFill>
                <a:latin typeface="Open Sans"/>
                <a:ea typeface="Open Sans"/>
                <a:cs typeface="Open Sans"/>
              </a:rPr>
              <a:t>Request for Information/Resources</a:t>
            </a:r>
          </a:p>
        </p:txBody>
      </p:sp>
      <p:pic>
        <p:nvPicPr>
          <p:cNvPr id="5" name="Picture 4" descr="A couple of people standing next to a white van on a street&#10;&#10;AI-generated content may be incorrect.">
            <a:extLst>
              <a:ext uri="{FF2B5EF4-FFF2-40B4-BE49-F238E27FC236}">
                <a16:creationId xmlns:a16="http://schemas.microsoft.com/office/drawing/2014/main" id="{F8ED5A0E-1BAB-4CC6-90DD-7878952E0F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0717" y="1866900"/>
            <a:ext cx="4674130" cy="2688793"/>
          </a:xfrm>
          <a:prstGeom prst="rect">
            <a:avLst/>
          </a:prstGeom>
        </p:spPr>
      </p:pic>
      <p:pic>
        <p:nvPicPr>
          <p:cNvPr id="17" name="Picture 16" descr="A person giving a presentation to a group of people&#10;&#10;AI-generated content may be incorrect.">
            <a:extLst>
              <a:ext uri="{FF2B5EF4-FFF2-40B4-BE49-F238E27FC236}">
                <a16:creationId xmlns:a16="http://schemas.microsoft.com/office/drawing/2014/main" id="{FE6E1721-8389-EDAB-8E8A-A1C839E29F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0717" y="5853534"/>
            <a:ext cx="4676018" cy="3507014"/>
          </a:xfrm>
          <a:prstGeom prst="rect">
            <a:avLst/>
          </a:prstGeom>
        </p:spPr>
      </p:pic>
      <p:sp>
        <p:nvSpPr>
          <p:cNvPr id="18" name="TextBox 17">
            <a:extLst>
              <a:ext uri="{FF2B5EF4-FFF2-40B4-BE49-F238E27FC236}">
                <a16:creationId xmlns:a16="http://schemas.microsoft.com/office/drawing/2014/main" id="{8A2EE982-98E1-24D5-829E-BAA8CE9AE3A9}"/>
              </a:ext>
            </a:extLst>
          </p:cNvPr>
          <p:cNvSpPr txBox="1"/>
          <p:nvPr/>
        </p:nvSpPr>
        <p:spPr>
          <a:xfrm>
            <a:off x="13881252" y="4713096"/>
            <a:ext cx="3886200" cy="646331"/>
          </a:xfrm>
          <a:prstGeom prst="rect">
            <a:avLst/>
          </a:prstGeom>
          <a:noFill/>
        </p:spPr>
        <p:txBody>
          <a:bodyPr wrap="square" lIns="91440" tIns="45720" rIns="91440" bIns="45720" rtlCol="0" anchor="t">
            <a:spAutoFit/>
          </a:bodyPr>
          <a:lstStyle/>
          <a:p>
            <a:pPr algn="ctr"/>
            <a:r>
              <a:rPr lang="en-US" dirty="0"/>
              <a:t>Official CCRP Vans</a:t>
            </a:r>
          </a:p>
          <a:p>
            <a:pPr algn="ctr"/>
            <a:r>
              <a:rPr lang="en-US" i="1" dirty="0"/>
              <a:t>Prior to van wrap and van buildout</a:t>
            </a:r>
          </a:p>
        </p:txBody>
      </p:sp>
      <p:sp>
        <p:nvSpPr>
          <p:cNvPr id="21" name="TextBox 20">
            <a:extLst>
              <a:ext uri="{FF2B5EF4-FFF2-40B4-BE49-F238E27FC236}">
                <a16:creationId xmlns:a16="http://schemas.microsoft.com/office/drawing/2014/main" id="{26794FF3-C195-F44F-84C0-22825C16E040}"/>
              </a:ext>
            </a:extLst>
          </p:cNvPr>
          <p:cNvSpPr txBox="1"/>
          <p:nvPr/>
        </p:nvSpPr>
        <p:spPr>
          <a:xfrm>
            <a:off x="13881252" y="9360548"/>
            <a:ext cx="3886200" cy="646331"/>
          </a:xfrm>
          <a:prstGeom prst="rect">
            <a:avLst/>
          </a:prstGeom>
          <a:noFill/>
        </p:spPr>
        <p:txBody>
          <a:bodyPr wrap="square" lIns="91440" tIns="45720" rIns="91440" bIns="45720" rtlCol="0" anchor="t">
            <a:spAutoFit/>
          </a:bodyPr>
          <a:lstStyle/>
          <a:p>
            <a:pPr algn="ctr"/>
            <a:r>
              <a:rPr lang="en-US" dirty="0"/>
              <a:t>CCRP Presentation to SOS</a:t>
            </a:r>
          </a:p>
          <a:p>
            <a:pPr algn="ctr"/>
            <a:r>
              <a:rPr lang="en-US" i="1" dirty="0"/>
              <a:t>September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DA9C53D7-65D8-845E-DB3B-9C107D5E931A}"/>
              </a:ext>
            </a:extLst>
          </p:cNvPr>
          <p:cNvSpPr txBox="1"/>
          <p:nvPr/>
        </p:nvSpPr>
        <p:spPr>
          <a:xfrm>
            <a:off x="609600" y="348354"/>
            <a:ext cx="7924305" cy="815416"/>
          </a:xfrm>
          <a:prstGeom prst="rect">
            <a:avLst/>
          </a:prstGeom>
        </p:spPr>
        <p:txBody>
          <a:bodyPr lIns="0" tIns="0" rIns="0" bIns="0" rtlCol="0" anchor="t">
            <a:spAutoFit/>
          </a:bodyPr>
          <a:lstStyle/>
          <a:p>
            <a:pPr algn="l">
              <a:lnSpc>
                <a:spcPct val="100787"/>
              </a:lnSpc>
            </a:pPr>
            <a:r>
              <a:rPr lang="en-US" sz="5500" dirty="0">
                <a:solidFill>
                  <a:srgbClr val="202B3D"/>
                </a:solidFill>
                <a:latin typeface="Montserrat Ultra-Bold"/>
              </a:rPr>
              <a:t>YEAR OVERVIEW</a:t>
            </a:r>
          </a:p>
        </p:txBody>
      </p:sp>
      <p:graphicFrame>
        <p:nvGraphicFramePr>
          <p:cNvPr id="4" name="Diagram 3">
            <a:extLst>
              <a:ext uri="{FF2B5EF4-FFF2-40B4-BE49-F238E27FC236}">
                <a16:creationId xmlns:a16="http://schemas.microsoft.com/office/drawing/2014/main" id="{25F76827-3CC1-E478-ABFD-FED3FCEEC194}"/>
              </a:ext>
            </a:extLst>
          </p:cNvPr>
          <p:cNvGraphicFramePr/>
          <p:nvPr>
            <p:extLst>
              <p:ext uri="{D42A27DB-BD31-4B8C-83A1-F6EECF244321}">
                <p14:modId xmlns:p14="http://schemas.microsoft.com/office/powerpoint/2010/main" val="3775960352"/>
              </p:ext>
            </p:extLst>
          </p:nvPr>
        </p:nvGraphicFramePr>
        <p:xfrm>
          <a:off x="524006" y="1765648"/>
          <a:ext cx="17254147" cy="338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10">
            <a:extLst>
              <a:ext uri="{FF2B5EF4-FFF2-40B4-BE49-F238E27FC236}">
                <a16:creationId xmlns:a16="http://schemas.microsoft.com/office/drawing/2014/main" id="{075DB682-76FC-3E09-173C-BD25A2A71D58}"/>
              </a:ext>
            </a:extLst>
          </p:cNvPr>
          <p:cNvSpPr txBox="1"/>
          <p:nvPr/>
        </p:nvSpPr>
        <p:spPr>
          <a:xfrm>
            <a:off x="619836" y="6057900"/>
            <a:ext cx="13411200" cy="533736"/>
          </a:xfrm>
          <a:prstGeom prst="rect">
            <a:avLst/>
          </a:prstGeom>
        </p:spPr>
        <p:txBody>
          <a:bodyPr wrap="square" lIns="0" tIns="0" rIns="0" bIns="0" rtlCol="0" anchor="t">
            <a:spAutoFit/>
          </a:bodyPr>
          <a:lstStyle/>
          <a:p>
            <a:pPr algn="l">
              <a:lnSpc>
                <a:spcPct val="100787"/>
              </a:lnSpc>
            </a:pPr>
            <a:r>
              <a:rPr lang="en-US" sz="3600" dirty="0">
                <a:solidFill>
                  <a:srgbClr val="202B3D"/>
                </a:solidFill>
                <a:latin typeface="Montserrat Ultra-Bold"/>
              </a:rPr>
              <a:t>JURISDICTIONS/PROGRAMS VISITED AND CONSULTED</a:t>
            </a:r>
          </a:p>
        </p:txBody>
      </p:sp>
      <p:sp>
        <p:nvSpPr>
          <p:cNvPr id="7" name="TextBox 11">
            <a:extLst>
              <a:ext uri="{FF2B5EF4-FFF2-40B4-BE49-F238E27FC236}">
                <a16:creationId xmlns:a16="http://schemas.microsoft.com/office/drawing/2014/main" id="{282BEBEA-4F97-4FB8-6E0C-3C06D93F6758}"/>
              </a:ext>
            </a:extLst>
          </p:cNvPr>
          <p:cNvSpPr txBox="1"/>
          <p:nvPr/>
        </p:nvSpPr>
        <p:spPr>
          <a:xfrm>
            <a:off x="524006" y="6972300"/>
            <a:ext cx="8305800" cy="2379113"/>
          </a:xfrm>
          <a:prstGeom prst="rect">
            <a:avLst/>
          </a:prstGeom>
        </p:spPr>
        <p:txBody>
          <a:bodyPr wrap="square" lIns="0" tIns="0" rIns="0" bIns="0" rtlCol="0" anchor="t">
            <a:spAutoFit/>
          </a:bodyPr>
          <a:lstStyle/>
          <a:p>
            <a:pPr marL="1028065" lvl="3" indent="-342900">
              <a:lnSpc>
                <a:spcPct val="90000"/>
              </a:lnSpc>
              <a:spcAft>
                <a:spcPts val="600"/>
              </a:spcAft>
              <a:buClr>
                <a:prstClr val="black"/>
              </a:buClr>
              <a:buSzPts val="2100"/>
              <a:buFont typeface="Wingdings" panose="05000000000000000000" pitchFamily="2" charset="2"/>
              <a:buChar char="v"/>
              <a:defRPr/>
            </a:pPr>
            <a:r>
              <a:rPr lang="en-US" sz="2400" dirty="0">
                <a:latin typeface="Open Sans"/>
                <a:ea typeface="Open Sans"/>
                <a:cs typeface="Open Sans"/>
                <a:sym typeface="Times New Roman"/>
              </a:rPr>
              <a:t>Contra Costa County A3</a:t>
            </a:r>
          </a:p>
          <a:p>
            <a:pPr marL="1028065" lvl="3" indent="-342900">
              <a:lnSpc>
                <a:spcPct val="90000"/>
              </a:lnSpc>
              <a:spcAft>
                <a:spcPts val="600"/>
              </a:spcAft>
              <a:buClr>
                <a:prstClr val="black"/>
              </a:buClr>
              <a:buSzPts val="2100"/>
              <a:buFont typeface="Wingdings" panose="05000000000000000000" pitchFamily="2" charset="2"/>
              <a:buChar char="v"/>
              <a:defRPr/>
            </a:pPr>
            <a:r>
              <a:rPr lang="en-US" sz="2400" dirty="0">
                <a:latin typeface="Open Sans"/>
                <a:ea typeface="Open Sans"/>
                <a:cs typeface="Open Sans"/>
                <a:sym typeface="Times New Roman"/>
              </a:rPr>
              <a:t>Oakland MACRO</a:t>
            </a:r>
          </a:p>
          <a:p>
            <a:pPr marL="1028065" lvl="3" indent="-342900">
              <a:lnSpc>
                <a:spcPct val="90000"/>
              </a:lnSpc>
              <a:spcAft>
                <a:spcPts val="600"/>
              </a:spcAft>
              <a:buClr>
                <a:prstClr val="black"/>
              </a:buClr>
              <a:buSzPts val="2100"/>
              <a:buFont typeface="Wingdings" panose="05000000000000000000" pitchFamily="2" charset="2"/>
              <a:buChar char="v"/>
              <a:defRPr/>
            </a:pPr>
            <a:r>
              <a:rPr lang="en-US" sz="2400" dirty="0">
                <a:solidFill>
                  <a:srgbClr val="000000"/>
                </a:solidFill>
                <a:latin typeface="Open Sans"/>
                <a:ea typeface="Open Sans"/>
                <a:cs typeface="Open Sans"/>
                <a:sym typeface="Times New Roman"/>
              </a:rPr>
              <a:t>Long Beach Community Crisis Response Team</a:t>
            </a:r>
          </a:p>
          <a:p>
            <a:pPr marL="1028065" lvl="3" indent="-342900">
              <a:lnSpc>
                <a:spcPct val="90000"/>
              </a:lnSpc>
              <a:spcAft>
                <a:spcPts val="600"/>
              </a:spcAft>
              <a:buClr>
                <a:prstClr val="black"/>
              </a:buClr>
              <a:buSzPts val="2100"/>
              <a:buFont typeface="Wingdings" panose="05000000000000000000" pitchFamily="2" charset="2"/>
              <a:buChar char="v"/>
              <a:defRPr/>
            </a:pPr>
            <a:r>
              <a:rPr lang="en-US" sz="2400" dirty="0">
                <a:solidFill>
                  <a:srgbClr val="000000"/>
                </a:solidFill>
                <a:latin typeface="Open Sans"/>
                <a:ea typeface="Open Sans"/>
                <a:cs typeface="Open Sans"/>
                <a:sym typeface="Times New Roman"/>
              </a:rPr>
              <a:t>Antioch Angelo Quinto Community Response Team</a:t>
            </a:r>
          </a:p>
          <a:p>
            <a:pPr marL="1028065" lvl="3" indent="-342900">
              <a:lnSpc>
                <a:spcPct val="90000"/>
              </a:lnSpc>
              <a:spcAft>
                <a:spcPts val="600"/>
              </a:spcAft>
              <a:buClr>
                <a:prstClr val="black"/>
              </a:buClr>
              <a:buSzPts val="2100"/>
              <a:buFont typeface="Wingdings" panose="05000000000000000000" pitchFamily="2" charset="2"/>
              <a:buChar char="v"/>
              <a:defRPr/>
            </a:pPr>
            <a:r>
              <a:rPr lang="en-US" sz="2400" dirty="0">
                <a:solidFill>
                  <a:srgbClr val="000000"/>
                </a:solidFill>
                <a:latin typeface="Open Sans"/>
                <a:ea typeface="Open Sans"/>
                <a:cs typeface="Open Sans"/>
                <a:sym typeface="Times New Roman"/>
              </a:rPr>
              <a:t>Los Angeles Unarmed Crisis Response</a:t>
            </a:r>
          </a:p>
          <a:p>
            <a:pPr marL="1028065" lvl="3" indent="-342900">
              <a:lnSpc>
                <a:spcPct val="90000"/>
              </a:lnSpc>
              <a:spcAft>
                <a:spcPts val="600"/>
              </a:spcAft>
              <a:buClr>
                <a:prstClr val="black"/>
              </a:buClr>
              <a:buSzPts val="2100"/>
              <a:buFont typeface="Wingdings" panose="05000000000000000000" pitchFamily="2" charset="2"/>
              <a:buChar char="v"/>
              <a:defRPr/>
            </a:pPr>
            <a:r>
              <a:rPr lang="en-US" sz="2400" dirty="0">
                <a:solidFill>
                  <a:srgbClr val="000000"/>
                </a:solidFill>
                <a:latin typeface="Open Sans"/>
                <a:ea typeface="Open Sans"/>
                <a:cs typeface="Open Sans"/>
                <a:sym typeface="Times New Roman"/>
              </a:rPr>
              <a:t>Petaluma SAFE Project</a:t>
            </a:r>
          </a:p>
        </p:txBody>
      </p:sp>
      <p:grpSp>
        <p:nvGrpSpPr>
          <p:cNvPr id="8" name="Group 2">
            <a:extLst>
              <a:ext uri="{FF2B5EF4-FFF2-40B4-BE49-F238E27FC236}">
                <a16:creationId xmlns:a16="http://schemas.microsoft.com/office/drawing/2014/main" id="{682BDC33-D9C0-B7CB-4252-9A9791E362B2}"/>
              </a:ext>
            </a:extLst>
          </p:cNvPr>
          <p:cNvGrpSpPr/>
          <p:nvPr/>
        </p:nvGrpSpPr>
        <p:grpSpPr>
          <a:xfrm>
            <a:off x="0" y="7588898"/>
            <a:ext cx="452787" cy="2194624"/>
            <a:chOff x="0" y="0"/>
            <a:chExt cx="293277" cy="1421492"/>
          </a:xfrm>
        </p:grpSpPr>
        <p:sp>
          <p:nvSpPr>
            <p:cNvPr id="9" name="Freeform 3">
              <a:extLst>
                <a:ext uri="{FF2B5EF4-FFF2-40B4-BE49-F238E27FC236}">
                  <a16:creationId xmlns:a16="http://schemas.microsoft.com/office/drawing/2014/main" id="{E70C5C94-D6FD-3EDB-6087-A297B592AEC0}"/>
                </a:ext>
              </a:extLst>
            </p:cNvPr>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F6A429"/>
            </a:solidFill>
          </p:spPr>
          <p:txBody>
            <a:bodyPr/>
            <a:lstStyle/>
            <a:p>
              <a:endParaRPr lang="en-US"/>
            </a:p>
          </p:txBody>
        </p:sp>
      </p:grpSp>
      <p:grpSp>
        <p:nvGrpSpPr>
          <p:cNvPr id="10" name="Group 2">
            <a:extLst>
              <a:ext uri="{FF2B5EF4-FFF2-40B4-BE49-F238E27FC236}">
                <a16:creationId xmlns:a16="http://schemas.microsoft.com/office/drawing/2014/main" id="{D535ADF5-3E35-69B1-BA73-4CCDBED324AA}"/>
              </a:ext>
            </a:extLst>
          </p:cNvPr>
          <p:cNvGrpSpPr/>
          <p:nvPr/>
        </p:nvGrpSpPr>
        <p:grpSpPr>
          <a:xfrm>
            <a:off x="17835213" y="289604"/>
            <a:ext cx="452787" cy="2194624"/>
            <a:chOff x="0" y="0"/>
            <a:chExt cx="293277" cy="1421492"/>
          </a:xfrm>
        </p:grpSpPr>
        <p:sp>
          <p:nvSpPr>
            <p:cNvPr id="11" name="Freeform 3">
              <a:extLst>
                <a:ext uri="{FF2B5EF4-FFF2-40B4-BE49-F238E27FC236}">
                  <a16:creationId xmlns:a16="http://schemas.microsoft.com/office/drawing/2014/main" id="{6D36C145-96CC-4AA8-0786-8A43B0A74CD3}"/>
                </a:ext>
              </a:extLst>
            </p:cNvPr>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F6A429"/>
            </a:solidFill>
          </p:spPr>
          <p:txBody>
            <a:bodyPr/>
            <a:lstStyle/>
            <a:p>
              <a:endParaRPr lang="en-US"/>
            </a:p>
          </p:txBody>
        </p:sp>
      </p:grpSp>
      <p:sp>
        <p:nvSpPr>
          <p:cNvPr id="12" name="TextBox 11">
            <a:extLst>
              <a:ext uri="{FF2B5EF4-FFF2-40B4-BE49-F238E27FC236}">
                <a16:creationId xmlns:a16="http://schemas.microsoft.com/office/drawing/2014/main" id="{27F7F537-2940-3D73-DEA2-F2749503DFA4}"/>
              </a:ext>
            </a:extLst>
          </p:cNvPr>
          <p:cNvSpPr txBox="1"/>
          <p:nvPr/>
        </p:nvSpPr>
        <p:spPr>
          <a:xfrm>
            <a:off x="8533905" y="6972299"/>
            <a:ext cx="8305800" cy="2379113"/>
          </a:xfrm>
          <a:prstGeom prst="rect">
            <a:avLst/>
          </a:prstGeom>
        </p:spPr>
        <p:txBody>
          <a:bodyPr wrap="square" lIns="0" tIns="0" rIns="0" bIns="0" rtlCol="0" anchor="t">
            <a:spAutoFit/>
          </a:bodyPr>
          <a:lstStyle/>
          <a:p>
            <a:pPr marL="1028065" lvl="3" indent="-342900">
              <a:lnSpc>
                <a:spcPct val="90000"/>
              </a:lnSpc>
              <a:spcAft>
                <a:spcPts val="600"/>
              </a:spcAft>
              <a:buClr>
                <a:prstClr val="black"/>
              </a:buClr>
              <a:buSzPts val="2100"/>
              <a:buFont typeface="Wingdings" panose="05000000000000000000" pitchFamily="2" charset="2"/>
              <a:buChar char="v"/>
              <a:defRPr/>
            </a:pPr>
            <a:r>
              <a:rPr lang="en-US" sz="2400" dirty="0">
                <a:latin typeface="Open Sans"/>
                <a:ea typeface="Open Sans"/>
                <a:cs typeface="Open Sans"/>
                <a:sym typeface="Times New Roman"/>
              </a:rPr>
              <a:t>Durham, North Carolina HEART</a:t>
            </a:r>
          </a:p>
          <a:p>
            <a:pPr marL="1028065" lvl="3" indent="-342900">
              <a:lnSpc>
                <a:spcPct val="90000"/>
              </a:lnSpc>
              <a:spcAft>
                <a:spcPts val="600"/>
              </a:spcAft>
              <a:buClr>
                <a:prstClr val="black"/>
              </a:buClr>
              <a:buSzPts val="2100"/>
              <a:buFont typeface="Wingdings" panose="05000000000000000000" pitchFamily="2" charset="2"/>
              <a:buChar char="v"/>
              <a:defRPr/>
            </a:pPr>
            <a:r>
              <a:rPr lang="en-US" sz="2400" dirty="0">
                <a:solidFill>
                  <a:srgbClr val="000000"/>
                </a:solidFill>
                <a:latin typeface="Open Sans"/>
                <a:ea typeface="Open Sans"/>
                <a:cs typeface="Open Sans"/>
                <a:sym typeface="Times New Roman"/>
              </a:rPr>
              <a:t>New Orleans Mobile Crisis Response Team</a:t>
            </a:r>
          </a:p>
          <a:p>
            <a:pPr marL="1028065" lvl="3" indent="-342900">
              <a:lnSpc>
                <a:spcPct val="90000"/>
              </a:lnSpc>
              <a:spcAft>
                <a:spcPts val="600"/>
              </a:spcAft>
              <a:buClr>
                <a:prstClr val="black"/>
              </a:buClr>
              <a:buSzPts val="2100"/>
              <a:buFont typeface="Wingdings" panose="05000000000000000000" pitchFamily="2" charset="2"/>
              <a:buChar char="v"/>
              <a:defRPr/>
            </a:pPr>
            <a:r>
              <a:rPr lang="en-US" sz="2400" dirty="0">
                <a:solidFill>
                  <a:srgbClr val="000000"/>
                </a:solidFill>
                <a:latin typeface="Open Sans"/>
                <a:ea typeface="Open Sans"/>
                <a:cs typeface="Open Sans"/>
                <a:sym typeface="Times New Roman"/>
              </a:rPr>
              <a:t>Portland Safety Response (Oregon)</a:t>
            </a:r>
          </a:p>
          <a:p>
            <a:pPr marL="1028065" lvl="3" indent="-342900">
              <a:lnSpc>
                <a:spcPct val="90000"/>
              </a:lnSpc>
              <a:spcAft>
                <a:spcPts val="600"/>
              </a:spcAft>
              <a:buClr>
                <a:prstClr val="black"/>
              </a:buClr>
              <a:buSzPts val="2100"/>
              <a:buFont typeface="Wingdings" panose="05000000000000000000" pitchFamily="2" charset="2"/>
              <a:buChar char="v"/>
              <a:defRPr/>
            </a:pPr>
            <a:r>
              <a:rPr lang="en-US" sz="2400" dirty="0">
                <a:solidFill>
                  <a:srgbClr val="000000"/>
                </a:solidFill>
                <a:latin typeface="Open Sans"/>
                <a:ea typeface="Open Sans"/>
                <a:cs typeface="Open Sans"/>
                <a:sym typeface="Times New Roman"/>
              </a:rPr>
              <a:t>Merced County Mobile Crisis Response Team</a:t>
            </a:r>
          </a:p>
          <a:p>
            <a:pPr marL="1028065" lvl="3" indent="-342900">
              <a:lnSpc>
                <a:spcPct val="90000"/>
              </a:lnSpc>
              <a:spcAft>
                <a:spcPts val="600"/>
              </a:spcAft>
              <a:buClr>
                <a:prstClr val="black"/>
              </a:buClr>
              <a:buSzPts val="2100"/>
              <a:buFont typeface="Wingdings" panose="05000000000000000000" pitchFamily="2" charset="2"/>
              <a:buChar char="v"/>
              <a:defRPr/>
            </a:pPr>
            <a:r>
              <a:rPr lang="en-US" sz="2400" dirty="0">
                <a:solidFill>
                  <a:srgbClr val="000000"/>
                </a:solidFill>
                <a:latin typeface="Open Sans"/>
                <a:ea typeface="Open Sans"/>
                <a:cs typeface="Open Sans"/>
                <a:sym typeface="Times New Roman"/>
              </a:rPr>
              <a:t>San Diego County Mobile Crisis Response Team</a:t>
            </a:r>
          </a:p>
          <a:p>
            <a:pPr marL="1028065" lvl="3" indent="-342900">
              <a:lnSpc>
                <a:spcPct val="90000"/>
              </a:lnSpc>
              <a:spcAft>
                <a:spcPts val="600"/>
              </a:spcAft>
              <a:buClr>
                <a:prstClr val="black"/>
              </a:buClr>
              <a:buSzPts val="2100"/>
              <a:buFont typeface="Wingdings" panose="05000000000000000000" pitchFamily="2" charset="2"/>
              <a:buChar char="v"/>
              <a:defRPr/>
            </a:pPr>
            <a:r>
              <a:rPr lang="en-US" sz="2400" dirty="0">
                <a:solidFill>
                  <a:srgbClr val="000000"/>
                </a:solidFill>
                <a:latin typeface="Open Sans"/>
                <a:ea typeface="Open Sans"/>
                <a:cs typeface="Open Sans"/>
                <a:sym typeface="Times New Roman"/>
              </a:rPr>
              <a:t>San Jose TRUST</a:t>
            </a:r>
            <a:r>
              <a:rPr lang="en-US" sz="2400" dirty="0">
                <a:solidFill>
                  <a:srgbClr val="171616"/>
                </a:solidFill>
                <a:latin typeface="Open Sans"/>
                <a:ea typeface="Open Sans"/>
                <a:cs typeface="Open Sans"/>
                <a:sym typeface="Times New Roman"/>
              </a:rPr>
              <a:t> </a:t>
            </a:r>
            <a:endParaRPr lang="en-US" sz="2400" dirty="0">
              <a:solidFill>
                <a:srgbClr val="000000"/>
              </a:solidFill>
              <a:latin typeface="Open Sans"/>
              <a:ea typeface="Open Sans"/>
              <a:cs typeface="Open Sans"/>
            </a:endParaRPr>
          </a:p>
        </p:txBody>
      </p:sp>
    </p:spTree>
    <p:extLst>
      <p:ext uri="{BB962C8B-B14F-4D97-AF65-F5344CB8AC3E}">
        <p14:creationId xmlns:p14="http://schemas.microsoft.com/office/powerpoint/2010/main" val="453964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35213" y="7063676"/>
            <a:ext cx="452787" cy="2194624"/>
            <a:chOff x="0" y="0"/>
            <a:chExt cx="293277" cy="1421492"/>
          </a:xfrm>
        </p:grpSpPr>
        <p:sp>
          <p:nvSpPr>
            <p:cNvPr id="3" name="Freeform 3"/>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202B3D"/>
            </a:solidFill>
          </p:spPr>
          <p:txBody>
            <a:bodyPr/>
            <a:lstStyle/>
            <a:p>
              <a:endParaRPr lang="en-US"/>
            </a:p>
          </p:txBody>
        </p:sp>
      </p:grpSp>
      <p:grpSp>
        <p:nvGrpSpPr>
          <p:cNvPr id="4" name="Group 4"/>
          <p:cNvGrpSpPr/>
          <p:nvPr/>
        </p:nvGrpSpPr>
        <p:grpSpPr>
          <a:xfrm>
            <a:off x="0" y="3223260"/>
            <a:ext cx="4968240" cy="7063740"/>
            <a:chOff x="0" y="0"/>
            <a:chExt cx="2590958" cy="3683770"/>
          </a:xfrm>
        </p:grpSpPr>
        <p:sp>
          <p:nvSpPr>
            <p:cNvPr id="5" name="Freeform 5"/>
            <p:cNvSpPr/>
            <p:nvPr/>
          </p:nvSpPr>
          <p:spPr>
            <a:xfrm>
              <a:off x="0" y="0"/>
              <a:ext cx="2590958" cy="3683769"/>
            </a:xfrm>
            <a:custGeom>
              <a:avLst/>
              <a:gdLst/>
              <a:ahLst/>
              <a:cxnLst/>
              <a:rect l="l" t="t" r="r" b="b"/>
              <a:pathLst>
                <a:path w="2590958" h="3683769">
                  <a:moveTo>
                    <a:pt x="0" y="0"/>
                  </a:moveTo>
                  <a:lnTo>
                    <a:pt x="2590958" y="0"/>
                  </a:lnTo>
                  <a:lnTo>
                    <a:pt x="2590958" y="3683769"/>
                  </a:lnTo>
                  <a:lnTo>
                    <a:pt x="0" y="3683769"/>
                  </a:lnTo>
                  <a:close/>
                </a:path>
              </a:pathLst>
            </a:custGeom>
            <a:solidFill>
              <a:srgbClr val="F6A429"/>
            </a:solidFill>
          </p:spPr>
          <p:txBody>
            <a:bodyPr/>
            <a:lstStyle/>
            <a:p>
              <a:endParaRPr lang="en-US" dirty="0"/>
            </a:p>
          </p:txBody>
        </p:sp>
      </p:grpSp>
      <p:sp>
        <p:nvSpPr>
          <p:cNvPr id="10" name="TextBox 10"/>
          <p:cNvSpPr txBox="1"/>
          <p:nvPr/>
        </p:nvSpPr>
        <p:spPr>
          <a:xfrm>
            <a:off x="228600" y="279024"/>
            <a:ext cx="11891613" cy="815416"/>
          </a:xfrm>
          <a:prstGeom prst="rect">
            <a:avLst/>
          </a:prstGeom>
        </p:spPr>
        <p:txBody>
          <a:bodyPr wrap="square" lIns="0" tIns="0" rIns="0" bIns="0" rtlCol="0" anchor="t">
            <a:spAutoFit/>
          </a:bodyPr>
          <a:lstStyle/>
          <a:p>
            <a:pPr algn="l">
              <a:lnSpc>
                <a:spcPct val="100787"/>
              </a:lnSpc>
            </a:pPr>
            <a:r>
              <a:rPr lang="en-US" sz="5500" dirty="0">
                <a:solidFill>
                  <a:srgbClr val="202B3D"/>
                </a:solidFill>
                <a:latin typeface="Montserrat Ultra-Bold"/>
              </a:rPr>
              <a:t>ACCOMPLISHMENTS IN FY24-25</a:t>
            </a:r>
          </a:p>
        </p:txBody>
      </p:sp>
      <p:sp>
        <p:nvSpPr>
          <p:cNvPr id="11" name="TextBox 11"/>
          <p:cNvSpPr txBox="1"/>
          <p:nvPr/>
        </p:nvSpPr>
        <p:spPr>
          <a:xfrm>
            <a:off x="9357609" y="3192417"/>
            <a:ext cx="8155256" cy="538609"/>
          </a:xfrm>
          <a:prstGeom prst="rect">
            <a:avLst/>
          </a:prstGeom>
        </p:spPr>
        <p:txBody>
          <a:bodyPr lIns="0" tIns="0" rIns="0" bIns="0" rtlCol="0" anchor="t">
            <a:spAutoFit/>
          </a:bodyPr>
          <a:lstStyle/>
          <a:p>
            <a:pPr marL="456565" indent="-228600" defTabSz="914400">
              <a:spcAft>
                <a:spcPts val="600"/>
              </a:spcAft>
              <a:buFont typeface="Arial" panose="020B0604020202020204" pitchFamily="34" charset="0"/>
              <a:buChar char="•"/>
            </a:pPr>
            <a:endParaRPr lang="en-US" sz="1500"/>
          </a:p>
          <a:p>
            <a:pPr marL="456565" indent="-228600" defTabSz="914400">
              <a:spcAft>
                <a:spcPts val="600"/>
              </a:spcAft>
              <a:buFont typeface="Arial" panose="020B0604020202020204" pitchFamily="34" charset="0"/>
              <a:buChar char="•"/>
            </a:pPr>
            <a:endParaRPr lang="en-US" sz="1500"/>
          </a:p>
        </p:txBody>
      </p:sp>
      <p:sp>
        <p:nvSpPr>
          <p:cNvPr id="21" name="TextBox 20">
            <a:extLst>
              <a:ext uri="{FF2B5EF4-FFF2-40B4-BE49-F238E27FC236}">
                <a16:creationId xmlns:a16="http://schemas.microsoft.com/office/drawing/2014/main" id="{EFD42995-2344-E451-D7C9-58EB7415FDCB}"/>
              </a:ext>
            </a:extLst>
          </p:cNvPr>
          <p:cNvSpPr txBox="1"/>
          <p:nvPr/>
        </p:nvSpPr>
        <p:spPr>
          <a:xfrm>
            <a:off x="5870800" y="1592113"/>
            <a:ext cx="11201361" cy="8433078"/>
          </a:xfrm>
          <a:prstGeom prst="rect">
            <a:avLst/>
          </a:prstGeom>
          <a:noFill/>
        </p:spPr>
        <p:txBody>
          <a:bodyPr wrap="square" lIns="91440" tIns="45720" rIns="91440" bIns="45720" anchor="t">
            <a:spAutoFit/>
          </a:bodyPr>
          <a:lstStyle/>
          <a:p>
            <a:pPr marL="342900"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Times New Roman" panose="02020603050405020304" pitchFamily="18" charset="0"/>
                <a:cs typeface="Arial" panose="020B0604020202020204" pitchFamily="34" charset="0"/>
              </a:rPr>
              <a:t>Hired an Associate Administrative Analyst and an Administrative Student Intern</a:t>
            </a:r>
          </a:p>
          <a:p>
            <a:pPr marL="342900"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Times New Roman" panose="02020603050405020304" pitchFamily="18" charset="0"/>
                <a:cs typeface="Arial" panose="020B0604020202020204" pitchFamily="34" charset="0"/>
              </a:rPr>
              <a:t>Used Microsoft Project and Harvard GPL Alternative Crisis Response Toolkit to list and map out necessary program components.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spcAft>
                <a:spcPts val="1200"/>
              </a:spcAft>
              <a:buFont typeface="Wingdings" panose="05000000000000000000" pitchFamily="2" charset="2"/>
              <a:buChar char="v"/>
              <a:tabLst>
                <a:tab pos="4572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Met with other alternative response programs: Oakland (MACRO</a:t>
            </a:r>
            <a:r>
              <a:rPr lang="en-US" sz="2400" dirty="0">
                <a:latin typeface="Arial" panose="020B0604020202020204" pitchFamily="34" charset="0"/>
                <a:ea typeface="Times New Roman" panose="02020603050405020304" pitchFamily="18" charset="0"/>
                <a:cs typeface="Arial" panose="020B0604020202020204" pitchFamily="34" charset="0"/>
              </a:rPr>
              <a: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Po</a:t>
            </a:r>
            <a:r>
              <a:rPr lang="en-US" sz="2400" dirty="0">
                <a:effectLst/>
                <a:latin typeface="Arial" panose="020B0604020202020204" pitchFamily="34" charset="0"/>
                <a:ea typeface="Times New Roman" panose="02020603050405020304" pitchFamily="18" charset="0"/>
                <a:cs typeface="Arial" panose="020B0604020202020204" pitchFamily="34" charset="0"/>
              </a:rPr>
              <a:t>rtland Street Response</a:t>
            </a:r>
            <a:r>
              <a:rPr lang="en-US" sz="2400" dirty="0">
                <a:latin typeface="Arial" panose="020B0604020202020204" pitchFamily="34" charset="0"/>
                <a:ea typeface="Times New Roman" panose="02020603050405020304" pitchFamily="18" charset="0"/>
                <a:cs typeface="Arial" panose="020B0604020202020204" pitchFamily="34" charset="0"/>
              </a:rPr>
              <a:t>; New Orleans, Louisiana; and Durham, North Carolina to learn about their Crisis Response Programs to support ongoing development for CCRP-ROCK program</a:t>
            </a:r>
          </a:p>
          <a:p>
            <a:pPr marL="800100" lvl="1"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Times New Roman" panose="02020603050405020304" pitchFamily="18" charset="0"/>
                <a:cs typeface="Arial" panose="020B0604020202020204" pitchFamily="34" charset="0"/>
              </a:rPr>
              <a:t>Completed Ride-alongs with Oakland MACRO and Durham HEART team</a:t>
            </a:r>
          </a:p>
          <a:p>
            <a:pPr marL="342900"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Times New Roman" panose="02020603050405020304" pitchFamily="18" charset="0"/>
                <a:cs typeface="Arial" panose="020B0604020202020204" pitchFamily="34" charset="0"/>
              </a:rPr>
              <a:t>Community poll for official team name: ROCK – Reach Out with Compassion and Kindness</a:t>
            </a:r>
          </a:p>
          <a:p>
            <a:pPr marL="342900"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Times New Roman" panose="02020603050405020304" pitchFamily="18" charset="0"/>
                <a:cs typeface="Arial" panose="020B0604020202020204" pitchFamily="34" charset="0"/>
              </a:rPr>
              <a:t>Youth Logo Contest held to create official CCRP-ROCK logo</a:t>
            </a:r>
          </a:p>
          <a:p>
            <a:pPr marL="342900"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Times New Roman" panose="02020603050405020304" pitchFamily="18" charset="0"/>
                <a:cs typeface="Arial" panose="020B0604020202020204" pitchFamily="34" charset="0"/>
              </a:rPr>
              <a:t>J</a:t>
            </a:r>
            <a:r>
              <a:rPr lang="en-US" sz="2400" dirty="0">
                <a:effectLst/>
                <a:latin typeface="Arial" panose="020B0604020202020204" pitchFamily="34" charset="0"/>
                <a:ea typeface="Times New Roman" panose="02020603050405020304" pitchFamily="18" charset="0"/>
                <a:cs typeface="Arial" panose="020B0604020202020204" pitchFamily="34" charset="0"/>
              </a:rPr>
              <a:t>oined </a:t>
            </a:r>
            <a:r>
              <a:rPr lang="en-US" sz="2400" dirty="0">
                <a:latin typeface="Arial" panose="020B0604020202020204" pitchFamily="34" charset="0"/>
                <a:ea typeface="Times New Roman" panose="02020603050405020304" pitchFamily="18" charset="0"/>
                <a:cs typeface="Arial" panose="020B0604020202020204" pitchFamily="34" charset="0"/>
              </a:rPr>
              <a:t>Community of Practice meetings from:</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p>
          <a:p>
            <a:pPr marL="800100" lvl="1"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Times New Roman" panose="02020603050405020304" pitchFamily="18" charset="0"/>
                <a:cs typeface="Arial" panose="020B0604020202020204" pitchFamily="34" charset="0"/>
              </a:rPr>
              <a:t>Harvard-Kennedy Government Performance Lab</a:t>
            </a:r>
          </a:p>
          <a:p>
            <a:pPr marL="800100" lvl="1"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Times New Roman" panose="02020603050405020304" pitchFamily="18" charset="0"/>
                <a:cs typeface="Arial" panose="020B0604020202020204" pitchFamily="34" charset="0"/>
              </a:rPr>
              <a:t>4</a:t>
            </a:r>
            <a:r>
              <a:rPr lang="en-US" sz="2400" baseline="30000" dirty="0">
                <a:latin typeface="Arial" panose="020B0604020202020204" pitchFamily="34" charset="0"/>
                <a:ea typeface="Times New Roman" panose="02020603050405020304" pitchFamily="18" charset="0"/>
                <a:cs typeface="Arial" panose="020B0604020202020204" pitchFamily="34" charset="0"/>
              </a:rPr>
              <a:t>th</a:t>
            </a:r>
            <a:r>
              <a:rPr lang="en-US" sz="2400" dirty="0">
                <a:latin typeface="Arial" panose="020B0604020202020204" pitchFamily="34" charset="0"/>
                <a:ea typeface="Times New Roman" panose="02020603050405020304" pitchFamily="18" charset="0"/>
                <a:cs typeface="Arial" panose="020B0604020202020204" pitchFamily="34" charset="0"/>
              </a:rPr>
              <a:t> Branch Institute FKA International Crisis Response Association</a:t>
            </a:r>
          </a:p>
          <a:p>
            <a:pPr marL="800100" lvl="1"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Times New Roman" panose="02020603050405020304" pitchFamily="18" charset="0"/>
                <a:cs typeface="Arial" panose="020B0604020202020204" pitchFamily="34" charset="0"/>
              </a:rPr>
              <a:t>Dignity Best Practice</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Times New Roman" panose="02020603050405020304" pitchFamily="18" charset="0"/>
                <a:cs typeface="Arial" panose="020B0604020202020204" pitchFamily="34" charset="0"/>
              </a:rPr>
              <a:t>Met with the </a:t>
            </a:r>
            <a:r>
              <a:rPr lang="en-US" sz="2400" dirty="0">
                <a:effectLst/>
                <a:latin typeface="Arial" panose="020B0604020202020204" pitchFamily="34" charset="0"/>
                <a:ea typeface="Times New Roman" panose="02020603050405020304" pitchFamily="18" charset="0"/>
                <a:cs typeface="Arial" panose="020B0604020202020204" pitchFamily="34" charset="0"/>
              </a:rPr>
              <a:t>Medical Mobile Crisis Technical Assistance Center for a potential funding stream</a:t>
            </a:r>
          </a:p>
          <a:p>
            <a:pPr marL="800100" lvl="1" indent="-342900">
              <a:spcAft>
                <a:spcPts val="1200"/>
              </a:spcAft>
              <a:buFont typeface="Wingdings" panose="05000000000000000000" pitchFamily="2" charset="2"/>
              <a:buChar char="v"/>
              <a:tabLst>
                <a:tab pos="457200" algn="l"/>
              </a:tabLst>
            </a:pPr>
            <a:endParaRPr lang="en-US" sz="2400" dirty="0">
              <a:latin typeface="Arial" panose="020B0604020202020204" pitchFamily="34" charset="0"/>
              <a:ea typeface="Aptos" panose="020B0004020202020204" pitchFamily="34" charset="0"/>
              <a:cs typeface="Arial" panose="020B0604020202020204" pitchFamily="34" charset="0"/>
            </a:endParaRPr>
          </a:p>
        </p:txBody>
      </p:sp>
      <p:pic>
        <p:nvPicPr>
          <p:cNvPr id="8" name="Picture 7" descr="A picture containing text, person, indoor, floor&#10;&#10;AI-generated content may be incorrect.">
            <a:extLst>
              <a:ext uri="{FF2B5EF4-FFF2-40B4-BE49-F238E27FC236}">
                <a16:creationId xmlns:a16="http://schemas.microsoft.com/office/drawing/2014/main" id="{FA707D86-49D5-6F4B-1557-46873BF487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660" y="1345900"/>
            <a:ext cx="4805087" cy="3603815"/>
          </a:xfrm>
          <a:prstGeom prst="rect">
            <a:avLst/>
          </a:prstGeom>
        </p:spPr>
      </p:pic>
      <p:sp>
        <p:nvSpPr>
          <p:cNvPr id="13" name="TextBox 12">
            <a:extLst>
              <a:ext uri="{FF2B5EF4-FFF2-40B4-BE49-F238E27FC236}">
                <a16:creationId xmlns:a16="http://schemas.microsoft.com/office/drawing/2014/main" id="{1C603C42-D076-D311-AEDC-900EC5BDE688}"/>
              </a:ext>
            </a:extLst>
          </p:cNvPr>
          <p:cNvSpPr txBox="1"/>
          <p:nvPr/>
        </p:nvSpPr>
        <p:spPr>
          <a:xfrm>
            <a:off x="762103" y="5015885"/>
            <a:ext cx="3886200" cy="646331"/>
          </a:xfrm>
          <a:prstGeom prst="rect">
            <a:avLst/>
          </a:prstGeom>
          <a:noFill/>
        </p:spPr>
        <p:txBody>
          <a:bodyPr wrap="square" lIns="91440" tIns="45720" rIns="91440" bIns="45720" rtlCol="0" anchor="t">
            <a:spAutoFit/>
          </a:bodyPr>
          <a:lstStyle/>
          <a:p>
            <a:pPr algn="ctr"/>
            <a:r>
              <a:rPr lang="en-US" dirty="0"/>
              <a:t>Youth Logo Contest Winners</a:t>
            </a:r>
          </a:p>
          <a:p>
            <a:pPr algn="ctr"/>
            <a:r>
              <a:rPr lang="en-US" dirty="0"/>
              <a:t>March 2025</a:t>
            </a:r>
          </a:p>
        </p:txBody>
      </p:sp>
      <p:pic>
        <p:nvPicPr>
          <p:cNvPr id="15" name="Picture 14" descr="A group of people posing for a photo&#10;&#10;AI-generated content may be incorrect.">
            <a:extLst>
              <a:ext uri="{FF2B5EF4-FFF2-40B4-BE49-F238E27FC236}">
                <a16:creationId xmlns:a16="http://schemas.microsoft.com/office/drawing/2014/main" id="{F5FDFD02-DA09-E33F-5B4D-283C7744FF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05" y="5676900"/>
            <a:ext cx="4878267" cy="3658700"/>
          </a:xfrm>
          <a:prstGeom prst="rect">
            <a:avLst/>
          </a:prstGeom>
        </p:spPr>
      </p:pic>
      <p:sp>
        <p:nvSpPr>
          <p:cNvPr id="17" name="TextBox 16">
            <a:extLst>
              <a:ext uri="{FF2B5EF4-FFF2-40B4-BE49-F238E27FC236}">
                <a16:creationId xmlns:a16="http://schemas.microsoft.com/office/drawing/2014/main" id="{A8984092-C0BA-A670-08FB-0A978852075B}"/>
              </a:ext>
            </a:extLst>
          </p:cNvPr>
          <p:cNvSpPr txBox="1"/>
          <p:nvPr/>
        </p:nvSpPr>
        <p:spPr>
          <a:xfrm>
            <a:off x="1002230" y="9389426"/>
            <a:ext cx="2963779" cy="923330"/>
          </a:xfrm>
          <a:prstGeom prst="rect">
            <a:avLst/>
          </a:prstGeom>
          <a:noFill/>
        </p:spPr>
        <p:txBody>
          <a:bodyPr wrap="square">
            <a:spAutoFit/>
          </a:bodyPr>
          <a:lstStyle/>
          <a:p>
            <a:pPr algn="ctr"/>
            <a:r>
              <a:rPr lang="en-US" dirty="0"/>
              <a:t>CCRP Staff at Rescheduled Cinco De Mayo Parade September 2025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ogo, company name&#10;&#10;AI-generated content may be incorrect.">
            <a:extLst>
              <a:ext uri="{FF2B5EF4-FFF2-40B4-BE49-F238E27FC236}">
                <a16:creationId xmlns:a16="http://schemas.microsoft.com/office/drawing/2014/main" id="{FB1284B9-E04C-946D-9392-CA5A225FB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5187" y="2303315"/>
            <a:ext cx="2108200" cy="2108200"/>
          </a:xfrm>
          <a:prstGeom prst="rect">
            <a:avLst/>
          </a:prstGeom>
        </p:spPr>
      </p:pic>
      <p:grpSp>
        <p:nvGrpSpPr>
          <p:cNvPr id="5" name="Group 4">
            <a:extLst>
              <a:ext uri="{FF2B5EF4-FFF2-40B4-BE49-F238E27FC236}">
                <a16:creationId xmlns:a16="http://schemas.microsoft.com/office/drawing/2014/main" id="{7954C8CE-29A4-16DF-0F82-2434C9132175}"/>
              </a:ext>
            </a:extLst>
          </p:cNvPr>
          <p:cNvGrpSpPr/>
          <p:nvPr/>
        </p:nvGrpSpPr>
        <p:grpSpPr>
          <a:xfrm>
            <a:off x="0" y="8953500"/>
            <a:ext cx="18288000" cy="1882140"/>
            <a:chOff x="0" y="0"/>
            <a:chExt cx="2590958" cy="3683770"/>
          </a:xfrm>
        </p:grpSpPr>
        <p:sp>
          <p:nvSpPr>
            <p:cNvPr id="6" name="Freeform 5">
              <a:extLst>
                <a:ext uri="{FF2B5EF4-FFF2-40B4-BE49-F238E27FC236}">
                  <a16:creationId xmlns:a16="http://schemas.microsoft.com/office/drawing/2014/main" id="{04A34CC9-0B8D-E4E7-9ABC-AA43B82D24F7}"/>
                </a:ext>
              </a:extLst>
            </p:cNvPr>
            <p:cNvSpPr/>
            <p:nvPr/>
          </p:nvSpPr>
          <p:spPr>
            <a:xfrm>
              <a:off x="0" y="0"/>
              <a:ext cx="2590958" cy="3683769"/>
            </a:xfrm>
            <a:custGeom>
              <a:avLst/>
              <a:gdLst/>
              <a:ahLst/>
              <a:cxnLst/>
              <a:rect l="l" t="t" r="r" b="b"/>
              <a:pathLst>
                <a:path w="2590958" h="3683769">
                  <a:moveTo>
                    <a:pt x="0" y="0"/>
                  </a:moveTo>
                  <a:lnTo>
                    <a:pt x="2590958" y="0"/>
                  </a:lnTo>
                  <a:lnTo>
                    <a:pt x="2590958" y="3683769"/>
                  </a:lnTo>
                  <a:lnTo>
                    <a:pt x="0" y="3683769"/>
                  </a:lnTo>
                  <a:close/>
                </a:path>
              </a:pathLst>
            </a:custGeom>
            <a:solidFill>
              <a:srgbClr val="F6A429"/>
            </a:solidFill>
          </p:spPr>
          <p:txBody>
            <a:bodyPr/>
            <a:lstStyle/>
            <a:p>
              <a:endParaRPr lang="en-US"/>
            </a:p>
          </p:txBody>
        </p:sp>
      </p:grpSp>
      <p:sp>
        <p:nvSpPr>
          <p:cNvPr id="2" name="TextBox 10">
            <a:extLst>
              <a:ext uri="{FF2B5EF4-FFF2-40B4-BE49-F238E27FC236}">
                <a16:creationId xmlns:a16="http://schemas.microsoft.com/office/drawing/2014/main" id="{192ECE7E-8ADC-A3A9-FCA2-3891183D3DB4}"/>
              </a:ext>
            </a:extLst>
          </p:cNvPr>
          <p:cNvSpPr txBox="1"/>
          <p:nvPr/>
        </p:nvSpPr>
        <p:spPr>
          <a:xfrm>
            <a:off x="228600" y="279024"/>
            <a:ext cx="11891613" cy="815416"/>
          </a:xfrm>
          <a:prstGeom prst="rect">
            <a:avLst/>
          </a:prstGeom>
        </p:spPr>
        <p:txBody>
          <a:bodyPr wrap="square" lIns="0" tIns="0" rIns="0" bIns="0" rtlCol="0" anchor="t">
            <a:spAutoFit/>
          </a:bodyPr>
          <a:lstStyle/>
          <a:p>
            <a:pPr algn="l">
              <a:lnSpc>
                <a:spcPct val="100787"/>
              </a:lnSpc>
            </a:pPr>
            <a:r>
              <a:rPr lang="en-US" sz="5500" dirty="0">
                <a:solidFill>
                  <a:srgbClr val="202B3D"/>
                </a:solidFill>
                <a:latin typeface="Montserrat Ultra-Bold"/>
              </a:rPr>
              <a:t>ACCOMPLISHMENTS (cont’d)</a:t>
            </a:r>
          </a:p>
        </p:txBody>
      </p:sp>
      <p:sp>
        <p:nvSpPr>
          <p:cNvPr id="4" name="TextBox 3">
            <a:extLst>
              <a:ext uri="{FF2B5EF4-FFF2-40B4-BE49-F238E27FC236}">
                <a16:creationId xmlns:a16="http://schemas.microsoft.com/office/drawing/2014/main" id="{D793DB32-6BDD-AA10-63B5-5407E12EBCAC}"/>
              </a:ext>
            </a:extLst>
          </p:cNvPr>
          <p:cNvSpPr txBox="1"/>
          <p:nvPr/>
        </p:nvSpPr>
        <p:spPr>
          <a:xfrm>
            <a:off x="309213" y="1261290"/>
            <a:ext cx="11811000" cy="7540526"/>
          </a:xfrm>
          <a:prstGeom prst="rect">
            <a:avLst/>
          </a:prstGeom>
          <a:noFill/>
        </p:spPr>
        <p:txBody>
          <a:bodyPr wrap="square">
            <a:spAutoFit/>
          </a:bodyPr>
          <a:lstStyle/>
          <a:p>
            <a:pPr marL="342900" marR="0" lvl="0" indent="-342900">
              <a:spcBef>
                <a:spcPts val="0"/>
              </a:spcBef>
              <a:spcAft>
                <a:spcPts val="1200"/>
              </a:spcAft>
              <a:buFont typeface="Wingdings" panose="05000000000000000000" pitchFamily="2" charset="2"/>
              <a:buChar char="v"/>
              <a:tabLst>
                <a:tab pos="4572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Continue relationship building with the Contra Costa County A3 program </a:t>
            </a:r>
          </a:p>
          <a:p>
            <a:pPr marL="342900" marR="0" lvl="0" indent="-342900">
              <a:spcBef>
                <a:spcPts val="0"/>
              </a:spcBef>
              <a:spcAft>
                <a:spcPts val="1200"/>
              </a:spcAft>
              <a:buFont typeface="Wingdings" panose="05000000000000000000" pitchFamily="2" charset="2"/>
              <a:buChar char="v"/>
              <a:tabLst>
                <a:tab pos="457200" algn="l"/>
              </a:tabLst>
            </a:pPr>
            <a:r>
              <a:rPr lang="en-US" sz="2400" dirty="0">
                <a:latin typeface="Arial" panose="020B0604020202020204" pitchFamily="34" charset="0"/>
                <a:ea typeface="Times New Roman" panose="02020603050405020304" pitchFamily="18" charset="0"/>
                <a:cs typeface="Arial" panose="020B0604020202020204" pitchFamily="34" charset="0"/>
              </a:rPr>
              <a:t>Partnership with Vera Institute of Justice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spcAft>
                <a:spcPts val="1200"/>
              </a:spcAft>
              <a:buFont typeface="Wingdings" panose="05000000000000000000" pitchFamily="2" charset="2"/>
              <a:buChar char="v"/>
              <a:tabLst>
                <a:tab pos="4572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Collaboration with </a:t>
            </a:r>
            <a:r>
              <a:rPr lang="en-US" sz="2400" dirty="0">
                <a:latin typeface="Arial" panose="020B0604020202020204" pitchFamily="34" charset="0"/>
                <a:ea typeface="Times New Roman" panose="02020603050405020304" pitchFamily="18" charset="0"/>
                <a:cs typeface="Arial" panose="020B0604020202020204" pitchFamily="34" charset="0"/>
              </a:rPr>
              <a:t>NICJR and</a:t>
            </a:r>
            <a:r>
              <a:rPr lang="en-US" sz="2400" dirty="0">
                <a:effectLst/>
                <a:latin typeface="Arial" panose="020B0604020202020204" pitchFamily="34" charset="0"/>
                <a:ea typeface="Times New Roman" panose="02020603050405020304" pitchFamily="18" charset="0"/>
                <a:cs typeface="Arial" panose="020B0604020202020204" pitchFamily="34" charset="0"/>
              </a:rPr>
              <a:t> Slalom </a:t>
            </a:r>
            <a:r>
              <a:rPr lang="en-US" sz="2400" dirty="0">
                <a:latin typeface="Arial" panose="020B0604020202020204" pitchFamily="34" charset="0"/>
                <a:ea typeface="Times New Roman" panose="02020603050405020304" pitchFamily="18" charset="0"/>
                <a:cs typeface="Arial" panose="020B0604020202020204" pitchFamily="34" charset="0"/>
              </a:rPr>
              <a:t>for </a:t>
            </a:r>
            <a:r>
              <a:rPr lang="en-US" sz="2400" dirty="0">
                <a:effectLst/>
                <a:latin typeface="Arial" panose="020B0604020202020204" pitchFamily="34" charset="0"/>
                <a:ea typeface="Times New Roman" panose="02020603050405020304" pitchFamily="18" charset="0"/>
                <a:cs typeface="Arial" panose="020B0604020202020204" pitchFamily="34" charset="0"/>
              </a:rPr>
              <a:t>Data Dashboard buildout and Data Visualization/</a:t>
            </a:r>
            <a:r>
              <a:rPr lang="en-US" sz="2400" dirty="0">
                <a:latin typeface="Arial" panose="020B0604020202020204" pitchFamily="34" charset="0"/>
                <a:ea typeface="Times New Roman" panose="02020603050405020304" pitchFamily="18" charset="0"/>
                <a:cs typeface="Arial" panose="020B0604020202020204" pitchFamily="34" charset="0"/>
              </a:rPr>
              <a:t>M</a:t>
            </a:r>
            <a:r>
              <a:rPr lang="en-US" sz="2400" dirty="0">
                <a:effectLst/>
                <a:latin typeface="Arial" panose="020B0604020202020204" pitchFamily="34" charset="0"/>
                <a:ea typeface="Times New Roman" panose="02020603050405020304" pitchFamily="18" charset="0"/>
                <a:cs typeface="Arial" panose="020B0604020202020204" pitchFamily="34" charset="0"/>
              </a:rPr>
              <a:t>anagement to establish a comprehensive framework for collecting, analyzing, and interpreting data related to CCRP.</a:t>
            </a:r>
            <a:endParaRPr lang="en-US" sz="32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Bef>
                <a:spcPts val="0"/>
              </a:spcBef>
              <a:spcAft>
                <a:spcPts val="1200"/>
              </a:spcAft>
              <a:buFont typeface="Wingdings" panose="05000000000000000000" pitchFamily="2" charset="2"/>
              <a:buChar char="v"/>
              <a:tabLst>
                <a:tab pos="4572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Continuous meetings with Richmond Dispatch to discuss Dispatch protocols and call types. Staff also participated in a “sit-a-long” at the Communications Center to observe 911 dispatch and to discuss the implementation of CCRP</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spcAft>
                <a:spcPts val="1200"/>
              </a:spcAft>
              <a:buFont typeface="Wingdings" panose="05000000000000000000" pitchFamily="2" charset="2"/>
              <a:buChar char="v"/>
              <a:tabLst>
                <a:tab pos="457200" algn="l"/>
              </a:tabLst>
            </a:pPr>
            <a:r>
              <a:rPr lang="en-US" sz="2400" dirty="0">
                <a:effectLst/>
                <a:latin typeface="Arial" panose="020B0604020202020204" pitchFamily="34" charset="0"/>
                <a:ea typeface="Aptos" panose="020B0004020202020204" pitchFamily="34" charset="0"/>
                <a:cs typeface="Arial" panose="020B0604020202020204" pitchFamily="34" charset="0"/>
              </a:rPr>
              <a:t>Six (6) appointments made to the Community Advisory Board as of May 7, 2025</a:t>
            </a:r>
          </a:p>
          <a:p>
            <a:pPr marL="342900"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Aptos" panose="020B0004020202020204" pitchFamily="34" charset="0"/>
                <a:cs typeface="Arial" panose="020B0604020202020204" pitchFamily="34" charset="0"/>
              </a:rPr>
              <a:t>Established monthly internal working group with relevant City Personnel for feedback and suggestions on ongoing program development. Stakeholders include: </a:t>
            </a:r>
          </a:p>
          <a:p>
            <a:pPr marL="800100" lvl="1"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Aptos" panose="020B0004020202020204" pitchFamily="34" charset="0"/>
                <a:cs typeface="Arial" panose="020B0604020202020204" pitchFamily="34" charset="0"/>
              </a:rPr>
              <a:t>Richmond Dispatch</a:t>
            </a:r>
          </a:p>
          <a:p>
            <a:pPr marL="800100" lvl="1"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Aptos" panose="020B0004020202020204" pitchFamily="34" charset="0"/>
                <a:cs typeface="Arial" panose="020B0604020202020204" pitchFamily="34" charset="0"/>
              </a:rPr>
              <a:t>Richmond Police Department (RPD)</a:t>
            </a:r>
          </a:p>
          <a:p>
            <a:pPr marL="800100" lvl="1"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Aptos" panose="020B0004020202020204" pitchFamily="34" charset="0"/>
                <a:cs typeface="Arial" panose="020B0604020202020204" pitchFamily="34" charset="0"/>
              </a:rPr>
              <a:t>Richmond Police Officers’ Association</a:t>
            </a:r>
          </a:p>
          <a:p>
            <a:pPr marL="800100" lvl="1"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Aptos" panose="020B0004020202020204" pitchFamily="34" charset="0"/>
                <a:cs typeface="Arial" panose="020B0604020202020204" pitchFamily="34" charset="0"/>
              </a:rPr>
              <a:t>RPD Crime Prevention</a:t>
            </a:r>
          </a:p>
          <a:p>
            <a:pPr marL="800100" lvl="1" indent="-342900">
              <a:spcAft>
                <a:spcPts val="1200"/>
              </a:spcAft>
              <a:buFont typeface="Wingdings" panose="05000000000000000000" pitchFamily="2" charset="2"/>
              <a:buChar char="v"/>
              <a:tabLst>
                <a:tab pos="457200" algn="l"/>
              </a:tabLst>
            </a:pPr>
            <a:r>
              <a:rPr lang="en-US" sz="2400" dirty="0">
                <a:latin typeface="Arial" panose="020B0604020202020204" pitchFamily="34" charset="0"/>
                <a:ea typeface="Aptos" panose="020B0004020202020204" pitchFamily="34" charset="0"/>
                <a:cs typeface="Arial" panose="020B0604020202020204" pitchFamily="34" charset="0"/>
              </a:rPr>
              <a:t>Richmond Fire</a:t>
            </a:r>
            <a:endParaRPr lang="en-US" sz="3200" dirty="0">
              <a:effectLst/>
              <a:latin typeface="Arial" panose="020B0604020202020204" pitchFamily="34" charset="0"/>
              <a:ea typeface="Aptos" panose="020B0004020202020204" pitchFamily="34" charset="0"/>
              <a:cs typeface="Arial" panose="020B0604020202020204" pitchFamily="34" charset="0"/>
            </a:endParaRPr>
          </a:p>
        </p:txBody>
      </p:sp>
      <p:pic>
        <p:nvPicPr>
          <p:cNvPr id="9" name="Picture 8" descr="A picture containing text, queen, sign&#10;&#10;AI-generated content may be incorrect.">
            <a:extLst>
              <a:ext uri="{FF2B5EF4-FFF2-40B4-BE49-F238E27FC236}">
                <a16:creationId xmlns:a16="http://schemas.microsoft.com/office/drawing/2014/main" id="{D135A97B-050A-49D0-2BD0-066F709AC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7800" y="419100"/>
            <a:ext cx="3162300" cy="2108200"/>
          </a:xfrm>
          <a:prstGeom prst="rect">
            <a:avLst/>
          </a:prstGeom>
        </p:spPr>
      </p:pic>
      <p:pic>
        <p:nvPicPr>
          <p:cNvPr id="13" name="Picture 12" descr="A picture containing text, soup&#10;&#10;AI-generated content may be incorrect.">
            <a:extLst>
              <a:ext uri="{FF2B5EF4-FFF2-40B4-BE49-F238E27FC236}">
                <a16:creationId xmlns:a16="http://schemas.microsoft.com/office/drawing/2014/main" id="{D36FC1DA-CD9E-A19E-F07C-DEE9F1EEF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3880" y="533083"/>
            <a:ext cx="1600200" cy="1880234"/>
          </a:xfrm>
          <a:prstGeom prst="rect">
            <a:avLst/>
          </a:prstGeom>
        </p:spPr>
      </p:pic>
      <p:pic>
        <p:nvPicPr>
          <p:cNvPr id="15" name="Picture 14" descr="A picture containing text, sign, tableware&#10;&#10;AI-generated content may be incorrect.">
            <a:extLst>
              <a:ext uri="{FF2B5EF4-FFF2-40B4-BE49-F238E27FC236}">
                <a16:creationId xmlns:a16="http://schemas.microsoft.com/office/drawing/2014/main" id="{52A75B72-E866-DE96-82EE-B65C8F9051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44068" y="2874306"/>
            <a:ext cx="1953806" cy="936199"/>
          </a:xfrm>
          <a:prstGeom prst="rect">
            <a:avLst/>
          </a:prstGeom>
        </p:spPr>
      </p:pic>
      <p:pic>
        <p:nvPicPr>
          <p:cNvPr id="17" name="Picture 16" descr="A picture containing text, sign&#10;&#10;AI-generated content may be incorrect.">
            <a:extLst>
              <a:ext uri="{FF2B5EF4-FFF2-40B4-BE49-F238E27FC236}">
                <a16:creationId xmlns:a16="http://schemas.microsoft.com/office/drawing/2014/main" id="{94A07AFE-A72A-D9A9-8164-BEA86DFF8C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12686" y="6278002"/>
            <a:ext cx="3849966" cy="615994"/>
          </a:xfrm>
          <a:prstGeom prst="rect">
            <a:avLst/>
          </a:prstGeom>
        </p:spPr>
      </p:pic>
      <p:pic>
        <p:nvPicPr>
          <p:cNvPr id="25" name="Picture 24">
            <a:extLst>
              <a:ext uri="{FF2B5EF4-FFF2-40B4-BE49-F238E27FC236}">
                <a16:creationId xmlns:a16="http://schemas.microsoft.com/office/drawing/2014/main" id="{E7E78EAB-BD44-42B8-25B7-FC18FA2DF9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06505" y="4185525"/>
            <a:ext cx="3719899" cy="1664655"/>
          </a:xfrm>
          <a:prstGeom prst="rect">
            <a:avLst/>
          </a:prstGeom>
        </p:spPr>
      </p:pic>
      <p:pic>
        <p:nvPicPr>
          <p:cNvPr id="27" name="Picture 26" descr="A picture containing logo&#10;&#10;AI-generated content may be incorrect.">
            <a:extLst>
              <a:ext uri="{FF2B5EF4-FFF2-40B4-BE49-F238E27FC236}">
                <a16:creationId xmlns:a16="http://schemas.microsoft.com/office/drawing/2014/main" id="{60081A56-1D43-6B13-FC15-A18EDAE24E9A}"/>
              </a:ext>
            </a:extLst>
          </p:cNvPr>
          <p:cNvPicPr>
            <a:picLocks noChangeAspect="1"/>
          </p:cNvPicPr>
          <p:nvPr/>
        </p:nvPicPr>
        <p:blipFill>
          <a:blip r:embed="rId8">
            <a:extLst>
              <a:ext uri="{28A0092B-C50C-407E-A947-70E740481C1C}">
                <a14:useLocalDpi xmlns:a14="http://schemas.microsoft.com/office/drawing/2010/main" val="0"/>
              </a:ext>
            </a:extLst>
          </a:blip>
          <a:srcRect l="25997" t="22007" r="24397" b="25803"/>
          <a:stretch/>
        </p:blipFill>
        <p:spPr>
          <a:xfrm>
            <a:off x="14903886" y="7042613"/>
            <a:ext cx="1682601" cy="1770232"/>
          </a:xfrm>
          <a:prstGeom prst="rect">
            <a:avLst/>
          </a:prstGeom>
        </p:spPr>
      </p:pic>
    </p:spTree>
    <p:extLst>
      <p:ext uri="{BB962C8B-B14F-4D97-AF65-F5344CB8AC3E}">
        <p14:creationId xmlns:p14="http://schemas.microsoft.com/office/powerpoint/2010/main" val="91373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Gold Bar ,pageNavigator ,Header Back ,image ,Cap Top ,textbox ,card ,card ,card ,card ,Cap Top ,textbox ,card ,Cap Top ,textbox ,Cap Top ,Date Range ,card ,card ,card ,card ,image ,image ,image ,textbox ,card ,image ,textbox ,image ,image ,image ,card ,card ,card ,image ,image ,Cap Top ,textbox ,image ,card ,tableEx ,card ,card ,textbox ,textbox ,textbox ,textbox ,ABC ,ABC ,ABC ,card ,card ,card ,textbox ,image ,image ,Cap Top ,textbox ,card ,By Day of the Week ,Call Trend Over Time. Please refer to the notes on this slide for details">
            <a:hlinkClick r:id="rId3"/>
          </p:cNvPr>
          <p:cNvPicPr>
            <a:picLocks noChangeAspect="1"/>
          </p:cNvPicPr>
          <p:nvPr/>
        </p:nvPicPr>
        <p:blipFill>
          <a:blip r:embed="rId4"/>
          <a:stretch>
            <a:fillRect/>
          </a:stretch>
        </p:blipFill>
        <p:spPr>
          <a:xfrm>
            <a:off x="1389459" y="1148698"/>
            <a:ext cx="15509081" cy="8848287"/>
          </a:xfrm>
          <a:prstGeom prst="rect">
            <a:avLst/>
          </a:prstGeom>
          <a:noFill/>
        </p:spPr>
      </p:pic>
      <p:sp>
        <p:nvSpPr>
          <p:cNvPr id="4" name="Title" hidden="1"/>
          <p:cNvSpPr>
            <a:spLocks noGrp="1"/>
          </p:cNvSpPr>
          <p:nvPr>
            <p:ph type="title"/>
          </p:nvPr>
        </p:nvSpPr>
        <p:spPr/>
        <p:txBody>
          <a:bodyPr/>
          <a:lstStyle/>
          <a:p>
            <a:r>
              <a:t>Overview </a:t>
            </a:r>
          </a:p>
        </p:txBody>
      </p:sp>
      <p:sp>
        <p:nvSpPr>
          <p:cNvPr id="2" name="TextBox 10">
            <a:extLst>
              <a:ext uri="{FF2B5EF4-FFF2-40B4-BE49-F238E27FC236}">
                <a16:creationId xmlns:a16="http://schemas.microsoft.com/office/drawing/2014/main" id="{0F1F4C35-FD9E-8433-A2FA-9512261B6A34}"/>
              </a:ext>
            </a:extLst>
          </p:cNvPr>
          <p:cNvSpPr txBox="1"/>
          <p:nvPr/>
        </p:nvSpPr>
        <p:spPr>
          <a:xfrm>
            <a:off x="228600" y="266700"/>
            <a:ext cx="11891613" cy="815416"/>
          </a:xfrm>
          <a:prstGeom prst="rect">
            <a:avLst/>
          </a:prstGeom>
        </p:spPr>
        <p:txBody>
          <a:bodyPr wrap="square" lIns="0" tIns="0" rIns="0" bIns="0" rtlCol="0" anchor="t">
            <a:spAutoFit/>
          </a:bodyPr>
          <a:lstStyle/>
          <a:p>
            <a:pPr algn="l">
              <a:lnSpc>
                <a:spcPct val="100787"/>
              </a:lnSpc>
            </a:pPr>
            <a:r>
              <a:rPr lang="en-US" sz="5500" dirty="0">
                <a:solidFill>
                  <a:srgbClr val="202B3D"/>
                </a:solidFill>
                <a:latin typeface="Montserrat Ultra-Bold"/>
              </a:rPr>
              <a:t>DATA DASHBOARD DRAFT*</a:t>
            </a:r>
          </a:p>
        </p:txBody>
      </p:sp>
      <p:sp>
        <p:nvSpPr>
          <p:cNvPr id="5" name="TextBox 4">
            <a:extLst>
              <a:ext uri="{FF2B5EF4-FFF2-40B4-BE49-F238E27FC236}">
                <a16:creationId xmlns:a16="http://schemas.microsoft.com/office/drawing/2014/main" id="{6B9E4B5F-8474-93CD-5C14-0B34C1FBA494}"/>
              </a:ext>
            </a:extLst>
          </p:cNvPr>
          <p:cNvSpPr txBox="1"/>
          <p:nvPr/>
        </p:nvSpPr>
        <p:spPr>
          <a:xfrm>
            <a:off x="14401800" y="9878901"/>
            <a:ext cx="3886200" cy="369332"/>
          </a:xfrm>
          <a:prstGeom prst="rect">
            <a:avLst/>
          </a:prstGeom>
          <a:noFill/>
        </p:spPr>
        <p:txBody>
          <a:bodyPr wrap="square" lIns="91440" tIns="45720" rIns="91440" bIns="45720" rtlCol="0" anchor="t">
            <a:spAutoFit/>
          </a:bodyPr>
          <a:lstStyle/>
          <a:p>
            <a:pPr algn="ctr"/>
            <a:r>
              <a:rPr lang="en-US" i="1" dirty="0"/>
              <a:t>*Numbers displayed </a:t>
            </a:r>
            <a:r>
              <a:rPr lang="en-US" i="1"/>
              <a:t>are dummy </a:t>
            </a:r>
            <a:r>
              <a:rPr lang="en-US" i="1" dirty="0"/>
              <a:t>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title="This slide contains the following visuals: Gold Bar ,pageNavigator ,Header Back ,image ,Date Range ,slicer ,slicer ,By Perceived Race ,By Perceived Age ,tableEx ,card ,textbox ,By Perceived Ethnicity ,shape ,shape ,textbox ,textbox ,card ,card ,textbox ,image ,image ,slicer ,card ,textbox ,shape ,shape ,pieChart ,pieChart ,shape ,textbox ,card ,card ,card ,image ,image ,image. Please refer to the notes on this slide for details">
            <a:hlinkClick r:id="rId3"/>
            <a:extLst>
              <a:ext uri="{FF2B5EF4-FFF2-40B4-BE49-F238E27FC236}">
                <a16:creationId xmlns:a16="http://schemas.microsoft.com/office/drawing/2014/main" id="{8E182425-47D5-9A81-A978-2FDE9EABCEB4}"/>
              </a:ext>
            </a:extLst>
          </p:cNvPr>
          <p:cNvPicPr>
            <a:picLocks noChangeAspect="1"/>
          </p:cNvPicPr>
          <p:nvPr/>
        </p:nvPicPr>
        <p:blipFill>
          <a:blip r:embed="rId4"/>
          <a:stretch>
            <a:fillRect/>
          </a:stretch>
        </p:blipFill>
        <p:spPr>
          <a:xfrm>
            <a:off x="289036" y="2328069"/>
            <a:ext cx="8742391" cy="4983162"/>
          </a:xfrm>
          <a:prstGeom prst="rect">
            <a:avLst/>
          </a:prstGeom>
          <a:noFill/>
        </p:spPr>
      </p:pic>
      <p:pic>
        <p:nvPicPr>
          <p:cNvPr id="3" name="Picture" title="This slide contains the following visuals: Gold Bar ,pageNavigator ,Header Back ,image ,textbox ,Cap Top ,Cap Top ,About Us Text ,image ,image ,image ,image ,image ,image ,image ,image ,textbox ,textbox ,textbox ,textbox ,textbox ,textbox ,textbox ,textbox ,card ,card ,card ,card ,card ,card ,card ,card ,tableEx ,Date Range ,image ,image. Please refer to the notes on this slide for details">
            <a:hlinkClick r:id="rId3"/>
          </p:cNvPr>
          <p:cNvPicPr>
            <a:picLocks noChangeAspect="1"/>
          </p:cNvPicPr>
          <p:nvPr/>
        </p:nvPicPr>
        <p:blipFill>
          <a:blip r:embed="rId5"/>
          <a:stretch>
            <a:fillRect/>
          </a:stretch>
        </p:blipFill>
        <p:spPr>
          <a:xfrm>
            <a:off x="9286230" y="2328069"/>
            <a:ext cx="8742392" cy="4983162"/>
          </a:xfrm>
          <a:prstGeom prst="rect">
            <a:avLst/>
          </a:prstGeom>
          <a:noFill/>
        </p:spPr>
      </p:pic>
      <p:sp>
        <p:nvSpPr>
          <p:cNvPr id="4" name="Title" hidden="1"/>
          <p:cNvSpPr>
            <a:spLocks noGrp="1"/>
          </p:cNvSpPr>
          <p:nvPr>
            <p:ph type="title"/>
          </p:nvPr>
        </p:nvSpPr>
        <p:spPr/>
        <p:txBody>
          <a:bodyPr/>
          <a:lstStyle/>
          <a:p>
            <a:r>
              <a:t>Outcomes</a:t>
            </a:r>
          </a:p>
        </p:txBody>
      </p:sp>
      <p:sp>
        <p:nvSpPr>
          <p:cNvPr id="5" name="TextBox 10">
            <a:extLst>
              <a:ext uri="{FF2B5EF4-FFF2-40B4-BE49-F238E27FC236}">
                <a16:creationId xmlns:a16="http://schemas.microsoft.com/office/drawing/2014/main" id="{2FEE1546-BBCD-9B0A-A5CC-2DCFC64CB78D}"/>
              </a:ext>
            </a:extLst>
          </p:cNvPr>
          <p:cNvSpPr txBox="1"/>
          <p:nvPr/>
        </p:nvSpPr>
        <p:spPr>
          <a:xfrm>
            <a:off x="228601" y="266700"/>
            <a:ext cx="11811000" cy="1670265"/>
          </a:xfrm>
          <a:prstGeom prst="rect">
            <a:avLst/>
          </a:prstGeom>
        </p:spPr>
        <p:txBody>
          <a:bodyPr wrap="square" lIns="0" tIns="0" rIns="0" bIns="0" rtlCol="0" anchor="t">
            <a:spAutoFit/>
          </a:bodyPr>
          <a:lstStyle/>
          <a:p>
            <a:pPr algn="l">
              <a:lnSpc>
                <a:spcPct val="100787"/>
              </a:lnSpc>
            </a:pPr>
            <a:r>
              <a:rPr lang="en-US" sz="5500" dirty="0">
                <a:solidFill>
                  <a:srgbClr val="202B3D"/>
                </a:solidFill>
                <a:latin typeface="Montserrat Ultra-Bold"/>
              </a:rPr>
              <a:t>DATA DASHBOARD DRAFT (cont’d)</a:t>
            </a:r>
          </a:p>
        </p:txBody>
      </p:sp>
      <p:grpSp>
        <p:nvGrpSpPr>
          <p:cNvPr id="6" name="Group 4">
            <a:extLst>
              <a:ext uri="{FF2B5EF4-FFF2-40B4-BE49-F238E27FC236}">
                <a16:creationId xmlns:a16="http://schemas.microsoft.com/office/drawing/2014/main" id="{28BD99EA-22DC-497E-0256-83A830A86303}"/>
              </a:ext>
            </a:extLst>
          </p:cNvPr>
          <p:cNvGrpSpPr/>
          <p:nvPr/>
        </p:nvGrpSpPr>
        <p:grpSpPr>
          <a:xfrm>
            <a:off x="-4574" y="9639300"/>
            <a:ext cx="18288000" cy="3019926"/>
            <a:chOff x="0" y="0"/>
            <a:chExt cx="9537267" cy="1574904"/>
          </a:xfrm>
        </p:grpSpPr>
        <p:sp>
          <p:nvSpPr>
            <p:cNvPr id="7" name="Freeform 5">
              <a:extLst>
                <a:ext uri="{FF2B5EF4-FFF2-40B4-BE49-F238E27FC236}">
                  <a16:creationId xmlns:a16="http://schemas.microsoft.com/office/drawing/2014/main" id="{B75C1C34-DD7D-89EC-00F6-9E05B0E7014A}"/>
                </a:ext>
              </a:extLst>
            </p:cNvPr>
            <p:cNvSpPr/>
            <p:nvPr/>
          </p:nvSpPr>
          <p:spPr>
            <a:xfrm>
              <a:off x="0" y="0"/>
              <a:ext cx="9537267" cy="1574904"/>
            </a:xfrm>
            <a:custGeom>
              <a:avLst/>
              <a:gdLst/>
              <a:ahLst/>
              <a:cxnLst/>
              <a:rect l="l" t="t" r="r" b="b"/>
              <a:pathLst>
                <a:path w="9537267" h="1574904">
                  <a:moveTo>
                    <a:pt x="0" y="0"/>
                  </a:moveTo>
                  <a:lnTo>
                    <a:pt x="9537267" y="0"/>
                  </a:lnTo>
                  <a:lnTo>
                    <a:pt x="9537267" y="1574904"/>
                  </a:lnTo>
                  <a:lnTo>
                    <a:pt x="0" y="1574904"/>
                  </a:lnTo>
                  <a:close/>
                </a:path>
              </a:pathLst>
            </a:custGeom>
            <a:solidFill>
              <a:srgbClr val="F6A429"/>
            </a:solidFill>
          </p:spPr>
          <p:txBody>
            <a:bodyP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9592038"/>
            <a:ext cx="18288000" cy="3019926"/>
            <a:chOff x="0" y="0"/>
            <a:chExt cx="9537267" cy="1574904"/>
          </a:xfrm>
        </p:grpSpPr>
        <p:sp>
          <p:nvSpPr>
            <p:cNvPr id="5" name="Freeform 5"/>
            <p:cNvSpPr/>
            <p:nvPr/>
          </p:nvSpPr>
          <p:spPr>
            <a:xfrm>
              <a:off x="0" y="0"/>
              <a:ext cx="9537267" cy="1574904"/>
            </a:xfrm>
            <a:custGeom>
              <a:avLst/>
              <a:gdLst/>
              <a:ahLst/>
              <a:cxnLst/>
              <a:rect l="l" t="t" r="r" b="b"/>
              <a:pathLst>
                <a:path w="9537267" h="1574904">
                  <a:moveTo>
                    <a:pt x="0" y="0"/>
                  </a:moveTo>
                  <a:lnTo>
                    <a:pt x="9537267" y="0"/>
                  </a:lnTo>
                  <a:lnTo>
                    <a:pt x="9537267" y="1574904"/>
                  </a:lnTo>
                  <a:lnTo>
                    <a:pt x="0" y="1574904"/>
                  </a:lnTo>
                  <a:close/>
                </a:path>
              </a:pathLst>
            </a:custGeom>
            <a:solidFill>
              <a:srgbClr val="F6A429"/>
            </a:solidFill>
          </p:spPr>
          <p:txBody>
            <a:bodyPr/>
            <a:lstStyle/>
            <a:p>
              <a:endParaRPr lang="en-US"/>
            </a:p>
          </p:txBody>
        </p:sp>
      </p:grpSp>
      <p:sp>
        <p:nvSpPr>
          <p:cNvPr id="6" name="TextBox 6"/>
          <p:cNvSpPr txBox="1"/>
          <p:nvPr/>
        </p:nvSpPr>
        <p:spPr>
          <a:xfrm>
            <a:off x="762000" y="571500"/>
            <a:ext cx="8262431" cy="815416"/>
          </a:xfrm>
          <a:prstGeom prst="rect">
            <a:avLst/>
          </a:prstGeom>
        </p:spPr>
        <p:txBody>
          <a:bodyPr wrap="square" lIns="0" tIns="0" rIns="0" bIns="0" rtlCol="0" anchor="t">
            <a:spAutoFit/>
          </a:bodyPr>
          <a:lstStyle/>
          <a:p>
            <a:pPr algn="l">
              <a:lnSpc>
                <a:spcPct val="100787"/>
              </a:lnSpc>
            </a:pPr>
            <a:r>
              <a:rPr lang="en-US" sz="5500" dirty="0">
                <a:solidFill>
                  <a:srgbClr val="202B3D"/>
                </a:solidFill>
                <a:latin typeface="Montserrat Ultra-Bold"/>
              </a:rPr>
              <a:t>GOALS FOR FY25-26</a:t>
            </a:r>
          </a:p>
        </p:txBody>
      </p:sp>
      <p:sp>
        <p:nvSpPr>
          <p:cNvPr id="7" name="TextBox 7"/>
          <p:cNvSpPr txBox="1"/>
          <p:nvPr/>
        </p:nvSpPr>
        <p:spPr>
          <a:xfrm>
            <a:off x="533400" y="1603426"/>
            <a:ext cx="10820400" cy="7848302"/>
          </a:xfrm>
          <a:prstGeom prst="rect">
            <a:avLst/>
          </a:prstGeom>
        </p:spPr>
        <p:txBody>
          <a:bodyPr wrap="square" lIns="0" tIns="0" rIns="0" bIns="0" rtlCol="0" anchor="t">
            <a:spAutoFit/>
          </a:bodyPr>
          <a:lstStyle/>
          <a:p>
            <a:pPr marL="570865" indent="-342900">
              <a:spcAft>
                <a:spcPts val="1200"/>
              </a:spcAft>
              <a:buFont typeface="Wingdings" panose="05000000000000000000" pitchFamily="2" charset="2"/>
              <a:buChar char="v"/>
            </a:pPr>
            <a:r>
              <a:rPr lang="en-US" sz="2800" dirty="0"/>
              <a:t>Hire and onboard 8 Community Intervention Specialists</a:t>
            </a:r>
          </a:p>
          <a:p>
            <a:pPr marL="570865" indent="-342900">
              <a:spcAft>
                <a:spcPts val="1200"/>
              </a:spcAft>
              <a:buFont typeface="Wingdings" panose="05000000000000000000" pitchFamily="2" charset="2"/>
              <a:buChar char="v"/>
            </a:pPr>
            <a:r>
              <a:rPr lang="en-US" sz="2800" dirty="0"/>
              <a:t>Complete van wrap and van buildout of mobile crisis response vans</a:t>
            </a:r>
          </a:p>
          <a:p>
            <a:pPr marL="570865" indent="-342900">
              <a:spcAft>
                <a:spcPts val="1200"/>
              </a:spcAft>
              <a:buFont typeface="Wingdings" panose="05000000000000000000" pitchFamily="2" charset="2"/>
              <a:buChar char="v"/>
            </a:pPr>
            <a:r>
              <a:rPr lang="en-US" sz="2800" dirty="0"/>
              <a:t>Acquire Back Up Vans to ensure services or outreach are never impacted.</a:t>
            </a:r>
          </a:p>
          <a:p>
            <a:pPr marL="570865" indent="-342900">
              <a:spcAft>
                <a:spcPts val="1200"/>
              </a:spcAft>
              <a:buFont typeface="Wingdings" panose="05000000000000000000" pitchFamily="2" charset="2"/>
              <a:buChar char="v"/>
            </a:pPr>
            <a:r>
              <a:rPr lang="en-US" sz="2800" dirty="0"/>
              <a:t>Find office space for the official CCRP homebase</a:t>
            </a:r>
          </a:p>
          <a:p>
            <a:pPr marL="570865" indent="-342900">
              <a:spcAft>
                <a:spcPts val="1200"/>
              </a:spcAft>
              <a:buFont typeface="Wingdings" panose="05000000000000000000" pitchFamily="2" charset="2"/>
              <a:buChar char="v"/>
            </a:pPr>
            <a:r>
              <a:rPr lang="en-US" sz="2800" dirty="0"/>
              <a:t>Continue to recruit and appoint CCRP Community Advisory Board members</a:t>
            </a:r>
          </a:p>
          <a:p>
            <a:pPr marL="570865" indent="-342900" defTabSz="914400">
              <a:spcAft>
                <a:spcPts val="1200"/>
              </a:spcAft>
              <a:buFont typeface="Wingdings" panose="05000000000000000000" pitchFamily="2" charset="2"/>
              <a:buChar char="v"/>
            </a:pPr>
            <a:r>
              <a:rPr lang="en-US" sz="2800" dirty="0"/>
              <a:t>Develop specially designed protocols for CCRP service call referrals and follow-up</a:t>
            </a:r>
          </a:p>
          <a:p>
            <a:pPr marL="570865" indent="-342900" defTabSz="914400">
              <a:spcAft>
                <a:spcPts val="1200"/>
              </a:spcAft>
              <a:buFont typeface="Wingdings" panose="05000000000000000000" pitchFamily="2" charset="2"/>
              <a:buChar char="v"/>
            </a:pPr>
            <a:r>
              <a:rPr lang="en-US" sz="2800" dirty="0"/>
              <a:t>Identify and order the equipment needed</a:t>
            </a:r>
          </a:p>
          <a:p>
            <a:pPr marL="570865" indent="-342900" defTabSz="914400">
              <a:spcAft>
                <a:spcPts val="1200"/>
              </a:spcAft>
              <a:buFont typeface="Wingdings" panose="05000000000000000000" pitchFamily="2" charset="2"/>
              <a:buChar char="v"/>
            </a:pPr>
            <a:r>
              <a:rPr lang="en-US" sz="2800" dirty="0"/>
              <a:t>Establish and strengthen referral relationships with community-based service providers </a:t>
            </a:r>
          </a:p>
          <a:p>
            <a:pPr marL="570865" indent="-342900">
              <a:spcAft>
                <a:spcPts val="1200"/>
              </a:spcAft>
              <a:buFont typeface="Wingdings" panose="05000000000000000000" pitchFamily="2" charset="2"/>
              <a:buChar char="v"/>
            </a:pPr>
            <a:r>
              <a:rPr lang="en-US" sz="2800" dirty="0"/>
              <a:t>Implement a citywide outreach and public education campaign</a:t>
            </a:r>
          </a:p>
          <a:p>
            <a:pPr marL="570865" indent="-342900">
              <a:spcAft>
                <a:spcPts val="1200"/>
              </a:spcAft>
              <a:buFont typeface="Wingdings" panose="05000000000000000000" pitchFamily="2" charset="2"/>
              <a:buChar char="v"/>
            </a:pPr>
            <a:r>
              <a:rPr lang="en-US" sz="2800" dirty="0"/>
              <a:t>Continue to discuss a strong data collection, monitoring, and evaluation system with a focus on impact, outcomes, and efficacy</a:t>
            </a:r>
          </a:p>
        </p:txBody>
      </p:sp>
      <p:pic>
        <p:nvPicPr>
          <p:cNvPr id="2" name="Picture 1" descr="A group of police officers standing in front of a white van&#10;&#10;Description automatically generated with medium confidence">
            <a:extLst>
              <a:ext uri="{FF2B5EF4-FFF2-40B4-BE49-F238E27FC236}">
                <a16:creationId xmlns:a16="http://schemas.microsoft.com/office/drawing/2014/main" id="{869A1412-3829-2176-8418-22DC28691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4128" y="397035"/>
            <a:ext cx="5565272" cy="3223260"/>
          </a:xfrm>
          <a:prstGeom prst="rect">
            <a:avLst/>
          </a:prstGeom>
        </p:spPr>
      </p:pic>
      <p:pic>
        <p:nvPicPr>
          <p:cNvPr id="3" name="Picture 2" descr="A group of people posing for a photo&#10;&#10;AI-generated content may be incorrect.">
            <a:extLst>
              <a:ext uri="{FF2B5EF4-FFF2-40B4-BE49-F238E27FC236}">
                <a16:creationId xmlns:a16="http://schemas.microsoft.com/office/drawing/2014/main" id="{CED4842A-D80D-0FA4-A0C2-CB1C3EB69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128" y="4699822"/>
            <a:ext cx="5565272" cy="4173954"/>
          </a:xfrm>
          <a:prstGeom prst="rect">
            <a:avLst/>
          </a:prstGeom>
        </p:spPr>
      </p:pic>
      <p:sp>
        <p:nvSpPr>
          <p:cNvPr id="8" name="TextBox 7">
            <a:extLst>
              <a:ext uri="{FF2B5EF4-FFF2-40B4-BE49-F238E27FC236}">
                <a16:creationId xmlns:a16="http://schemas.microsoft.com/office/drawing/2014/main" id="{18381226-25F3-443C-62EE-23BD7F1058C2}"/>
              </a:ext>
            </a:extLst>
          </p:cNvPr>
          <p:cNvSpPr txBox="1"/>
          <p:nvPr/>
        </p:nvSpPr>
        <p:spPr>
          <a:xfrm>
            <a:off x="13333664" y="3683005"/>
            <a:ext cx="3886200" cy="954107"/>
          </a:xfrm>
          <a:prstGeom prst="rect">
            <a:avLst/>
          </a:prstGeom>
          <a:noFill/>
        </p:spPr>
        <p:txBody>
          <a:bodyPr wrap="square" lIns="91440" tIns="45720" rIns="91440" bIns="45720" rtlCol="0" anchor="t">
            <a:spAutoFit/>
          </a:bodyPr>
          <a:lstStyle/>
          <a:p>
            <a:pPr algn="ctr"/>
            <a:r>
              <a:rPr lang="en-US" sz="1400" dirty="0"/>
              <a:t>CCRP Program Manager and Associate Admin Analyst with Captain Tapia and RFD officers at Richmond’s Family Day</a:t>
            </a:r>
          </a:p>
          <a:p>
            <a:pPr algn="ctr"/>
            <a:r>
              <a:rPr lang="en-US" sz="1400" dirty="0"/>
              <a:t>August 2024</a:t>
            </a:r>
          </a:p>
        </p:txBody>
      </p:sp>
      <p:sp>
        <p:nvSpPr>
          <p:cNvPr id="9" name="TextBox 8">
            <a:extLst>
              <a:ext uri="{FF2B5EF4-FFF2-40B4-BE49-F238E27FC236}">
                <a16:creationId xmlns:a16="http://schemas.microsoft.com/office/drawing/2014/main" id="{9A7732F1-5419-A45E-428D-422FB0AA60A6}"/>
              </a:ext>
            </a:extLst>
          </p:cNvPr>
          <p:cNvSpPr txBox="1"/>
          <p:nvPr/>
        </p:nvSpPr>
        <p:spPr>
          <a:xfrm>
            <a:off x="13487400" y="8913474"/>
            <a:ext cx="3886200" cy="646331"/>
          </a:xfrm>
          <a:prstGeom prst="rect">
            <a:avLst/>
          </a:prstGeom>
          <a:noFill/>
        </p:spPr>
        <p:txBody>
          <a:bodyPr wrap="square" lIns="91440" tIns="45720" rIns="91440" bIns="45720" rtlCol="0" anchor="t">
            <a:spAutoFit/>
          </a:bodyPr>
          <a:lstStyle/>
          <a:p>
            <a:pPr algn="ctr"/>
            <a:r>
              <a:rPr lang="en-US" dirty="0"/>
              <a:t>RYSE Hosted Panel with AG Rob Bonta on Public Safety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52798" y="0"/>
            <a:ext cx="1535202" cy="10287000"/>
            <a:chOff x="0" y="0"/>
            <a:chExt cx="800614" cy="5364713"/>
          </a:xfrm>
        </p:grpSpPr>
        <p:sp>
          <p:nvSpPr>
            <p:cNvPr id="3" name="Freeform 3"/>
            <p:cNvSpPr/>
            <p:nvPr/>
          </p:nvSpPr>
          <p:spPr>
            <a:xfrm>
              <a:off x="0" y="0"/>
              <a:ext cx="800614" cy="5364713"/>
            </a:xfrm>
            <a:custGeom>
              <a:avLst/>
              <a:gdLst/>
              <a:ahLst/>
              <a:cxnLst/>
              <a:rect l="l" t="t" r="r" b="b"/>
              <a:pathLst>
                <a:path w="800614" h="5364713">
                  <a:moveTo>
                    <a:pt x="0" y="0"/>
                  </a:moveTo>
                  <a:lnTo>
                    <a:pt x="800614" y="0"/>
                  </a:lnTo>
                  <a:lnTo>
                    <a:pt x="800614" y="5364713"/>
                  </a:lnTo>
                  <a:lnTo>
                    <a:pt x="0" y="5364713"/>
                  </a:lnTo>
                  <a:close/>
                </a:path>
              </a:pathLst>
            </a:custGeom>
            <a:solidFill>
              <a:srgbClr val="20252F"/>
            </a:solidFill>
          </p:spPr>
          <p:txBody>
            <a:bodyPr/>
            <a:lstStyle/>
            <a:p>
              <a:endParaRPr lang="en-US"/>
            </a:p>
          </p:txBody>
        </p:sp>
      </p:grpSp>
      <p:grpSp>
        <p:nvGrpSpPr>
          <p:cNvPr id="4" name="Group 4"/>
          <p:cNvGrpSpPr/>
          <p:nvPr/>
        </p:nvGrpSpPr>
        <p:grpSpPr>
          <a:xfrm>
            <a:off x="17835213" y="7063676"/>
            <a:ext cx="452787" cy="2194624"/>
            <a:chOff x="0" y="0"/>
            <a:chExt cx="293277" cy="1421492"/>
          </a:xfrm>
        </p:grpSpPr>
        <p:sp>
          <p:nvSpPr>
            <p:cNvPr id="5" name="Freeform 5"/>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F6A429"/>
            </a:solidFill>
          </p:spPr>
          <p:txBody>
            <a:bodyPr/>
            <a:lstStyle/>
            <a:p>
              <a:endParaRPr lang="en-US"/>
            </a:p>
          </p:txBody>
        </p:sp>
      </p:grpSp>
      <p:graphicFrame>
        <p:nvGraphicFramePr>
          <p:cNvPr id="8" name="Table 8"/>
          <p:cNvGraphicFramePr>
            <a:graphicFrameLocks noGrp="1"/>
          </p:cNvGraphicFramePr>
          <p:nvPr>
            <p:extLst>
              <p:ext uri="{D42A27DB-BD31-4B8C-83A1-F6EECF244321}">
                <p14:modId xmlns:p14="http://schemas.microsoft.com/office/powerpoint/2010/main" val="2375799739"/>
              </p:ext>
            </p:extLst>
          </p:nvPr>
        </p:nvGraphicFramePr>
        <p:xfrm>
          <a:off x="6553200" y="1790700"/>
          <a:ext cx="9292284" cy="1819274"/>
        </p:xfrm>
        <a:graphic>
          <a:graphicData uri="http://schemas.openxmlformats.org/drawingml/2006/table">
            <a:tbl>
              <a:tblPr/>
              <a:tblGrid>
                <a:gridCol w="3097428">
                  <a:extLst>
                    <a:ext uri="{9D8B030D-6E8A-4147-A177-3AD203B41FA5}">
                      <a16:colId xmlns:a16="http://schemas.microsoft.com/office/drawing/2014/main" val="20000"/>
                    </a:ext>
                  </a:extLst>
                </a:gridCol>
                <a:gridCol w="3097428">
                  <a:extLst>
                    <a:ext uri="{9D8B030D-6E8A-4147-A177-3AD203B41FA5}">
                      <a16:colId xmlns:a16="http://schemas.microsoft.com/office/drawing/2014/main" val="20001"/>
                    </a:ext>
                  </a:extLst>
                </a:gridCol>
                <a:gridCol w="3097428">
                  <a:extLst>
                    <a:ext uri="{9D8B030D-6E8A-4147-A177-3AD203B41FA5}">
                      <a16:colId xmlns:a16="http://schemas.microsoft.com/office/drawing/2014/main" val="20002"/>
                    </a:ext>
                  </a:extLst>
                </a:gridCol>
              </a:tblGrid>
              <a:tr h="909637">
                <a:tc>
                  <a:txBody>
                    <a:bodyPr/>
                    <a:lstStyle/>
                    <a:p>
                      <a:pPr algn="ctr">
                        <a:lnSpc>
                          <a:spcPct val="150322"/>
                        </a:lnSpc>
                        <a:defRPr/>
                      </a:pPr>
                      <a:endParaRPr lang="en-US" sz="1100"/>
                    </a:p>
                  </a:txBody>
                  <a:tcPr marL="0" marR="0" marT="0" marB="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6A429"/>
                    </a:solidFill>
                  </a:tcPr>
                </a:tc>
                <a:tc>
                  <a:txBody>
                    <a:bodyPr/>
                    <a:lstStyle/>
                    <a:p>
                      <a:pPr algn="ctr">
                        <a:lnSpc>
                          <a:spcPct val="113022"/>
                        </a:lnSpc>
                        <a:defRPr/>
                      </a:pPr>
                      <a:r>
                        <a:rPr lang="en-US" sz="1999" dirty="0">
                          <a:solidFill>
                            <a:srgbClr val="000000"/>
                          </a:solidFill>
                          <a:latin typeface="Open Sans Bold"/>
                        </a:rPr>
                        <a:t>FY2023-24 Approved Positions</a:t>
                      </a:r>
                      <a:endParaRPr lang="en-US" sz="1100" dirty="0"/>
                    </a:p>
                  </a:txBody>
                  <a:tcPr marL="0" marR="0" marT="0" marB="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6A429"/>
                    </a:solidFill>
                  </a:tcPr>
                </a:tc>
                <a:tc>
                  <a:txBody>
                    <a:bodyPr/>
                    <a:lstStyle/>
                    <a:p>
                      <a:pPr algn="ctr">
                        <a:lnSpc>
                          <a:spcPct val="113022"/>
                        </a:lnSpc>
                        <a:defRPr/>
                      </a:pPr>
                      <a:r>
                        <a:rPr lang="en-US" sz="1999">
                          <a:solidFill>
                            <a:srgbClr val="000000"/>
                          </a:solidFill>
                          <a:latin typeface="Open Sans Bold"/>
                        </a:rPr>
                        <a:t>FY2024-25 Proposed Positions</a:t>
                      </a:r>
                      <a:endParaRPr lang="en-US" sz="1100"/>
                    </a:p>
                  </a:txBody>
                  <a:tcPr marL="0" marR="0" marT="0" marB="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6A429"/>
                    </a:solidFill>
                  </a:tcPr>
                </a:tc>
                <a:extLst>
                  <a:ext uri="{0D108BD9-81ED-4DB2-BD59-A6C34878D82A}">
                    <a16:rowId xmlns:a16="http://schemas.microsoft.com/office/drawing/2014/main" val="10000"/>
                  </a:ext>
                </a:extLst>
              </a:tr>
              <a:tr h="909637">
                <a:tc>
                  <a:txBody>
                    <a:bodyPr/>
                    <a:lstStyle/>
                    <a:p>
                      <a:pPr algn="ctr">
                        <a:lnSpc>
                          <a:spcPct val="113022"/>
                        </a:lnSpc>
                        <a:defRPr/>
                      </a:pPr>
                      <a:r>
                        <a:rPr lang="en-US" sz="1999">
                          <a:solidFill>
                            <a:srgbClr val="000000"/>
                          </a:solidFill>
                          <a:latin typeface="Open Sans Bold"/>
                        </a:rPr>
                        <a:t>Total Positions</a:t>
                      </a:r>
                      <a:endParaRPr lang="en-US" sz="1100"/>
                    </a:p>
                  </a:txBody>
                  <a:tcPr marL="0" marR="0" marT="0" marB="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9E9E9"/>
                    </a:solidFill>
                  </a:tcPr>
                </a:tc>
                <a:tc>
                  <a:txBody>
                    <a:bodyPr/>
                    <a:lstStyle/>
                    <a:p>
                      <a:pPr algn="ctr">
                        <a:lnSpc>
                          <a:spcPct val="150322"/>
                        </a:lnSpc>
                        <a:defRPr/>
                      </a:pPr>
                      <a:r>
                        <a:rPr lang="en-US" sz="2400" dirty="0"/>
                        <a:t>11</a:t>
                      </a:r>
                    </a:p>
                  </a:txBody>
                  <a:tcPr marL="0" marR="0" marT="0" marB="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9D9D9"/>
                    </a:solidFill>
                  </a:tcPr>
                </a:tc>
                <a:tc>
                  <a:txBody>
                    <a:bodyPr/>
                    <a:lstStyle/>
                    <a:p>
                      <a:pPr algn="ctr">
                        <a:lnSpc>
                          <a:spcPct val="150322"/>
                        </a:lnSpc>
                        <a:defRPr/>
                      </a:pPr>
                      <a:r>
                        <a:rPr lang="en-US" sz="2400" dirty="0"/>
                        <a:t>11</a:t>
                      </a:r>
                    </a:p>
                  </a:txBody>
                  <a:tcPr marL="0" marR="0" marT="0" marB="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CCCCC"/>
                    </a:solidFill>
                  </a:tcPr>
                </a:tc>
                <a:extLst>
                  <a:ext uri="{0D108BD9-81ED-4DB2-BD59-A6C34878D82A}">
                    <a16:rowId xmlns:a16="http://schemas.microsoft.com/office/drawing/2014/main" val="10001"/>
                  </a:ext>
                </a:extLst>
              </a:tr>
            </a:tbl>
          </a:graphicData>
        </a:graphic>
      </p:graphicFrame>
      <p:sp>
        <p:nvSpPr>
          <p:cNvPr id="9" name="TextBox 9"/>
          <p:cNvSpPr txBox="1"/>
          <p:nvPr/>
        </p:nvSpPr>
        <p:spPr>
          <a:xfrm>
            <a:off x="8763000" y="876300"/>
            <a:ext cx="4449608" cy="824778"/>
          </a:xfrm>
          <a:prstGeom prst="rect">
            <a:avLst/>
          </a:prstGeom>
        </p:spPr>
        <p:txBody>
          <a:bodyPr lIns="0" tIns="0" rIns="0" bIns="0" rtlCol="0" anchor="t">
            <a:spAutoFit/>
          </a:bodyPr>
          <a:lstStyle/>
          <a:p>
            <a:pPr algn="l">
              <a:lnSpc>
                <a:spcPct val="100787"/>
              </a:lnSpc>
            </a:pPr>
            <a:r>
              <a:rPr lang="en-US" sz="5500" dirty="0">
                <a:solidFill>
                  <a:srgbClr val="202B3D"/>
                </a:solidFill>
                <a:latin typeface="Montserrat Ultra-Bold"/>
              </a:rPr>
              <a:t>POSITIONS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7c2babc-677d-40c3-921b-f467a32b5559">
      <Terms xmlns="http://schemas.microsoft.com/office/infopath/2007/PartnerControls"/>
    </lcf76f155ced4ddcb4097134ff3c332f>
    <TaxCatchAll xmlns="3d9356ac-0014-4da5-8dc3-02291fcb7e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15974E6A3AFA48B2FB09C99D372B03" ma:contentTypeVersion="13" ma:contentTypeDescription="Create a new document." ma:contentTypeScope="" ma:versionID="93ff2e7f310aea24c3403525d3fa644a">
  <xsd:schema xmlns:xsd="http://www.w3.org/2001/XMLSchema" xmlns:xs="http://www.w3.org/2001/XMLSchema" xmlns:p="http://schemas.microsoft.com/office/2006/metadata/properties" xmlns:ns2="87c2babc-677d-40c3-921b-f467a32b5559" xmlns:ns3="3d9356ac-0014-4da5-8dc3-02291fcb7e56" targetNamespace="http://schemas.microsoft.com/office/2006/metadata/properties" ma:root="true" ma:fieldsID="254f5c1da8292701c739940745151b5b" ns2:_="" ns3:_="">
    <xsd:import namespace="87c2babc-677d-40c3-921b-f467a32b5559"/>
    <xsd:import namespace="3d9356ac-0014-4da5-8dc3-02291fcb7e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c2babc-677d-40c3-921b-f467a32b5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9356ac-0014-4da5-8dc3-02291fcb7e5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4f2bdb6-e2d3-4dc7-92a9-dfa433e66240}" ma:internalName="TaxCatchAll" ma:showField="CatchAllData" ma:web="3d9356ac-0014-4da5-8dc3-02291fcb7e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5F0A74-2F30-45F2-80C9-79309CDB6492}">
  <ds:schemaRefs>
    <ds:schemaRef ds:uri="http://schemas.microsoft.com/office/2006/metadata/properties"/>
    <ds:schemaRef ds:uri="http://schemas.microsoft.com/office/infopath/2007/PartnerControls"/>
    <ds:schemaRef ds:uri="87c2babc-677d-40c3-921b-f467a32b5559"/>
    <ds:schemaRef ds:uri="3d9356ac-0014-4da5-8dc3-02291fcb7e56"/>
  </ds:schemaRefs>
</ds:datastoreItem>
</file>

<file path=customXml/itemProps2.xml><?xml version="1.0" encoding="utf-8"?>
<ds:datastoreItem xmlns:ds="http://schemas.openxmlformats.org/officeDocument/2006/customXml" ds:itemID="{DA3AE53C-B778-497E-91AE-5A7682EEBE9D}">
  <ds:schemaRefs>
    <ds:schemaRef ds:uri="http://schemas.microsoft.com/sharepoint/v3/contenttype/forms"/>
  </ds:schemaRefs>
</ds:datastoreItem>
</file>

<file path=customXml/itemProps3.xml><?xml version="1.0" encoding="utf-8"?>
<ds:datastoreItem xmlns:ds="http://schemas.openxmlformats.org/officeDocument/2006/customXml" ds:itemID="{DAFFBC42-CADE-4099-A58F-60F60B64B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c2babc-677d-40c3-921b-f467a32b5559"/>
    <ds:schemaRef ds:uri="3d9356ac-0014-4da5-8dc3-02291fcb7e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515</TotalTime>
  <Words>1371</Words>
  <Application>Microsoft Office PowerPoint</Application>
  <PresentationFormat>Custom</PresentationFormat>
  <Paragraphs>407</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Calibri</vt:lpstr>
      <vt:lpstr>Aptos</vt:lpstr>
      <vt:lpstr>Montserrat Ultra-Bold</vt:lpstr>
      <vt:lpstr>Open Sans Bold</vt:lpstr>
      <vt:lpstr>Montserrat Bold</vt:lpstr>
      <vt:lpstr>Wingdings</vt:lpstr>
      <vt:lpstr>Open Sans</vt:lpstr>
      <vt:lpstr>Arial</vt:lpstr>
      <vt:lpstr>Office Theme</vt:lpstr>
      <vt:lpstr>PowerPoint Presentation</vt:lpstr>
      <vt:lpstr>PowerPoint Presentation</vt:lpstr>
      <vt:lpstr>PowerPoint Presentation</vt:lpstr>
      <vt:lpstr>PowerPoint Presentation</vt:lpstr>
      <vt:lpstr>PowerPoint Presentation</vt:lpstr>
      <vt:lpstr>Overview </vt:lpstr>
      <vt:lpstr>Outcomes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Presentation Template</dc:title>
  <dc:creator>Sam Vaughn</dc:creator>
  <cp:lastModifiedBy>Sam Vaughn</cp:lastModifiedBy>
  <cp:revision>75</cp:revision>
  <dcterms:created xsi:type="dcterms:W3CDTF">2006-08-16T00:00:00Z</dcterms:created>
  <dcterms:modified xsi:type="dcterms:W3CDTF">2025-05-23T21:33:12Z</dcterms:modified>
  <dc:identifier>DAGEMsih7Ds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9360697-266a-4563-acd5-eba284ec2b76_Enabled">
    <vt:lpwstr>true</vt:lpwstr>
  </property>
  <property fmtid="{D5CDD505-2E9C-101B-9397-08002B2CF9AE}" pid="3" name="MSIP_Label_b9360697-266a-4563-acd5-eba284ec2b76_SetDate">
    <vt:lpwstr>2024-05-03T19:10:02Z</vt:lpwstr>
  </property>
  <property fmtid="{D5CDD505-2E9C-101B-9397-08002B2CF9AE}" pid="4" name="MSIP_Label_b9360697-266a-4563-acd5-eba284ec2b76_Method">
    <vt:lpwstr>Standard</vt:lpwstr>
  </property>
  <property fmtid="{D5CDD505-2E9C-101B-9397-08002B2CF9AE}" pid="5" name="MSIP_Label_b9360697-266a-4563-acd5-eba284ec2b76_Name">
    <vt:lpwstr>defa4170-0d19-0005-0004-bc88714345d2</vt:lpwstr>
  </property>
  <property fmtid="{D5CDD505-2E9C-101B-9397-08002B2CF9AE}" pid="6" name="MSIP_Label_b9360697-266a-4563-acd5-eba284ec2b76_SiteId">
    <vt:lpwstr>8ab93658-f71f-4926-b380-e0da1d18115a</vt:lpwstr>
  </property>
  <property fmtid="{D5CDD505-2E9C-101B-9397-08002B2CF9AE}" pid="7" name="MSIP_Label_b9360697-266a-4563-acd5-eba284ec2b76_ActionId">
    <vt:lpwstr>68d2b0c8-516f-437e-915d-3c453687f2ec</vt:lpwstr>
  </property>
  <property fmtid="{D5CDD505-2E9C-101B-9397-08002B2CF9AE}" pid="8" name="MSIP_Label_b9360697-266a-4563-acd5-eba284ec2b76_ContentBits">
    <vt:lpwstr>0</vt:lpwstr>
  </property>
  <property fmtid="{D5CDD505-2E9C-101B-9397-08002B2CF9AE}" pid="9" name="ContentTypeId">
    <vt:lpwstr>0x010100FF15974E6A3AFA48B2FB09C99D372B03</vt:lpwstr>
  </property>
  <property fmtid="{D5CDD505-2E9C-101B-9397-08002B2CF9AE}" pid="10" name="MediaServiceImageTags">
    <vt:lpwstr/>
  </property>
  <property fmtid="{D5CDD505-2E9C-101B-9397-08002B2CF9AE}" pid="11" name="MSIP_Label_b9360697-266a-4563-acd5-eba284ec2b76_Tag">
    <vt:lpwstr>10, 3, 0, 2</vt:lpwstr>
  </property>
</Properties>
</file>