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Lst>
  <p:sldSz cx="18288000" cy="10287000"/>
  <p:notesSz cx="6858000" cy="9144000"/>
  <p:embeddedFontLst>
    <p:embeddedFont>
      <p:font typeface="Montserrat Bold" panose="020B0604020202020204" charset="0"/>
      <p:regular r:id="rId8"/>
      <p:bold r:id="rId9"/>
    </p:embeddedFont>
    <p:embeddedFont>
      <p:font typeface="Montserrat Ultra-Bold" panose="020B0604020202020204" charset="0"/>
      <p:regular r:id="rId10"/>
    </p:embeddedFont>
    <p:embeddedFont>
      <p:font typeface="Open Sans" panose="020B0606030504020204" pitchFamily="34" charset="0"/>
      <p:regular r:id="rId11"/>
      <p:bold r:id="rId12"/>
      <p:italic r:id="rId13"/>
      <p:boldItalic r:id="rId14"/>
    </p:embeddedFont>
    <p:embeddedFont>
      <p:font typeface="Open Sans Bold" panose="020B080603050402020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5213" y="7063676"/>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grpSp>
        <p:nvGrpSpPr>
          <p:cNvPr id="10" name="Group 10"/>
          <p:cNvGrpSpPr/>
          <p:nvPr/>
        </p:nvGrpSpPr>
        <p:grpSpPr>
          <a:xfrm>
            <a:off x="-6626" y="31277"/>
            <a:ext cx="7715352" cy="10286999"/>
            <a:chOff x="0" y="-2234999"/>
            <a:chExt cx="4997352" cy="4279507"/>
          </a:xfrm>
        </p:grpSpPr>
        <p:sp>
          <p:nvSpPr>
            <p:cNvPr id="11" name="Freeform 11"/>
            <p:cNvSpPr/>
            <p:nvPr/>
          </p:nvSpPr>
          <p:spPr>
            <a:xfrm>
              <a:off x="0" y="-2234999"/>
              <a:ext cx="4997352" cy="4279507"/>
            </a:xfrm>
            <a:custGeom>
              <a:avLst/>
              <a:gdLst/>
              <a:ahLst/>
              <a:cxnLst/>
              <a:rect l="l" t="t" r="r" b="b"/>
              <a:pathLst>
                <a:path w="4997352" h="2031497">
                  <a:moveTo>
                    <a:pt x="0" y="0"/>
                  </a:moveTo>
                  <a:lnTo>
                    <a:pt x="4997352" y="0"/>
                  </a:lnTo>
                  <a:lnTo>
                    <a:pt x="4997352" y="2031497"/>
                  </a:lnTo>
                  <a:lnTo>
                    <a:pt x="0" y="2031497"/>
                  </a:lnTo>
                  <a:close/>
                </a:path>
              </a:pathLst>
            </a:custGeom>
            <a:solidFill>
              <a:srgbClr val="202B3D"/>
            </a:solidFill>
          </p:spPr>
          <p:txBody>
            <a:bodyPr/>
            <a:lstStyle/>
            <a:p>
              <a:endParaRPr lang="en-US" dirty="0"/>
            </a:p>
            <a:p>
              <a:endParaRPr lang="en-US" dirty="0"/>
            </a:p>
            <a:p>
              <a:endParaRPr lang="en-US" dirty="0"/>
            </a:p>
            <a:p>
              <a:r>
                <a:rPr lang="en-US" sz="4000">
                  <a:solidFill>
                    <a:schemeClr val="bg2"/>
                  </a:solidFill>
                </a:rPr>
                <a:t>New Councilmember </a:t>
              </a:r>
              <a:r>
                <a:rPr lang="en-US" sz="4000" dirty="0">
                  <a:solidFill>
                    <a:schemeClr val="bg2"/>
                  </a:solidFill>
                </a:rPr>
                <a:t>Orientation</a:t>
              </a:r>
            </a:p>
          </p:txBody>
        </p:sp>
      </p:grpSp>
      <p:sp>
        <p:nvSpPr>
          <p:cNvPr id="12" name="TextBox 12"/>
          <p:cNvSpPr txBox="1"/>
          <p:nvPr/>
        </p:nvSpPr>
        <p:spPr>
          <a:xfrm>
            <a:off x="215516" y="3577902"/>
            <a:ext cx="7284319" cy="2642903"/>
          </a:xfrm>
          <a:prstGeom prst="rect">
            <a:avLst/>
          </a:prstGeom>
        </p:spPr>
        <p:txBody>
          <a:bodyPr wrap="square" lIns="0" tIns="0" rIns="0" bIns="0" rtlCol="0" anchor="t">
            <a:spAutoFit/>
          </a:bodyPr>
          <a:lstStyle/>
          <a:p>
            <a:pPr algn="l">
              <a:lnSpc>
                <a:spcPts val="7040"/>
              </a:lnSpc>
            </a:pPr>
            <a:r>
              <a:rPr lang="en-US" sz="5500" dirty="0">
                <a:solidFill>
                  <a:srgbClr val="FFFFFF"/>
                </a:solidFill>
                <a:latin typeface="Montserrat Ultra-Bold"/>
              </a:rPr>
              <a:t>OFFICE OF NEIGHBORHOOD SAFETY</a:t>
            </a:r>
          </a:p>
        </p:txBody>
      </p:sp>
      <p:sp>
        <p:nvSpPr>
          <p:cNvPr id="13" name="TextBox 13"/>
          <p:cNvSpPr txBox="1"/>
          <p:nvPr/>
        </p:nvSpPr>
        <p:spPr>
          <a:xfrm>
            <a:off x="424407" y="6649572"/>
            <a:ext cx="5370099" cy="1576714"/>
          </a:xfrm>
          <a:prstGeom prst="rect">
            <a:avLst/>
          </a:prstGeom>
        </p:spPr>
        <p:txBody>
          <a:bodyPr lIns="0" tIns="0" rIns="0" bIns="0" rtlCol="0" anchor="t">
            <a:spAutoFit/>
          </a:bodyPr>
          <a:lstStyle/>
          <a:p>
            <a:pPr algn="l">
              <a:lnSpc>
                <a:spcPct val="112650"/>
              </a:lnSpc>
              <a:spcBef>
                <a:spcPct val="0"/>
              </a:spcBef>
            </a:pPr>
            <a:r>
              <a:rPr lang="en-US" sz="2299" dirty="0">
                <a:solidFill>
                  <a:srgbClr val="FFFFFF"/>
                </a:solidFill>
                <a:latin typeface="Open Sans"/>
              </a:rPr>
              <a:t>Sam Vaughn, Deputy Director</a:t>
            </a:r>
          </a:p>
          <a:p>
            <a:pPr algn="l">
              <a:lnSpc>
                <a:spcPct val="112650"/>
              </a:lnSpc>
              <a:spcBef>
                <a:spcPct val="0"/>
              </a:spcBef>
            </a:pPr>
            <a:r>
              <a:rPr lang="en-US" sz="2299" dirty="0">
                <a:solidFill>
                  <a:srgbClr val="FFFFFF"/>
                </a:solidFill>
                <a:latin typeface="Open Sans"/>
              </a:rPr>
              <a:t>James Houston, Program Manager</a:t>
            </a:r>
          </a:p>
          <a:p>
            <a:pPr algn="l">
              <a:lnSpc>
                <a:spcPct val="112650"/>
              </a:lnSpc>
              <a:spcBef>
                <a:spcPct val="0"/>
              </a:spcBef>
            </a:pPr>
            <a:endParaRPr lang="en-US" sz="2299" dirty="0">
              <a:solidFill>
                <a:srgbClr val="FFFFFF"/>
              </a:solidFill>
              <a:latin typeface="Open Sans"/>
            </a:endParaRPr>
          </a:p>
          <a:p>
            <a:pPr algn="l">
              <a:lnSpc>
                <a:spcPct val="112650"/>
              </a:lnSpc>
              <a:spcBef>
                <a:spcPct val="0"/>
              </a:spcBef>
            </a:pPr>
            <a:r>
              <a:rPr lang="en-US" sz="2299" dirty="0">
                <a:solidFill>
                  <a:srgbClr val="FFFFFF"/>
                </a:solidFill>
                <a:latin typeface="Open Sans"/>
              </a:rPr>
              <a:t>May 27, 2025</a:t>
            </a:r>
            <a:endParaRPr lang="en-US" dirty="0"/>
          </a:p>
        </p:txBody>
      </p:sp>
      <p:grpSp>
        <p:nvGrpSpPr>
          <p:cNvPr id="14" name="Group 14"/>
          <p:cNvGrpSpPr/>
          <p:nvPr/>
        </p:nvGrpSpPr>
        <p:grpSpPr>
          <a:xfrm>
            <a:off x="-6626" y="6298059"/>
            <a:ext cx="7715352" cy="64641"/>
            <a:chOff x="0" y="0"/>
            <a:chExt cx="4997352" cy="152400"/>
          </a:xfrm>
        </p:grpSpPr>
        <p:sp>
          <p:nvSpPr>
            <p:cNvPr id="15" name="Freeform 15"/>
            <p:cNvSpPr/>
            <p:nvPr/>
          </p:nvSpPr>
          <p:spPr>
            <a:xfrm>
              <a:off x="0" y="0"/>
              <a:ext cx="4997352" cy="152400"/>
            </a:xfrm>
            <a:custGeom>
              <a:avLst/>
              <a:gdLst/>
              <a:ahLst/>
              <a:cxnLst/>
              <a:rect l="l" t="t" r="r" b="b"/>
              <a:pathLst>
                <a:path w="4997352" h="152400">
                  <a:moveTo>
                    <a:pt x="0" y="0"/>
                  </a:moveTo>
                  <a:lnTo>
                    <a:pt x="4997352" y="0"/>
                  </a:lnTo>
                  <a:lnTo>
                    <a:pt x="4997352" y="152400"/>
                  </a:lnTo>
                  <a:lnTo>
                    <a:pt x="0" y="152400"/>
                  </a:lnTo>
                  <a:close/>
                </a:path>
              </a:pathLst>
            </a:custGeom>
            <a:solidFill>
              <a:srgbClr val="F6A429"/>
            </a:solidFill>
          </p:spPr>
          <p:txBody>
            <a:bodyPr/>
            <a:lstStyle/>
            <a:p>
              <a:endParaRPr lang="en-US"/>
            </a:p>
          </p:txBody>
        </p:sp>
      </p:grpSp>
      <p:pic>
        <p:nvPicPr>
          <p:cNvPr id="19" name="Picture 18">
            <a:extLst>
              <a:ext uri="{FF2B5EF4-FFF2-40B4-BE49-F238E27FC236}">
                <a16:creationId xmlns:a16="http://schemas.microsoft.com/office/drawing/2014/main" id="{5D14C7C3-3755-3D77-442F-0410B50AF5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99010" y="2400300"/>
            <a:ext cx="5752545"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5213" y="7063676"/>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202B3D"/>
            </a:solidFill>
          </p:spPr>
          <p:txBody>
            <a:bodyPr/>
            <a:lstStyle/>
            <a:p>
              <a:endParaRPr lang="en-US"/>
            </a:p>
          </p:txBody>
        </p:sp>
      </p:grpSp>
      <p:grpSp>
        <p:nvGrpSpPr>
          <p:cNvPr id="4" name="Group 4"/>
          <p:cNvGrpSpPr/>
          <p:nvPr/>
        </p:nvGrpSpPr>
        <p:grpSpPr>
          <a:xfrm>
            <a:off x="0" y="3223260"/>
            <a:ext cx="4968240" cy="7063740"/>
            <a:chOff x="0" y="0"/>
            <a:chExt cx="2590958" cy="3683770"/>
          </a:xfrm>
        </p:grpSpPr>
        <p:sp>
          <p:nvSpPr>
            <p:cNvPr id="5" name="Freeform 5"/>
            <p:cNvSpPr/>
            <p:nvPr/>
          </p:nvSpPr>
          <p:spPr>
            <a:xfrm>
              <a:off x="0" y="0"/>
              <a:ext cx="2590958" cy="3683769"/>
            </a:xfrm>
            <a:custGeom>
              <a:avLst/>
              <a:gdLst/>
              <a:ahLst/>
              <a:cxnLst/>
              <a:rect l="l" t="t" r="r" b="b"/>
              <a:pathLst>
                <a:path w="2590958" h="3683769">
                  <a:moveTo>
                    <a:pt x="0" y="0"/>
                  </a:moveTo>
                  <a:lnTo>
                    <a:pt x="2590958" y="0"/>
                  </a:lnTo>
                  <a:lnTo>
                    <a:pt x="2590958" y="3683769"/>
                  </a:lnTo>
                  <a:lnTo>
                    <a:pt x="0" y="3683769"/>
                  </a:lnTo>
                  <a:close/>
                </a:path>
              </a:pathLst>
            </a:custGeom>
            <a:solidFill>
              <a:srgbClr val="F6A429"/>
            </a:solidFill>
          </p:spPr>
          <p:txBody>
            <a:bodyPr/>
            <a:lstStyle/>
            <a:p>
              <a:endParaRPr lang="en-US"/>
            </a:p>
          </p:txBody>
        </p:sp>
      </p:grpSp>
      <p:sp>
        <p:nvSpPr>
          <p:cNvPr id="10" name="TextBox 10"/>
          <p:cNvSpPr txBox="1"/>
          <p:nvPr/>
        </p:nvSpPr>
        <p:spPr>
          <a:xfrm>
            <a:off x="9357609" y="647700"/>
            <a:ext cx="7924305" cy="1670265"/>
          </a:xfrm>
          <a:prstGeom prst="rect">
            <a:avLst/>
          </a:prstGeom>
        </p:spPr>
        <p:txBody>
          <a:bodyPr lIns="0" tIns="0" rIns="0" bIns="0" rtlCol="0" anchor="t">
            <a:spAutoFit/>
          </a:bodyPr>
          <a:lstStyle/>
          <a:p>
            <a:pPr algn="l">
              <a:lnSpc>
                <a:spcPct val="100787"/>
              </a:lnSpc>
            </a:pPr>
            <a:r>
              <a:rPr lang="en-US" sz="5500" dirty="0">
                <a:solidFill>
                  <a:srgbClr val="202B3D"/>
                </a:solidFill>
                <a:latin typeface="Montserrat Ultra-Bold"/>
              </a:rPr>
              <a:t>ACCOMPLISHMENTS</a:t>
            </a:r>
            <a:endParaRPr lang="en-US" dirty="0"/>
          </a:p>
          <a:p>
            <a:pPr algn="l">
              <a:lnSpc>
                <a:spcPct val="100787"/>
              </a:lnSpc>
            </a:pPr>
            <a:r>
              <a:rPr lang="en-US" sz="5500" dirty="0">
                <a:solidFill>
                  <a:srgbClr val="202B3D"/>
                </a:solidFill>
                <a:latin typeface="Montserrat Ultra-Bold"/>
              </a:rPr>
              <a:t>IN FY2023-24</a:t>
            </a:r>
          </a:p>
        </p:txBody>
      </p:sp>
      <p:sp>
        <p:nvSpPr>
          <p:cNvPr id="11" name="TextBox 11"/>
          <p:cNvSpPr txBox="1"/>
          <p:nvPr/>
        </p:nvSpPr>
        <p:spPr>
          <a:xfrm>
            <a:off x="9357609" y="3223260"/>
            <a:ext cx="8155256" cy="6822380"/>
          </a:xfrm>
          <a:prstGeom prst="rect">
            <a:avLst/>
          </a:prstGeom>
        </p:spPr>
        <p:txBody>
          <a:bodyPr lIns="0" tIns="0" rIns="0" bIns="0" rtlCol="0" anchor="t">
            <a:spAutoFit/>
          </a:bodyPr>
          <a:lstStyle/>
          <a:p>
            <a:pPr marL="73660" marR="0">
              <a:lnSpc>
                <a:spcPct val="115000"/>
              </a:lnSpc>
              <a:spcBef>
                <a:spcPts val="0"/>
              </a:spcBef>
              <a:spcAft>
                <a:spcPts val="0"/>
              </a:spcAft>
              <a:tabLst>
                <a:tab pos="2921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dirty="0">
                <a:effectLst/>
                <a:latin typeface="Open Sans" panose="020B0606030504020204" pitchFamily="34" charset="0"/>
                <a:ea typeface="Open Sans" panose="020B0606030504020204" pitchFamily="34" charset="0"/>
                <a:cs typeface="Open Sans" panose="020B0606030504020204" pitchFamily="34" charset="0"/>
              </a:rPr>
              <a:t>16,272</a:t>
            </a:r>
            <a:r>
              <a:rPr lang="en-US" sz="2000" dirty="0">
                <a:effectLst/>
                <a:latin typeface="Open Sans" panose="020B0606030504020204" pitchFamily="34" charset="0"/>
                <a:ea typeface="Open Sans" panose="020B0606030504020204" pitchFamily="34" charset="0"/>
                <a:cs typeface="Open Sans" panose="020B0606030504020204" pitchFamily="34" charset="0"/>
              </a:rPr>
              <a:t> co</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n</a:t>
            </a:r>
            <a:r>
              <a:rPr lang="en-US" sz="2000" dirty="0">
                <a:effectLst/>
                <a:latin typeface="Open Sans" panose="020B0606030504020204" pitchFamily="34" charset="0"/>
                <a:ea typeface="Open Sans" panose="020B0606030504020204" pitchFamily="34" charset="0"/>
                <a:cs typeface="Open Sans" panose="020B0606030504020204" pitchFamily="34" charset="0"/>
              </a:rPr>
              <a:t>tacts </a:t>
            </a:r>
            <a:r>
              <a:rPr lang="en-US" sz="2000" spc="-40" dirty="0">
                <a:effectLst/>
                <a:latin typeface="Open Sans" panose="020B0606030504020204" pitchFamily="34" charset="0"/>
                <a:ea typeface="Open Sans" panose="020B0606030504020204" pitchFamily="34" charset="0"/>
                <a:cs typeface="Open Sans" panose="020B0606030504020204" pitchFamily="34" charset="0"/>
              </a:rPr>
              <a:t>w</a:t>
            </a:r>
            <a:r>
              <a:rPr lang="en-US" sz="2000" dirty="0">
                <a:effectLst/>
                <a:latin typeface="Open Sans" panose="020B0606030504020204" pitchFamily="34" charset="0"/>
                <a:ea typeface="Open Sans" panose="020B0606030504020204" pitchFamily="34" charset="0"/>
                <a:cs typeface="Open Sans" panose="020B0606030504020204" pitchFamily="34" charset="0"/>
              </a:rPr>
              <a:t>ith</a:t>
            </a:r>
            <a:r>
              <a:rPr lang="en-US" sz="2000" spc="3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comm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i</a:t>
            </a:r>
            <a:r>
              <a:rPr lang="en-US" sz="2000" dirty="0">
                <a:effectLst/>
                <a:latin typeface="Open Sans" panose="020B0606030504020204" pitchFamily="34" charset="0"/>
                <a:ea typeface="Open Sans" panose="020B0606030504020204" pitchFamily="34" charset="0"/>
                <a:cs typeface="Open Sans" panose="020B0606030504020204" pitchFamily="34" charset="0"/>
              </a:rPr>
              <a:t>ty</a:t>
            </a:r>
            <a:r>
              <a:rPr lang="en-US" sz="2000" spc="2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mem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b</a:t>
            </a:r>
            <a:r>
              <a:rPr lang="en-US" sz="2000" dirty="0">
                <a:effectLst/>
                <a:latin typeface="Open Sans" panose="020B0606030504020204" pitchFamily="34" charset="0"/>
                <a:ea typeface="Open Sans" panose="020B0606030504020204" pitchFamily="34" charset="0"/>
                <a:cs typeface="Open Sans" panose="020B0606030504020204" pitchFamily="34" charset="0"/>
              </a:rPr>
              <a:t>ers most im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a:t>
            </a:r>
            <a:r>
              <a:rPr lang="en-US" sz="2000" dirty="0">
                <a:effectLst/>
                <a:latin typeface="Open Sans" panose="020B0606030504020204" pitchFamily="34" charset="0"/>
                <a:ea typeface="Open Sans" panose="020B0606030504020204" pitchFamily="34" charset="0"/>
                <a:cs typeface="Open Sans" panose="020B0606030504020204" pitchFamily="34" charset="0"/>
              </a:rPr>
              <a:t>act</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d</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by g</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vi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l</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nce</a:t>
            </a:r>
          </a:p>
          <a:p>
            <a:pPr marL="0" marR="0">
              <a:lnSpc>
                <a:spcPts val="850"/>
              </a:lnSpc>
              <a:spcBef>
                <a:spcPts val="3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p>
            <a:pPr marL="73660" marR="0">
              <a:lnSpc>
                <a:spcPct val="115000"/>
              </a:lnSpc>
              <a:spcBef>
                <a:spcPts val="0"/>
              </a:spcBef>
              <a:spcAft>
                <a:spcPts val="0"/>
              </a:spcAft>
              <a:tabLst>
                <a:tab pos="2921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spc="-5" dirty="0">
                <a:latin typeface="Open Sans" panose="020B0606030504020204" pitchFamily="34" charset="0"/>
                <a:ea typeface="Open Sans" panose="020B0606030504020204" pitchFamily="34" charset="0"/>
                <a:cs typeface="Open Sans" panose="020B0606030504020204" pitchFamily="34" charset="0"/>
              </a:rPr>
              <a:t>22,737</a:t>
            </a:r>
            <a:r>
              <a:rPr lang="en-US" sz="2000" b="1" spc="-5" dirty="0">
                <a:effectLst/>
                <a:latin typeface="Open Sans" panose="020B0606030504020204" pitchFamily="34" charset="0"/>
                <a:ea typeface="Open Sans" panose="020B0606030504020204" pitchFamily="34" charset="0"/>
                <a:cs typeface="Open Sans" panose="020B0606030504020204" pitchFamily="34" charset="0"/>
              </a:rPr>
              <a:t> </a:t>
            </a:r>
            <a:r>
              <a:rPr lang="en-US" sz="2000" spc="-5" dirty="0">
                <a:effectLst/>
                <a:latin typeface="Open Sans" panose="020B0606030504020204" pitchFamily="34" charset="0"/>
                <a:ea typeface="Open Sans" panose="020B0606030504020204" pitchFamily="34" charset="0"/>
                <a:cs typeface="Open Sans" panose="020B0606030504020204" pitchFamily="34" charset="0"/>
              </a:rPr>
              <a:t>hou</a:t>
            </a:r>
            <a:r>
              <a:rPr lang="en-US" sz="2000" dirty="0">
                <a:effectLst/>
                <a:latin typeface="Open Sans" panose="020B0606030504020204" pitchFamily="34" charset="0"/>
                <a:ea typeface="Open Sans" panose="020B0606030504020204" pitchFamily="34" charset="0"/>
                <a:cs typeface="Open Sans" panose="020B0606030504020204" pitchFamily="34" charset="0"/>
              </a:rPr>
              <a:t>rs s</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pen</a:t>
            </a:r>
            <a:r>
              <a:rPr lang="en-US" sz="2000" dirty="0">
                <a:effectLst/>
                <a:latin typeface="Open Sans" panose="020B0606030504020204" pitchFamily="34" charset="0"/>
                <a:ea typeface="Open Sans" panose="020B0606030504020204" pitchFamily="34" charset="0"/>
                <a:cs typeface="Open Sans" panose="020B0606030504020204" pitchFamily="34" charset="0"/>
              </a:rPr>
              <a:t>t</a:t>
            </a:r>
            <a:r>
              <a:rPr lang="en-US" sz="2000" spc="15" dirty="0">
                <a:effectLst/>
                <a:latin typeface="Open Sans" panose="020B0606030504020204" pitchFamily="34" charset="0"/>
                <a:ea typeface="Open Sans" panose="020B0606030504020204" pitchFamily="34" charset="0"/>
                <a:cs typeface="Open Sans" panose="020B0606030504020204" pitchFamily="34" charset="0"/>
              </a:rPr>
              <a:t> </a:t>
            </a:r>
            <a:r>
              <a:rPr lang="en-US" sz="2000" spc="-40" dirty="0">
                <a:effectLst/>
                <a:latin typeface="Open Sans" panose="020B0606030504020204" pitchFamily="34" charset="0"/>
                <a:ea typeface="Open Sans" panose="020B0606030504020204" pitchFamily="34" charset="0"/>
                <a:cs typeface="Open Sans" panose="020B0606030504020204" pitchFamily="34" charset="0"/>
              </a:rPr>
              <a:t>w</a:t>
            </a:r>
            <a:r>
              <a:rPr lang="en-US" sz="2000" dirty="0">
                <a:effectLst/>
                <a:latin typeface="Open Sans" panose="020B0606030504020204" pitchFamily="34" charset="0"/>
                <a:ea typeface="Open Sans" panose="020B0606030504020204" pitchFamily="34" charset="0"/>
                <a:cs typeface="Open Sans" panose="020B0606030504020204" pitchFamily="34" charset="0"/>
              </a:rPr>
              <a:t>ith</a:t>
            </a:r>
            <a:r>
              <a:rPr lang="en-US" sz="2000" spc="3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c</a:t>
            </a:r>
            <a:r>
              <a:rPr lang="en-US" sz="2000" spc="-5"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mm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spc="-5" dirty="0">
                <a:effectLst/>
                <a:latin typeface="Open Sans" panose="020B0606030504020204" pitchFamily="34" charset="0"/>
                <a:ea typeface="Open Sans" panose="020B0606030504020204" pitchFamily="34" charset="0"/>
                <a:cs typeface="Open Sans" panose="020B0606030504020204" pitchFamily="34" charset="0"/>
              </a:rPr>
              <a:t>n</a:t>
            </a:r>
            <a:r>
              <a:rPr lang="en-US" sz="2000" dirty="0">
                <a:effectLst/>
                <a:latin typeface="Open Sans" panose="020B0606030504020204" pitchFamily="34" charset="0"/>
                <a:ea typeface="Open Sans" panose="020B0606030504020204" pitchFamily="34" charset="0"/>
                <a:cs typeface="Open Sans" panose="020B0606030504020204" pitchFamily="34" charset="0"/>
              </a:rPr>
              <a:t>ity</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be</a:t>
            </a:r>
            <a:r>
              <a:rPr lang="en-US" sz="2000" dirty="0">
                <a:effectLst/>
                <a:latin typeface="Open Sans" panose="020B0606030504020204" pitchFamily="34" charset="0"/>
                <a:ea typeface="Open Sans" panose="020B0606030504020204" pitchFamily="34" charset="0"/>
                <a:cs typeface="Open Sans" panose="020B0606030504020204" pitchFamily="34" charset="0"/>
              </a:rPr>
              <a:t>rs 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st im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pa</a:t>
            </a:r>
            <a:r>
              <a:rPr lang="en-US" sz="2000" dirty="0">
                <a:effectLst/>
                <a:latin typeface="Open Sans" panose="020B0606030504020204" pitchFamily="34" charset="0"/>
                <a:ea typeface="Open Sans" panose="020B0606030504020204" pitchFamily="34" charset="0"/>
                <a:cs typeface="Open Sans" panose="020B0606030504020204" pitchFamily="34" charset="0"/>
              </a:rPr>
              <a:t>cted </a:t>
            </a:r>
            <a:r>
              <a:rPr lang="en-US" sz="2000" spc="-5" dirty="0">
                <a:effectLst/>
                <a:latin typeface="Open Sans" panose="020B0606030504020204" pitchFamily="34" charset="0"/>
                <a:ea typeface="Open Sans" panose="020B0606030504020204" pitchFamily="34" charset="0"/>
                <a:cs typeface="Open Sans" panose="020B0606030504020204" pitchFamily="34" charset="0"/>
              </a:rPr>
              <a:t>b</a:t>
            </a:r>
            <a:r>
              <a:rPr lang="en-US" sz="2000" dirty="0">
                <a:effectLst/>
                <a:latin typeface="Open Sans" panose="020B0606030504020204" pitchFamily="34" charset="0"/>
                <a:ea typeface="Open Sans" panose="020B0606030504020204" pitchFamily="34" charset="0"/>
                <a:cs typeface="Open Sans" panose="020B0606030504020204" pitchFamily="34" charset="0"/>
              </a:rPr>
              <a:t>y 	</a:t>
            </a:r>
            <a:r>
              <a:rPr lang="en-US" sz="2000" spc="-5" dirty="0">
                <a:effectLst/>
                <a:latin typeface="Open Sans" panose="020B0606030504020204" pitchFamily="34" charset="0"/>
                <a:ea typeface="Open Sans" panose="020B0606030504020204" pitchFamily="34" charset="0"/>
                <a:cs typeface="Open Sans" panose="020B0606030504020204" pitchFamily="34" charset="0"/>
              </a:rPr>
              <a:t>gu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vi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l</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spc="-5" dirty="0">
                <a:effectLst/>
                <a:latin typeface="Open Sans" panose="020B0606030504020204" pitchFamily="34" charset="0"/>
                <a:ea typeface="Open Sans" panose="020B0606030504020204" pitchFamily="34" charset="0"/>
                <a:cs typeface="Open Sans" panose="020B0606030504020204" pitchFamily="34" charset="0"/>
              </a:rPr>
              <a:t>n</a:t>
            </a:r>
            <a:r>
              <a:rPr lang="en-US" sz="2000" dirty="0">
                <a:effectLst/>
                <a:latin typeface="Open Sans" panose="020B0606030504020204" pitchFamily="34" charset="0"/>
                <a:ea typeface="Open Sans" panose="020B0606030504020204" pitchFamily="34" charset="0"/>
                <a:cs typeface="Open Sans" panose="020B0606030504020204" pitchFamily="34" charset="0"/>
              </a:rPr>
              <a:t>ce</a:t>
            </a:r>
          </a:p>
          <a:p>
            <a:pPr marL="0" marR="0">
              <a:lnSpc>
                <a:spcPts val="850"/>
              </a:lnSpc>
              <a:spcBef>
                <a:spcPts val="2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p>
            <a:pPr marL="73660" marR="0">
              <a:lnSpc>
                <a:spcPct val="115000"/>
              </a:lnSpc>
              <a:spcBef>
                <a:spcPts val="0"/>
              </a:spcBef>
              <a:spcAft>
                <a:spcPts val="0"/>
              </a:spcAft>
              <a:tabLst>
                <a:tab pos="2921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spc="-135" dirty="0">
                <a:latin typeface="Open Sans" panose="020B0606030504020204" pitchFamily="34" charset="0"/>
                <a:ea typeface="Open Sans" panose="020B0606030504020204" pitchFamily="34" charset="0"/>
                <a:cs typeface="Open Sans" panose="020B0606030504020204" pitchFamily="34" charset="0"/>
              </a:rPr>
              <a:t>1,492</a:t>
            </a:r>
            <a:r>
              <a:rPr lang="en-US" sz="2000" spc="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serv</a:t>
            </a:r>
            <a:r>
              <a:rPr lang="en-US" sz="2000" spc="-5" dirty="0">
                <a:effectLst/>
                <a:latin typeface="Open Sans" panose="020B0606030504020204" pitchFamily="34" charset="0"/>
                <a:ea typeface="Open Sans" panose="020B0606030504020204" pitchFamily="34" charset="0"/>
                <a:cs typeface="Open Sans" panose="020B0606030504020204" pitchFamily="34" charset="0"/>
              </a:rPr>
              <a:t>i</a:t>
            </a:r>
            <a:r>
              <a:rPr lang="en-US" sz="2000" dirty="0">
                <a:effectLst/>
                <a:latin typeface="Open Sans" panose="020B0606030504020204" pitchFamily="34" charset="0"/>
                <a:ea typeface="Open Sans" panose="020B0606030504020204" pitchFamily="34" charset="0"/>
                <a:cs typeface="Open Sans" panose="020B0606030504020204" pitchFamily="34" charset="0"/>
              </a:rPr>
              <a:t>ce r</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ferra</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l</a:t>
            </a:r>
            <a:r>
              <a:rPr lang="en-US" sz="2000" dirty="0">
                <a:effectLst/>
                <a:latin typeface="Open Sans" panose="020B0606030504020204" pitchFamily="34" charset="0"/>
                <a:ea typeface="Open Sans" panose="020B0606030504020204" pitchFamily="34" charset="0"/>
                <a:cs typeface="Open Sans" panose="020B0606030504020204" pitchFamily="34" charset="0"/>
              </a:rPr>
              <a:t>s</a:t>
            </a:r>
            <a:r>
              <a:rPr lang="en-US" sz="2000" spc="1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ma</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d</a:t>
            </a:r>
            <a:r>
              <a:rPr lang="en-US" sz="2000" dirty="0">
                <a:effectLst/>
                <a:latin typeface="Open Sans" panose="020B0606030504020204" pitchFamily="34" charset="0"/>
                <a:ea typeface="Open Sans" panose="020B0606030504020204" pitchFamily="34" charset="0"/>
                <a:cs typeface="Open Sans" panose="020B0606030504020204" pitchFamily="34" charset="0"/>
              </a:rPr>
              <a:t>e</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for</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comm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i</a:t>
            </a:r>
            <a:r>
              <a:rPr lang="en-US" sz="2000" dirty="0">
                <a:effectLst/>
                <a:latin typeface="Open Sans" panose="020B0606030504020204" pitchFamily="34" charset="0"/>
                <a:ea typeface="Open Sans" panose="020B0606030504020204" pitchFamily="34" charset="0"/>
                <a:cs typeface="Open Sans" panose="020B0606030504020204" pitchFamily="34" charset="0"/>
              </a:rPr>
              <a:t>ty</a:t>
            </a:r>
            <a:r>
              <a:rPr lang="en-US" sz="2000" spc="2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mem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b</a:t>
            </a:r>
            <a:r>
              <a:rPr lang="en-US" sz="2000" dirty="0">
                <a:effectLst/>
                <a:latin typeface="Open Sans" panose="020B0606030504020204" pitchFamily="34" charset="0"/>
                <a:ea typeface="Open Sans" panose="020B0606030504020204" pitchFamily="34" charset="0"/>
                <a:cs typeface="Open Sans" panose="020B0606030504020204" pitchFamily="34" charset="0"/>
              </a:rPr>
              <a:t>ers</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most</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im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a:t>
            </a:r>
            <a:r>
              <a:rPr lang="en-US" sz="2000" dirty="0">
                <a:effectLst/>
                <a:latin typeface="Open Sans" panose="020B0606030504020204" pitchFamily="34" charset="0"/>
                <a:ea typeface="Open Sans" panose="020B0606030504020204" pitchFamily="34" charset="0"/>
                <a:cs typeface="Open Sans" panose="020B0606030504020204" pitchFamily="34" charset="0"/>
              </a:rPr>
              <a:t>act</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d</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by g</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vi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l</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nce</a:t>
            </a:r>
          </a:p>
          <a:p>
            <a:pPr marL="0" marR="0">
              <a:lnSpc>
                <a:spcPts val="850"/>
              </a:lnSpc>
              <a:spcBef>
                <a:spcPts val="2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p>
            <a:pPr marL="73660" marR="0">
              <a:lnSpc>
                <a:spcPct val="115000"/>
              </a:lnSpc>
              <a:spcBef>
                <a:spcPts val="0"/>
              </a:spcBef>
              <a:spcAft>
                <a:spcPts val="0"/>
              </a:spcAft>
              <a:tabLst>
                <a:tab pos="2921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spc="-5" dirty="0">
                <a:effectLst/>
                <a:latin typeface="Open Sans" panose="020B0606030504020204" pitchFamily="34" charset="0"/>
                <a:ea typeface="Open Sans" panose="020B0606030504020204" pitchFamily="34" charset="0"/>
                <a:cs typeface="Open Sans" panose="020B0606030504020204" pitchFamily="34" charset="0"/>
              </a:rPr>
              <a:t>117</a:t>
            </a:r>
            <a:r>
              <a:rPr lang="en-US" sz="2000" dirty="0">
                <a:effectLst/>
                <a:latin typeface="Open Sans" panose="020B0606030504020204" pitchFamily="34" charset="0"/>
                <a:ea typeface="Open Sans" panose="020B0606030504020204" pitchFamily="34" charset="0"/>
                <a:cs typeface="Open Sans" panose="020B0606030504020204" pitchFamily="34" charset="0"/>
              </a:rPr>
              <a:t> co</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n</a:t>
            </a:r>
            <a:r>
              <a:rPr lang="en-US" sz="2000" dirty="0">
                <a:effectLst/>
                <a:latin typeface="Open Sans" panose="020B0606030504020204" pitchFamily="34" charset="0"/>
                <a:ea typeface="Open Sans" panose="020B0606030504020204" pitchFamily="34" charset="0"/>
                <a:cs typeface="Open Sans" panose="020B0606030504020204" pitchFamily="34" charset="0"/>
              </a:rPr>
              <a:t>flicts</a:t>
            </a:r>
            <a:r>
              <a:rPr lang="en-US" sz="2000" spc="1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me</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d</a:t>
            </a:r>
            <a:r>
              <a:rPr lang="en-US" sz="2000" dirty="0">
                <a:effectLst/>
                <a:latin typeface="Open Sans" panose="020B0606030504020204" pitchFamily="34" charset="0"/>
                <a:ea typeface="Open Sans" panose="020B0606030504020204" pitchFamily="34" charset="0"/>
                <a:cs typeface="Open Sans" panose="020B0606030504020204" pitchFamily="34" charset="0"/>
              </a:rPr>
              <a:t>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a</a:t>
            </a:r>
            <a:r>
              <a:rPr lang="en-US" sz="2000" dirty="0">
                <a:effectLst/>
                <a:latin typeface="Open Sans" panose="020B0606030504020204" pitchFamily="34" charset="0"/>
                <a:ea typeface="Open Sans" panose="020B0606030504020204" pitchFamily="34" charset="0"/>
                <a:cs typeface="Open Sans" panose="020B0606030504020204" pitchFamily="34" charset="0"/>
              </a:rPr>
              <a:t>ted</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spc="-40" dirty="0">
                <a:effectLst/>
                <a:latin typeface="Open Sans" panose="020B0606030504020204" pitchFamily="34" charset="0"/>
                <a:ea typeface="Open Sans" panose="020B0606030504020204" pitchFamily="34" charset="0"/>
                <a:cs typeface="Open Sans" panose="020B0606030504020204" pitchFamily="34" charset="0"/>
              </a:rPr>
              <a:t>w</a:t>
            </a:r>
            <a:r>
              <a:rPr lang="en-US" sz="2000" dirty="0">
                <a:effectLst/>
                <a:latin typeface="Open Sans" panose="020B0606030504020204" pitchFamily="34" charset="0"/>
                <a:ea typeface="Open Sans" panose="020B0606030504020204" pitchFamily="34" charset="0"/>
                <a:cs typeface="Open Sans" panose="020B0606030504020204" pitchFamily="34" charset="0"/>
              </a:rPr>
              <a:t>ith</a:t>
            </a:r>
            <a:r>
              <a:rPr lang="en-US" sz="2000" spc="3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comm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i</a:t>
            </a:r>
            <a:r>
              <a:rPr lang="en-US" sz="2000" dirty="0">
                <a:effectLst/>
                <a:latin typeface="Open Sans" panose="020B0606030504020204" pitchFamily="34" charset="0"/>
                <a:ea typeface="Open Sans" panose="020B0606030504020204" pitchFamily="34" charset="0"/>
                <a:cs typeface="Open Sans" panose="020B0606030504020204" pitchFamily="34" charset="0"/>
              </a:rPr>
              <a:t>ty</a:t>
            </a:r>
            <a:r>
              <a:rPr lang="en-US" sz="2000" spc="2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mem</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b</a:t>
            </a:r>
            <a:r>
              <a:rPr lang="en-US" sz="2000" dirty="0">
                <a:effectLst/>
                <a:latin typeface="Open Sans" panose="020B0606030504020204" pitchFamily="34" charset="0"/>
                <a:ea typeface="Open Sans" panose="020B0606030504020204" pitchFamily="34" charset="0"/>
                <a:cs typeface="Open Sans" panose="020B0606030504020204" pitchFamily="34" charset="0"/>
              </a:rPr>
              <a:t>ers</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most</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im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a:t>
            </a:r>
            <a:r>
              <a:rPr lang="en-US" sz="2000" dirty="0">
                <a:effectLst/>
                <a:latin typeface="Open Sans" panose="020B0606030504020204" pitchFamily="34" charset="0"/>
                <a:ea typeface="Open Sans" panose="020B0606030504020204" pitchFamily="34" charset="0"/>
                <a:cs typeface="Open Sans" panose="020B0606030504020204" pitchFamily="34" charset="0"/>
              </a:rPr>
              <a:t>act</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d</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by g</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vi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l</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nce</a:t>
            </a:r>
          </a:p>
          <a:p>
            <a:pPr marL="0" marR="0">
              <a:lnSpc>
                <a:spcPts val="850"/>
              </a:lnSpc>
              <a:spcBef>
                <a:spcPts val="30"/>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p>
            <a:pPr marL="73660" marR="0">
              <a:lnSpc>
                <a:spcPct val="115000"/>
              </a:lnSpc>
              <a:spcBef>
                <a:spcPts val="0"/>
              </a:spcBef>
              <a:spcAft>
                <a:spcPts val="0"/>
              </a:spcAft>
              <a:tabLst>
                <a:tab pos="2921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b="1" spc="-5" dirty="0">
                <a:effectLst/>
                <a:latin typeface="Open Sans" panose="020B0606030504020204" pitchFamily="34" charset="0"/>
                <a:ea typeface="Open Sans" panose="020B0606030504020204" pitchFamily="34" charset="0"/>
                <a:cs typeface="Open Sans" panose="020B0606030504020204" pitchFamily="34" charset="0"/>
              </a:rPr>
              <a:t>12</a:t>
            </a:r>
            <a:r>
              <a:rPr lang="en-US" sz="2000" dirty="0">
                <a:effectLst/>
                <a:latin typeface="Open Sans" panose="020B0606030504020204" pitchFamily="34" charset="0"/>
                <a:ea typeface="Open Sans" panose="020B0606030504020204" pitchFamily="34" charset="0"/>
                <a:cs typeface="Open Sans" panose="020B0606030504020204" pitchFamily="34" charset="0"/>
              </a:rPr>
              <a:t> s</a:t>
            </a:r>
            <a:r>
              <a:rPr lang="en-US" sz="2000" spc="-5" dirty="0">
                <a:effectLst/>
                <a:latin typeface="Open Sans" panose="020B0606030504020204" pitchFamily="34" charset="0"/>
                <a:ea typeface="Open Sans" panose="020B0606030504020204" pitchFamily="34" charset="0"/>
                <a:cs typeface="Open Sans" panose="020B0606030504020204" pitchFamily="34" charset="0"/>
              </a:rPr>
              <a:t>hoo</a:t>
            </a:r>
            <a:r>
              <a:rPr lang="en-US" sz="2000" dirty="0">
                <a:effectLst/>
                <a:latin typeface="Open Sans" panose="020B0606030504020204" pitchFamily="34" charset="0"/>
                <a:ea typeface="Open Sans" panose="020B0606030504020204" pitchFamily="34" charset="0"/>
                <a:cs typeface="Open Sans" panose="020B0606030504020204" pitchFamily="34" charset="0"/>
              </a:rPr>
              <a:t>ti</a:t>
            </a:r>
            <a:r>
              <a:rPr lang="en-US" sz="2000" spc="-5" dirty="0">
                <a:effectLst/>
                <a:latin typeface="Open Sans" panose="020B0606030504020204" pitchFamily="34" charset="0"/>
                <a:ea typeface="Open Sans" panose="020B0606030504020204" pitchFamily="34" charset="0"/>
                <a:cs typeface="Open Sans" panose="020B0606030504020204" pitchFamily="34" charset="0"/>
              </a:rPr>
              <a:t>ng</a:t>
            </a:r>
            <a:r>
              <a:rPr lang="en-US" sz="2000" dirty="0">
                <a:effectLst/>
                <a:latin typeface="Open Sans" panose="020B0606030504020204" pitchFamily="34" charset="0"/>
                <a:ea typeface="Open Sans" panose="020B0606030504020204" pitchFamily="34" charset="0"/>
                <a:cs typeface="Open Sans" panose="020B0606030504020204" pitchFamily="34" charset="0"/>
              </a:rPr>
              <a:t>s</a:t>
            </a:r>
            <a:r>
              <a:rPr lang="en-US" sz="2000" spc="2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r</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s</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ponde</a:t>
            </a:r>
            <a:r>
              <a:rPr lang="en-US" sz="2000" dirty="0">
                <a:effectLst/>
                <a:latin typeface="Open Sans" panose="020B0606030504020204" pitchFamily="34" charset="0"/>
                <a:ea typeface="Open Sans" panose="020B0606030504020204" pitchFamily="34" charset="0"/>
                <a:cs typeface="Open Sans" panose="020B0606030504020204" pitchFamily="34" charset="0"/>
              </a:rPr>
              <a:t>d</a:t>
            </a:r>
            <a:r>
              <a:rPr lang="en-US" sz="2000" spc="2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to</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spc="-5" dirty="0">
                <a:effectLst/>
                <a:latin typeface="Open Sans" panose="020B0606030504020204" pitchFamily="34" charset="0"/>
                <a:ea typeface="Open Sans" panose="020B0606030504020204" pitchFamily="34" charset="0"/>
                <a:cs typeface="Open Sans" panose="020B0606030504020204" pitchFamily="34" charset="0"/>
              </a:rPr>
              <a:t>b</a:t>
            </a:r>
            <a:r>
              <a:rPr lang="en-US" sz="2000" dirty="0">
                <a:effectLst/>
                <a:latin typeface="Open Sans" panose="020B0606030504020204" pitchFamily="34" charset="0"/>
                <a:ea typeface="Open Sans" panose="020B0606030504020204" pitchFamily="34" charset="0"/>
                <a:cs typeface="Open Sans" panose="020B0606030504020204" pitchFamily="34" charset="0"/>
              </a:rPr>
              <a:t>y 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g</a:t>
            </a:r>
            <a:r>
              <a:rPr lang="en-US" sz="2000" spc="-5" dirty="0">
                <a:effectLst/>
                <a:latin typeface="Open Sans" panose="020B0606030504020204" pitchFamily="34" charset="0"/>
                <a:ea typeface="Open Sans" panose="020B0606030504020204" pitchFamily="34" charset="0"/>
                <a:cs typeface="Open Sans" panose="020B0606030504020204" pitchFamily="34" charset="0"/>
              </a:rPr>
              <a:t>hbo</a:t>
            </a:r>
            <a:r>
              <a:rPr lang="en-US" sz="2000" dirty="0">
                <a:effectLst/>
                <a:latin typeface="Open Sans" panose="020B0606030504020204" pitchFamily="34" charset="0"/>
                <a:ea typeface="Open Sans" panose="020B0606030504020204" pitchFamily="34" charset="0"/>
                <a:cs typeface="Open Sans" panose="020B0606030504020204" pitchFamily="34" charset="0"/>
              </a:rPr>
              <a:t>r</a:t>
            </a:r>
            <a:r>
              <a:rPr lang="en-US" sz="2000" spc="-5" dirty="0">
                <a:effectLst/>
                <a:latin typeface="Open Sans" panose="020B0606030504020204" pitchFamily="34" charset="0"/>
                <a:ea typeface="Open Sans" panose="020B0606030504020204" pitchFamily="34" charset="0"/>
                <a:cs typeface="Open Sans" panose="020B0606030504020204" pitchFamily="34" charset="0"/>
              </a:rPr>
              <a:t>hoo</a:t>
            </a:r>
            <a:r>
              <a:rPr lang="en-US" sz="2000" dirty="0">
                <a:effectLst/>
                <a:latin typeface="Open Sans" panose="020B0606030504020204" pitchFamily="34" charset="0"/>
                <a:ea typeface="Open Sans" panose="020B0606030504020204" pitchFamily="34" charset="0"/>
                <a:cs typeface="Open Sans" panose="020B0606030504020204" pitchFamily="34" charset="0"/>
              </a:rPr>
              <a:t>d</a:t>
            </a:r>
            <a:r>
              <a:rPr lang="en-US" sz="2000" spc="4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C</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h</a:t>
            </a:r>
            <a:r>
              <a:rPr lang="en-US" sz="2000" spc="-5" dirty="0">
                <a:effectLst/>
                <a:latin typeface="Open Sans" panose="020B0606030504020204" pitchFamily="34" charset="0"/>
                <a:ea typeface="Open Sans" panose="020B0606030504020204" pitchFamily="34" charset="0"/>
                <a:cs typeface="Open Sans" panose="020B0606030504020204" pitchFamily="34" charset="0"/>
              </a:rPr>
              <a:t>ang</a:t>
            </a:r>
            <a:r>
              <a:rPr lang="en-US" sz="2000" dirty="0">
                <a:effectLst/>
                <a:latin typeface="Open Sans" panose="020B0606030504020204" pitchFamily="34" charset="0"/>
                <a:ea typeface="Open Sans" panose="020B0606030504020204" pitchFamily="34" charset="0"/>
                <a:cs typeface="Open Sans" panose="020B0606030504020204" pitchFamily="34" charset="0"/>
              </a:rPr>
              <a:t>e</a:t>
            </a:r>
            <a:r>
              <a:rPr lang="en-US" sz="2000" spc="-8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A</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g</a:t>
            </a:r>
            <a:r>
              <a:rPr lang="en-US" sz="2000" spc="-5" dirty="0">
                <a:effectLst/>
                <a:latin typeface="Open Sans" panose="020B0606030504020204" pitchFamily="34" charset="0"/>
                <a:ea typeface="Open Sans" panose="020B0606030504020204" pitchFamily="34" charset="0"/>
                <a:cs typeface="Open Sans" panose="020B0606030504020204" pitchFamily="34" charset="0"/>
              </a:rPr>
              <a:t>en</a:t>
            </a:r>
            <a:r>
              <a:rPr lang="en-US" sz="2000" dirty="0">
                <a:effectLst/>
                <a:latin typeface="Open Sans" panose="020B0606030504020204" pitchFamily="34" charset="0"/>
                <a:ea typeface="Open Sans" panose="020B0606030504020204" pitchFamily="34" charset="0"/>
                <a:cs typeface="Open Sans" panose="020B0606030504020204" pitchFamily="34" charset="0"/>
              </a:rPr>
              <a:t>ts (N</a:t>
            </a:r>
            <a:r>
              <a:rPr lang="en-US" sz="2000" spc="-5" dirty="0">
                <a:effectLst/>
                <a:latin typeface="Open Sans" panose="020B0606030504020204" pitchFamily="34" charset="0"/>
                <a:ea typeface="Open Sans" panose="020B0606030504020204" pitchFamily="34" charset="0"/>
                <a:cs typeface="Open Sans" panose="020B0606030504020204" pitchFamily="34" charset="0"/>
              </a:rPr>
              <a:t>C</a:t>
            </a:r>
            <a:r>
              <a:rPr lang="en-US" sz="2000" dirty="0">
                <a:effectLst/>
                <a:latin typeface="Open Sans" panose="020B0606030504020204" pitchFamily="34" charset="0"/>
                <a:ea typeface="Open Sans" panose="020B0606030504020204" pitchFamily="34" charset="0"/>
                <a:cs typeface="Open Sans" panose="020B0606030504020204" pitchFamily="34" charset="0"/>
              </a:rPr>
              <a:t>A)</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in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co</a:t>
            </a:r>
            <a:r>
              <a:rPr lang="en-US" sz="2000" spc="-5" dirty="0">
                <a:effectLst/>
                <a:latin typeface="Open Sans" panose="020B0606030504020204" pitchFamily="34" charset="0"/>
                <a:ea typeface="Open Sans" panose="020B0606030504020204" pitchFamily="34" charset="0"/>
                <a:cs typeface="Open Sans" panose="020B0606030504020204" pitchFamily="34" charset="0"/>
              </a:rPr>
              <a:t>m</a:t>
            </a:r>
            <a:r>
              <a:rPr lang="en-US" sz="2000" dirty="0">
                <a:effectLst/>
                <a:latin typeface="Open Sans" panose="020B0606030504020204" pitchFamily="34" charset="0"/>
                <a:ea typeface="Open Sans" panose="020B0606030504020204" pitchFamily="34" charset="0"/>
                <a:cs typeface="Open Sans" panose="020B0606030504020204" pitchFamily="34" charset="0"/>
              </a:rPr>
              <a:t>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un</a:t>
            </a:r>
            <a:r>
              <a:rPr lang="en-US" sz="2000" dirty="0">
                <a:effectLst/>
                <a:latin typeface="Open Sans" panose="020B0606030504020204" pitchFamily="34" charset="0"/>
                <a:ea typeface="Open Sans" panose="020B0606030504020204" pitchFamily="34" charset="0"/>
                <a:cs typeface="Open Sans" panose="020B0606030504020204" pitchFamily="34" charset="0"/>
              </a:rPr>
              <a:t>iti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s</a:t>
            </a:r>
            <a:r>
              <a:rPr lang="en-US" sz="2000" spc="15"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st im</a:t>
            </a:r>
            <a:r>
              <a:rPr lang="en-US" sz="2000" spc="-5" dirty="0">
                <a:effectLst/>
                <a:latin typeface="Open Sans" panose="020B0606030504020204" pitchFamily="34" charset="0"/>
                <a:ea typeface="Open Sans" panose="020B0606030504020204" pitchFamily="34" charset="0"/>
                <a:cs typeface="Open Sans" panose="020B0606030504020204" pitchFamily="34" charset="0"/>
              </a:rPr>
              <a:t>pa</a:t>
            </a:r>
            <a:r>
              <a:rPr lang="en-US" sz="2000" dirty="0">
                <a:effectLst/>
                <a:latin typeface="Open Sans" panose="020B0606030504020204" pitchFamily="34" charset="0"/>
                <a:ea typeface="Open Sans" panose="020B0606030504020204" pitchFamily="34" charset="0"/>
                <a:cs typeface="Open Sans" panose="020B0606030504020204" pitchFamily="34" charset="0"/>
              </a:rPr>
              <a:t>cted</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by g</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u</a:t>
            </a:r>
            <a:r>
              <a:rPr lang="en-US" sz="2000" dirty="0">
                <a:effectLst/>
                <a:latin typeface="Open Sans" panose="020B0606030504020204" pitchFamily="34" charset="0"/>
                <a:ea typeface="Open Sans" panose="020B0606030504020204" pitchFamily="34" charset="0"/>
                <a:cs typeface="Open Sans" panose="020B0606030504020204" pitchFamily="34" charset="0"/>
              </a:rPr>
              <a:t>n</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effectLst/>
                <a:latin typeface="Open Sans" panose="020B0606030504020204" pitchFamily="34" charset="0"/>
                <a:ea typeface="Open Sans" panose="020B0606030504020204" pitchFamily="34" charset="0"/>
                <a:cs typeface="Open Sans" panose="020B0606030504020204" pitchFamily="34" charset="0"/>
              </a:rPr>
              <a:t>vi</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o</a:t>
            </a:r>
            <a:r>
              <a:rPr lang="en-US" sz="2000" dirty="0">
                <a:effectLst/>
                <a:latin typeface="Open Sans" panose="020B0606030504020204" pitchFamily="34" charset="0"/>
                <a:ea typeface="Open Sans" panose="020B0606030504020204" pitchFamily="34" charset="0"/>
                <a:cs typeface="Open Sans" panose="020B0606030504020204" pitchFamily="34" charset="0"/>
              </a:rPr>
              <a:t>l</a:t>
            </a:r>
            <a:r>
              <a:rPr lang="en-US" sz="2000" spc="-10" dirty="0">
                <a:effectLst/>
                <a:latin typeface="Open Sans" panose="020B0606030504020204" pitchFamily="34" charset="0"/>
                <a:ea typeface="Open Sans" panose="020B0606030504020204" pitchFamily="34" charset="0"/>
                <a:cs typeface="Open Sans" panose="020B0606030504020204" pitchFamily="34" charset="0"/>
              </a:rPr>
              <a:t>e</a:t>
            </a:r>
            <a:r>
              <a:rPr lang="en-US" sz="2000" dirty="0">
                <a:effectLst/>
                <a:latin typeface="Open Sans" panose="020B0606030504020204" pitchFamily="34" charset="0"/>
                <a:ea typeface="Open Sans" panose="020B0606030504020204" pitchFamily="34" charset="0"/>
                <a:cs typeface="Open Sans" panose="020B0606030504020204" pitchFamily="34" charset="0"/>
              </a:rPr>
              <a:t>nce</a:t>
            </a:r>
          </a:p>
          <a:p>
            <a:pPr marL="0" marR="0">
              <a:lnSpc>
                <a:spcPts val="1000"/>
              </a:lnSpc>
              <a:spcBef>
                <a:spcPts val="5"/>
              </a:spcBef>
              <a:spcAft>
                <a:spcPts val="0"/>
              </a:spcAf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p>
          <a:p>
            <a:pPr marL="73660" indent="-228600">
              <a:lnSpc>
                <a:spcPct val="115000"/>
              </a:lnSpc>
              <a:tabLst>
                <a:tab pos="292100" algn="l"/>
              </a:tabLst>
            </a:pPr>
            <a:r>
              <a:rPr lang="en-US" sz="2000" dirty="0">
                <a:effectLst/>
                <a:latin typeface="Open Sans" panose="020B0606030504020204" pitchFamily="34" charset="0"/>
                <a:ea typeface="Open Sans" panose="020B0606030504020204" pitchFamily="34" charset="0"/>
                <a:cs typeface="Open Sans" panose="020B0606030504020204" pitchFamily="34" charset="0"/>
              </a:rPr>
              <a:t>•	</a:t>
            </a:r>
            <a:r>
              <a:rPr lang="en-US" sz="2000" dirty="0">
                <a:latin typeface="Open Sans" panose="020B0606030504020204" pitchFamily="34" charset="0"/>
                <a:ea typeface="Open Sans" panose="020B0606030504020204" pitchFamily="34" charset="0"/>
                <a:cs typeface="Open Sans" panose="020B0606030504020204" pitchFamily="34" charset="0"/>
              </a:rPr>
              <a:t>The Office of Neighborhood Safety was recognized by the City 	Council on January 16, 2024, as a department and organization 	that has contributed to reducing the number of homicides in 	Richmond. In 2023, Richmond had its lowest number of annual 	homicides (8) dating back to 1971 when such records started 	being kept.</a:t>
            </a:r>
          </a:p>
          <a:p>
            <a:pPr marL="227965" defTabSz="914400">
              <a:spcAft>
                <a:spcPts val="600"/>
              </a:spcAft>
            </a:pPr>
            <a:endParaRPr lang="en-US" sz="1600" dirty="0"/>
          </a:p>
          <a:p>
            <a:pPr marL="456565" indent="-228600" defTabSz="914400">
              <a:spcAft>
                <a:spcPts val="600"/>
              </a:spcAft>
              <a:buFont typeface="Arial" panose="020B0604020202020204" pitchFamily="34" charset="0"/>
              <a:buChar char="•"/>
            </a:pPr>
            <a:endParaRPr lang="en-US" sz="1600" dirty="0"/>
          </a:p>
        </p:txBody>
      </p:sp>
      <p:pic>
        <p:nvPicPr>
          <p:cNvPr id="17" name="Picture 16">
            <a:extLst>
              <a:ext uri="{FF2B5EF4-FFF2-40B4-BE49-F238E27FC236}">
                <a16:creationId xmlns:a16="http://schemas.microsoft.com/office/drawing/2014/main" id="{CC595A6C-670D-F352-F121-3D835B26D4A5}"/>
              </a:ext>
            </a:extLst>
          </p:cNvPr>
          <p:cNvPicPr>
            <a:picLocks noChangeAspect="1"/>
          </p:cNvPicPr>
          <p:nvPr/>
        </p:nvPicPr>
        <p:blipFill>
          <a:blip r:embed="rId2"/>
          <a:stretch>
            <a:fillRect/>
          </a:stretch>
        </p:blipFill>
        <p:spPr>
          <a:xfrm>
            <a:off x="775135" y="6192494"/>
            <a:ext cx="4586738" cy="3446806"/>
          </a:xfrm>
          <a:prstGeom prst="rect">
            <a:avLst/>
          </a:prstGeom>
        </p:spPr>
      </p:pic>
      <p:pic>
        <p:nvPicPr>
          <p:cNvPr id="15" name="Picture 14">
            <a:extLst>
              <a:ext uri="{FF2B5EF4-FFF2-40B4-BE49-F238E27FC236}">
                <a16:creationId xmlns:a16="http://schemas.microsoft.com/office/drawing/2014/main" id="{802C0D7A-F3FC-3BDB-1642-47B3B26B86C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718847" y="1502339"/>
            <a:ext cx="4586738" cy="344184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7588898"/>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grpSp>
        <p:nvGrpSpPr>
          <p:cNvPr id="4" name="Group 4"/>
          <p:cNvGrpSpPr/>
          <p:nvPr/>
        </p:nvGrpSpPr>
        <p:grpSpPr>
          <a:xfrm>
            <a:off x="13319760" y="3223260"/>
            <a:ext cx="4968240" cy="7063740"/>
            <a:chOff x="0" y="0"/>
            <a:chExt cx="2590958" cy="3683770"/>
          </a:xfrm>
        </p:grpSpPr>
        <p:sp>
          <p:nvSpPr>
            <p:cNvPr id="5" name="Freeform 5"/>
            <p:cNvSpPr/>
            <p:nvPr/>
          </p:nvSpPr>
          <p:spPr>
            <a:xfrm>
              <a:off x="0" y="0"/>
              <a:ext cx="2590958" cy="3683769"/>
            </a:xfrm>
            <a:custGeom>
              <a:avLst/>
              <a:gdLst/>
              <a:ahLst/>
              <a:cxnLst/>
              <a:rect l="l" t="t" r="r" b="b"/>
              <a:pathLst>
                <a:path w="2590958" h="3683769">
                  <a:moveTo>
                    <a:pt x="0" y="0"/>
                  </a:moveTo>
                  <a:lnTo>
                    <a:pt x="2590958" y="0"/>
                  </a:lnTo>
                  <a:lnTo>
                    <a:pt x="2590958" y="3683769"/>
                  </a:lnTo>
                  <a:lnTo>
                    <a:pt x="0" y="3683769"/>
                  </a:lnTo>
                  <a:close/>
                </a:path>
              </a:pathLst>
            </a:custGeom>
            <a:solidFill>
              <a:srgbClr val="20252F"/>
            </a:solidFill>
          </p:spPr>
          <p:txBody>
            <a:bodyPr/>
            <a:lstStyle/>
            <a:p>
              <a:endParaRPr lang="en-US"/>
            </a:p>
          </p:txBody>
        </p:sp>
      </p:grpSp>
      <p:sp>
        <p:nvSpPr>
          <p:cNvPr id="10" name="TextBox 10"/>
          <p:cNvSpPr txBox="1"/>
          <p:nvPr/>
        </p:nvSpPr>
        <p:spPr>
          <a:xfrm>
            <a:off x="1028700" y="765661"/>
            <a:ext cx="7924305" cy="1670265"/>
          </a:xfrm>
          <a:prstGeom prst="rect">
            <a:avLst/>
          </a:prstGeom>
        </p:spPr>
        <p:txBody>
          <a:bodyPr lIns="0" tIns="0" rIns="0" bIns="0" rtlCol="0" anchor="t">
            <a:spAutoFit/>
          </a:bodyPr>
          <a:lstStyle/>
          <a:p>
            <a:pPr algn="l">
              <a:lnSpc>
                <a:spcPct val="100787"/>
              </a:lnSpc>
            </a:pPr>
            <a:r>
              <a:rPr lang="en-US" sz="5500" dirty="0">
                <a:solidFill>
                  <a:srgbClr val="202B3D"/>
                </a:solidFill>
                <a:latin typeface="Montserrat Ultra-Bold"/>
              </a:rPr>
              <a:t>DEPARTMENT</a:t>
            </a:r>
            <a:endParaRPr lang="en-US" dirty="0"/>
          </a:p>
          <a:p>
            <a:pPr algn="l">
              <a:lnSpc>
                <a:spcPct val="100787"/>
              </a:lnSpc>
            </a:pPr>
            <a:r>
              <a:rPr lang="en-US" sz="5500" dirty="0">
                <a:solidFill>
                  <a:srgbClr val="202B3D"/>
                </a:solidFill>
                <a:latin typeface="Montserrat Ultra-Bold"/>
              </a:rPr>
              <a:t>PROGRAM/SERVICES</a:t>
            </a:r>
          </a:p>
        </p:txBody>
      </p:sp>
      <p:sp>
        <p:nvSpPr>
          <p:cNvPr id="11" name="TextBox 11"/>
          <p:cNvSpPr txBox="1"/>
          <p:nvPr/>
        </p:nvSpPr>
        <p:spPr>
          <a:xfrm>
            <a:off x="1028700" y="2933700"/>
            <a:ext cx="7277100" cy="6696257"/>
          </a:xfrm>
          <a:prstGeom prst="rect">
            <a:avLst/>
          </a:prstGeom>
        </p:spPr>
        <p:txBody>
          <a:bodyPr wrap="square" lIns="0" tIns="0" rIns="0" bIns="0" rtlCol="0" anchor="t">
            <a:spAutoFit/>
          </a:bodyPr>
          <a:lstStyle/>
          <a:p>
            <a:pPr marL="56515" defTabSz="914400">
              <a:spcAft>
                <a:spcPts val="450"/>
              </a:spcAft>
            </a:pPr>
            <a:r>
              <a:rPr lang="en-US" sz="2000" dirty="0">
                <a:latin typeface="Open Sans" panose="020B0606030504020204" pitchFamily="34" charset="0"/>
                <a:ea typeface="Open Sans" panose="020B0606030504020204" pitchFamily="34" charset="0"/>
                <a:cs typeface="Open Sans" panose="020B0606030504020204" pitchFamily="34" charset="0"/>
              </a:rPr>
              <a:t>The primary goal of The Office of Neighborhood Safety (ONS) is to dramatically reduce and one day eliminate gun violence and associated homicides in the City of Richmond. We do this by creating and providing attention, intensive engagement, and support structures that are designed to improve the social and emotional health and wellness of those we serve. Below are the major areas of service in the Department: </a:t>
            </a:r>
          </a:p>
          <a:p>
            <a:pPr marL="913765" lvl="1" indent="-228600">
              <a:lnSpc>
                <a:spcPct val="150000"/>
              </a:lnSpc>
              <a:spcAft>
                <a:spcPts val="45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Operation Peacemaker Fellowship </a:t>
            </a:r>
            <a:r>
              <a:rPr lang="en-US" sz="2000" dirty="0">
                <a:latin typeface="Open Sans" panose="020B0606030504020204" pitchFamily="34" charset="0"/>
                <a:ea typeface="Open Sans" panose="020B0606030504020204" pitchFamily="34" charset="0"/>
                <a:cs typeface="Open Sans" panose="020B0606030504020204" pitchFamily="34" charset="0"/>
              </a:rPr>
              <a:t>a non-mandated intensive mentoring intervention designed for youth identified as being at the center of and most impacted by gun violence in the city of Richmond.</a:t>
            </a:r>
          </a:p>
          <a:p>
            <a:pPr marL="913765" lvl="1" indent="-228600">
              <a:lnSpc>
                <a:spcPct val="150000"/>
              </a:lnSpc>
              <a:spcAft>
                <a:spcPts val="450"/>
              </a:spcAft>
              <a:buFont typeface="Arial" panose="020B0604020202020204" pitchFamily="34" charset="0"/>
              <a:buChar char="•"/>
            </a:pPr>
            <a:r>
              <a:rPr lang="en-US" sz="2000" b="1" dirty="0">
                <a:latin typeface="Open Sans" panose="020B0606030504020204" pitchFamily="34" charset="0"/>
                <a:ea typeface="Open Sans" panose="020B0606030504020204" pitchFamily="34" charset="0"/>
                <a:cs typeface="Open Sans" panose="020B0606030504020204" pitchFamily="34" charset="0"/>
              </a:rPr>
              <a:t>Street Outreach </a:t>
            </a:r>
            <a:r>
              <a:rPr lang="en-US" sz="2000" dirty="0">
                <a:latin typeface="Open Sans" panose="020B0606030504020204" pitchFamily="34" charset="0"/>
                <a:ea typeface="Open Sans" panose="020B0606030504020204" pitchFamily="34" charset="0"/>
                <a:cs typeface="Open Sans" panose="020B0606030504020204" pitchFamily="34" charset="0"/>
              </a:rPr>
              <a:t>when staff go out into the community to connect with people who are at a high risk for gun violence and encourage them to tap into life altering resources and organizations. </a:t>
            </a:r>
          </a:p>
        </p:txBody>
      </p:sp>
      <p:pic>
        <p:nvPicPr>
          <p:cNvPr id="15" name="Picture 14">
            <a:extLst>
              <a:ext uri="{FF2B5EF4-FFF2-40B4-BE49-F238E27FC236}">
                <a16:creationId xmlns:a16="http://schemas.microsoft.com/office/drawing/2014/main" id="{19FC9837-D3E4-4702-9384-76CDA94E288C}"/>
              </a:ext>
            </a:extLst>
          </p:cNvPr>
          <p:cNvPicPr>
            <a:picLocks noChangeAspect="1"/>
          </p:cNvPicPr>
          <p:nvPr/>
        </p:nvPicPr>
        <p:blipFill>
          <a:blip r:embed="rId2"/>
          <a:stretch>
            <a:fillRect/>
          </a:stretch>
        </p:blipFill>
        <p:spPr>
          <a:xfrm>
            <a:off x="12339401" y="2007611"/>
            <a:ext cx="5178906" cy="3414099"/>
          </a:xfrm>
          <a:prstGeom prst="rect">
            <a:avLst/>
          </a:prstGeom>
        </p:spPr>
      </p:pic>
      <p:pic>
        <p:nvPicPr>
          <p:cNvPr id="7" name="Picture 6">
            <a:extLst>
              <a:ext uri="{FF2B5EF4-FFF2-40B4-BE49-F238E27FC236}">
                <a16:creationId xmlns:a16="http://schemas.microsoft.com/office/drawing/2014/main" id="{F8A223E8-9030-A6B6-0A13-CBACB8E41444}"/>
              </a:ext>
            </a:extLst>
          </p:cNvPr>
          <p:cNvPicPr>
            <a:picLocks noChangeAspect="1"/>
          </p:cNvPicPr>
          <p:nvPr/>
        </p:nvPicPr>
        <p:blipFill>
          <a:blip r:embed="rId3"/>
          <a:stretch>
            <a:fillRect/>
          </a:stretch>
        </p:blipFill>
        <p:spPr>
          <a:xfrm>
            <a:off x="12339401" y="5972128"/>
            <a:ext cx="5178906" cy="36578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0" y="9592038"/>
            <a:ext cx="18288000" cy="3019926"/>
            <a:chOff x="0" y="0"/>
            <a:chExt cx="9537267" cy="1574904"/>
          </a:xfrm>
        </p:grpSpPr>
        <p:sp>
          <p:nvSpPr>
            <p:cNvPr id="5" name="Freeform 5"/>
            <p:cNvSpPr/>
            <p:nvPr/>
          </p:nvSpPr>
          <p:spPr>
            <a:xfrm>
              <a:off x="0" y="0"/>
              <a:ext cx="9537267" cy="1574904"/>
            </a:xfrm>
            <a:custGeom>
              <a:avLst/>
              <a:gdLst/>
              <a:ahLst/>
              <a:cxnLst/>
              <a:rect l="l" t="t" r="r" b="b"/>
              <a:pathLst>
                <a:path w="9537267" h="1574904">
                  <a:moveTo>
                    <a:pt x="0" y="0"/>
                  </a:moveTo>
                  <a:lnTo>
                    <a:pt x="9537267" y="0"/>
                  </a:lnTo>
                  <a:lnTo>
                    <a:pt x="9537267" y="1574904"/>
                  </a:lnTo>
                  <a:lnTo>
                    <a:pt x="0" y="1574904"/>
                  </a:lnTo>
                  <a:close/>
                </a:path>
              </a:pathLst>
            </a:custGeom>
            <a:solidFill>
              <a:srgbClr val="F6A429"/>
            </a:solidFill>
          </p:spPr>
          <p:txBody>
            <a:bodyPr/>
            <a:lstStyle/>
            <a:p>
              <a:endParaRPr lang="en-US"/>
            </a:p>
          </p:txBody>
        </p:sp>
      </p:grpSp>
      <p:sp>
        <p:nvSpPr>
          <p:cNvPr id="6" name="TextBox 6"/>
          <p:cNvSpPr txBox="1"/>
          <p:nvPr/>
        </p:nvSpPr>
        <p:spPr>
          <a:xfrm>
            <a:off x="881569" y="764161"/>
            <a:ext cx="6339345" cy="1670265"/>
          </a:xfrm>
          <a:prstGeom prst="rect">
            <a:avLst/>
          </a:prstGeom>
        </p:spPr>
        <p:txBody>
          <a:bodyPr lIns="0" tIns="0" rIns="0" bIns="0" rtlCol="0" anchor="t">
            <a:spAutoFit/>
          </a:bodyPr>
          <a:lstStyle/>
          <a:p>
            <a:pPr algn="l">
              <a:lnSpc>
                <a:spcPct val="100787"/>
              </a:lnSpc>
            </a:pPr>
            <a:r>
              <a:rPr lang="en-US" sz="5500" dirty="0">
                <a:solidFill>
                  <a:srgbClr val="202B3D"/>
                </a:solidFill>
                <a:latin typeface="Montserrat Ultra-Bold"/>
              </a:rPr>
              <a:t>GOALS FOR </a:t>
            </a:r>
            <a:endParaRPr lang="en-US" dirty="0"/>
          </a:p>
          <a:p>
            <a:pPr algn="l">
              <a:lnSpc>
                <a:spcPct val="100787"/>
              </a:lnSpc>
            </a:pPr>
            <a:r>
              <a:rPr lang="en-US" sz="5500" dirty="0">
                <a:solidFill>
                  <a:srgbClr val="202B3D"/>
                </a:solidFill>
                <a:latin typeface="Montserrat Ultra-Bold"/>
              </a:rPr>
              <a:t>FY2025-26</a:t>
            </a:r>
          </a:p>
        </p:txBody>
      </p:sp>
      <p:sp>
        <p:nvSpPr>
          <p:cNvPr id="7" name="TextBox 7"/>
          <p:cNvSpPr txBox="1"/>
          <p:nvPr/>
        </p:nvSpPr>
        <p:spPr>
          <a:xfrm>
            <a:off x="609600" y="2912437"/>
            <a:ext cx="7526999" cy="3398366"/>
          </a:xfrm>
          <a:prstGeom prst="rect">
            <a:avLst/>
          </a:prstGeom>
        </p:spPr>
        <p:txBody>
          <a:bodyPr lIns="0" tIns="0" rIns="0" bIns="0" rtlCol="0" anchor="t">
            <a:spAutoFit/>
          </a:bodyPr>
          <a:lstStyle/>
          <a:p>
            <a:pPr marL="456565" indent="-228600" defTabSz="914400">
              <a:spcAft>
                <a:spcPts val="45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Sustain current reductions in shootings and homicides resulting in injury/death reductions.</a:t>
            </a:r>
            <a:br>
              <a:rPr lang="en-US" sz="2000"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6565" indent="-228600" defTabSz="914400">
              <a:spcAft>
                <a:spcPts val="45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Reduce the number of malicious killings of human beings by other human beings from the status quo to zero.</a:t>
            </a:r>
          </a:p>
          <a:p>
            <a:pPr marL="456565" indent="-228600" defTabSz="914400">
              <a:spcAft>
                <a:spcPts val="450"/>
              </a:spcAft>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6565" indent="-228600" defTabSz="914400">
              <a:spcAft>
                <a:spcPts val="45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Raise outside resources (approximately $500,000) to continue and expand services.</a:t>
            </a:r>
          </a:p>
          <a:p>
            <a:pPr marL="227965" defTabSz="914400">
              <a:spcAft>
                <a:spcPts val="450"/>
              </a:spcAft>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456565" indent="-228600" defTabSz="914400">
              <a:spcAft>
                <a:spcPts val="450"/>
              </a:spcAft>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Continue to do violence prevention with school aged youth</a:t>
            </a:r>
          </a:p>
        </p:txBody>
      </p:sp>
      <p:pic>
        <p:nvPicPr>
          <p:cNvPr id="10" name="Picture 9">
            <a:extLst>
              <a:ext uri="{FF2B5EF4-FFF2-40B4-BE49-F238E27FC236}">
                <a16:creationId xmlns:a16="http://schemas.microsoft.com/office/drawing/2014/main" id="{BE42F607-C098-7270-E14A-BF4F1FEB4075}"/>
              </a:ext>
            </a:extLst>
          </p:cNvPr>
          <p:cNvPicPr>
            <a:picLocks noChangeAspect="1"/>
          </p:cNvPicPr>
          <p:nvPr/>
        </p:nvPicPr>
        <p:blipFill>
          <a:blip r:embed="rId2"/>
          <a:stretch>
            <a:fillRect/>
          </a:stretch>
        </p:blipFill>
        <p:spPr>
          <a:xfrm>
            <a:off x="13291274" y="366614"/>
            <a:ext cx="4115157" cy="4468755"/>
          </a:xfrm>
          <a:prstGeom prst="rect">
            <a:avLst/>
          </a:prstGeom>
        </p:spPr>
      </p:pic>
      <p:pic>
        <p:nvPicPr>
          <p:cNvPr id="2" name="Picture 1">
            <a:extLst>
              <a:ext uri="{FF2B5EF4-FFF2-40B4-BE49-F238E27FC236}">
                <a16:creationId xmlns:a16="http://schemas.microsoft.com/office/drawing/2014/main" id="{2279136C-7133-4B2F-D7BE-24CCE13B9BD8}"/>
              </a:ext>
            </a:extLst>
          </p:cNvPr>
          <p:cNvPicPr>
            <a:picLocks noChangeAspect="1"/>
          </p:cNvPicPr>
          <p:nvPr/>
        </p:nvPicPr>
        <p:blipFill rotWithShape="1">
          <a:blip r:embed="rId3"/>
          <a:srcRect t="6292" b="12221"/>
          <a:stretch/>
        </p:blipFill>
        <p:spPr>
          <a:xfrm>
            <a:off x="13291273" y="4956010"/>
            <a:ext cx="4115157" cy="44687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835213" y="7063676"/>
            <a:ext cx="452787" cy="2194624"/>
            <a:chOff x="0" y="0"/>
            <a:chExt cx="293277" cy="1421492"/>
          </a:xfrm>
        </p:grpSpPr>
        <p:sp>
          <p:nvSpPr>
            <p:cNvPr id="5" name="Freeform 5"/>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graphicFrame>
        <p:nvGraphicFramePr>
          <p:cNvPr id="8" name="Table 8"/>
          <p:cNvGraphicFramePr>
            <a:graphicFrameLocks noGrp="1"/>
          </p:cNvGraphicFramePr>
          <p:nvPr>
            <p:extLst>
              <p:ext uri="{D42A27DB-BD31-4B8C-83A1-F6EECF244321}">
                <p14:modId xmlns:p14="http://schemas.microsoft.com/office/powerpoint/2010/main" val="3441747467"/>
              </p:ext>
            </p:extLst>
          </p:nvPr>
        </p:nvGraphicFramePr>
        <p:xfrm>
          <a:off x="6988221" y="2543427"/>
          <a:ext cx="9292284" cy="1819274"/>
        </p:xfrm>
        <a:graphic>
          <a:graphicData uri="http://schemas.openxmlformats.org/drawingml/2006/table">
            <a:tbl>
              <a:tblPr/>
              <a:tblGrid>
                <a:gridCol w="3097428">
                  <a:extLst>
                    <a:ext uri="{9D8B030D-6E8A-4147-A177-3AD203B41FA5}">
                      <a16:colId xmlns:a16="http://schemas.microsoft.com/office/drawing/2014/main" val="20000"/>
                    </a:ext>
                  </a:extLst>
                </a:gridCol>
                <a:gridCol w="3097428">
                  <a:extLst>
                    <a:ext uri="{9D8B030D-6E8A-4147-A177-3AD203B41FA5}">
                      <a16:colId xmlns:a16="http://schemas.microsoft.com/office/drawing/2014/main" val="20001"/>
                    </a:ext>
                  </a:extLst>
                </a:gridCol>
                <a:gridCol w="3097428">
                  <a:extLst>
                    <a:ext uri="{9D8B030D-6E8A-4147-A177-3AD203B41FA5}">
                      <a16:colId xmlns:a16="http://schemas.microsoft.com/office/drawing/2014/main" val="20002"/>
                    </a:ext>
                  </a:extLst>
                </a:gridCol>
              </a:tblGrid>
              <a:tr h="909637">
                <a:tc>
                  <a:txBody>
                    <a:bodyPr/>
                    <a:lstStyle/>
                    <a:p>
                      <a:pPr algn="ctr">
                        <a:lnSpc>
                          <a:spcPct val="150322"/>
                        </a:lnSpc>
                        <a:defRPr/>
                      </a:pPr>
                      <a:endParaRPr lang="en-US" sz="1100" dirty="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6A429"/>
                    </a:solidFill>
                  </a:tcPr>
                </a:tc>
                <a:tc>
                  <a:txBody>
                    <a:bodyPr/>
                    <a:lstStyle/>
                    <a:p>
                      <a:pPr algn="ctr">
                        <a:lnSpc>
                          <a:spcPct val="113022"/>
                        </a:lnSpc>
                        <a:defRPr/>
                      </a:pPr>
                      <a:r>
                        <a:rPr lang="en-US" sz="1999" dirty="0">
                          <a:solidFill>
                            <a:srgbClr val="000000"/>
                          </a:solidFill>
                          <a:latin typeface="Open Sans Bold"/>
                        </a:rPr>
                        <a:t>FY2024-25 Approved Positions</a:t>
                      </a:r>
                      <a:endParaRPr lang="en-US" sz="1100" dirty="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6A429"/>
                    </a:solidFill>
                  </a:tcPr>
                </a:tc>
                <a:tc>
                  <a:txBody>
                    <a:bodyPr/>
                    <a:lstStyle/>
                    <a:p>
                      <a:pPr algn="ctr">
                        <a:lnSpc>
                          <a:spcPct val="113022"/>
                        </a:lnSpc>
                        <a:defRPr/>
                      </a:pPr>
                      <a:r>
                        <a:rPr lang="en-US" sz="1999" dirty="0">
                          <a:solidFill>
                            <a:srgbClr val="000000"/>
                          </a:solidFill>
                          <a:latin typeface="Open Sans Bold"/>
                        </a:rPr>
                        <a:t>FY2025-26 Proposed Positions</a:t>
                      </a:r>
                      <a:endParaRPr lang="en-US" sz="1100" dirty="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F6A429"/>
                    </a:solidFill>
                  </a:tcPr>
                </a:tc>
                <a:extLst>
                  <a:ext uri="{0D108BD9-81ED-4DB2-BD59-A6C34878D82A}">
                    <a16:rowId xmlns:a16="http://schemas.microsoft.com/office/drawing/2014/main" val="10000"/>
                  </a:ext>
                </a:extLst>
              </a:tr>
              <a:tr h="909637">
                <a:tc>
                  <a:txBody>
                    <a:bodyPr/>
                    <a:lstStyle/>
                    <a:p>
                      <a:pPr algn="ctr">
                        <a:lnSpc>
                          <a:spcPct val="113022"/>
                        </a:lnSpc>
                        <a:defRPr/>
                      </a:pPr>
                      <a:r>
                        <a:rPr lang="en-US" sz="1999" dirty="0">
                          <a:solidFill>
                            <a:srgbClr val="000000"/>
                          </a:solidFill>
                          <a:latin typeface="Open Sans Bold"/>
                        </a:rPr>
                        <a:t>Total Positions</a:t>
                      </a:r>
                      <a:endParaRPr lang="en-US" sz="1100" dirty="0"/>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9E9E9"/>
                    </a:solidFill>
                  </a:tcPr>
                </a:tc>
                <a:tc>
                  <a:txBody>
                    <a:bodyPr/>
                    <a:lstStyle/>
                    <a:p>
                      <a:pPr algn="ctr">
                        <a:lnSpc>
                          <a:spcPct val="150322"/>
                        </a:lnSpc>
                        <a:defRPr/>
                      </a:pPr>
                      <a:r>
                        <a:rPr lang="en-US" sz="1600" dirty="0"/>
                        <a:t>18</a:t>
                      </a:r>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D9D9D9"/>
                    </a:solidFill>
                  </a:tcPr>
                </a:tc>
                <a:tc>
                  <a:txBody>
                    <a:bodyPr/>
                    <a:lstStyle/>
                    <a:p>
                      <a:pPr algn="ctr">
                        <a:lnSpc>
                          <a:spcPct val="150322"/>
                        </a:lnSpc>
                        <a:defRPr/>
                      </a:pPr>
                      <a:r>
                        <a:rPr lang="en-US" sz="1600" dirty="0"/>
                        <a:t>18</a:t>
                      </a:r>
                    </a:p>
                  </a:txBody>
                  <a:tcPr marL="0" marR="0" marT="0" marB="0"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CCCCCC"/>
                    </a:solidFill>
                  </a:tcPr>
                </a:tc>
                <a:extLst>
                  <a:ext uri="{0D108BD9-81ED-4DB2-BD59-A6C34878D82A}">
                    <a16:rowId xmlns:a16="http://schemas.microsoft.com/office/drawing/2014/main" val="10001"/>
                  </a:ext>
                </a:extLst>
              </a:tr>
            </a:tbl>
          </a:graphicData>
        </a:graphic>
      </p:graphicFrame>
      <p:sp>
        <p:nvSpPr>
          <p:cNvPr id="9" name="TextBox 9"/>
          <p:cNvSpPr txBox="1"/>
          <p:nvPr/>
        </p:nvSpPr>
        <p:spPr>
          <a:xfrm>
            <a:off x="9409559" y="1104900"/>
            <a:ext cx="4449608" cy="824778"/>
          </a:xfrm>
          <a:prstGeom prst="rect">
            <a:avLst/>
          </a:prstGeom>
        </p:spPr>
        <p:txBody>
          <a:bodyPr wrap="square" lIns="0" tIns="0" rIns="0" bIns="0" rtlCol="0" anchor="t">
            <a:spAutoFit/>
          </a:bodyPr>
          <a:lstStyle/>
          <a:p>
            <a:pPr algn="l">
              <a:lnSpc>
                <a:spcPct val="100787"/>
              </a:lnSpc>
            </a:pPr>
            <a:r>
              <a:rPr lang="en-US" sz="5500" dirty="0">
                <a:solidFill>
                  <a:srgbClr val="202B3D"/>
                </a:solidFill>
                <a:latin typeface="Montserrat Ultra-Bold"/>
              </a:rPr>
              <a:t>POSITIONS</a:t>
            </a:r>
            <a:endParaRPr lang="en-US" dirty="0"/>
          </a:p>
        </p:txBody>
      </p:sp>
      <p:pic>
        <p:nvPicPr>
          <p:cNvPr id="16" name="Picture 15">
            <a:extLst>
              <a:ext uri="{FF2B5EF4-FFF2-40B4-BE49-F238E27FC236}">
                <a16:creationId xmlns:a16="http://schemas.microsoft.com/office/drawing/2014/main" id="{923E7A89-553D-53A4-8A1F-7E37E5B94590}"/>
              </a:ext>
            </a:extLst>
          </p:cNvPr>
          <p:cNvPicPr>
            <a:picLocks noChangeAspect="1"/>
          </p:cNvPicPr>
          <p:nvPr/>
        </p:nvPicPr>
        <p:blipFill>
          <a:blip r:embed="rId2"/>
          <a:stretch>
            <a:fillRect/>
          </a:stretch>
        </p:blipFill>
        <p:spPr>
          <a:xfrm>
            <a:off x="0" y="0"/>
            <a:ext cx="6374528" cy="10287000"/>
          </a:xfrm>
          <a:prstGeom prst="rect">
            <a:avLst/>
          </a:prstGeom>
        </p:spPr>
      </p:pic>
      <p:pic>
        <p:nvPicPr>
          <p:cNvPr id="17" name="Picture 16">
            <a:extLst>
              <a:ext uri="{FF2B5EF4-FFF2-40B4-BE49-F238E27FC236}">
                <a16:creationId xmlns:a16="http://schemas.microsoft.com/office/drawing/2014/main" id="{893531FD-8C45-5F40-B8A7-32AB2B75E480}"/>
              </a:ext>
            </a:extLst>
          </p:cNvPr>
          <p:cNvPicPr>
            <a:picLocks noChangeAspect="1"/>
          </p:cNvPicPr>
          <p:nvPr/>
        </p:nvPicPr>
        <p:blipFill rotWithShape="1">
          <a:blip r:embed="rId3"/>
          <a:srcRect t="11075" b="6343"/>
          <a:stretch/>
        </p:blipFill>
        <p:spPr>
          <a:xfrm>
            <a:off x="1386102" y="791272"/>
            <a:ext cx="3871697" cy="3964478"/>
          </a:xfrm>
          <a:prstGeom prst="rect">
            <a:avLst/>
          </a:prstGeom>
        </p:spPr>
      </p:pic>
      <p:pic>
        <p:nvPicPr>
          <p:cNvPr id="18" name="Picture 17">
            <a:extLst>
              <a:ext uri="{FF2B5EF4-FFF2-40B4-BE49-F238E27FC236}">
                <a16:creationId xmlns:a16="http://schemas.microsoft.com/office/drawing/2014/main" id="{B52F371B-1582-0E4F-B8A8-7AD4641E638B}"/>
              </a:ext>
            </a:extLst>
          </p:cNvPr>
          <p:cNvPicPr>
            <a:picLocks noChangeAspect="1"/>
          </p:cNvPicPr>
          <p:nvPr/>
        </p:nvPicPr>
        <p:blipFill rotWithShape="1">
          <a:blip r:embed="rId4"/>
          <a:srcRect t="17475"/>
          <a:stretch/>
        </p:blipFill>
        <p:spPr>
          <a:xfrm>
            <a:off x="1386103" y="5531250"/>
            <a:ext cx="3871697" cy="39644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835213" y="7063676"/>
            <a:ext cx="452787" cy="2194624"/>
            <a:chOff x="0" y="0"/>
            <a:chExt cx="293277" cy="1421492"/>
          </a:xfrm>
        </p:grpSpPr>
        <p:sp>
          <p:nvSpPr>
            <p:cNvPr id="3" name="Freeform 3"/>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sp>
        <p:nvSpPr>
          <p:cNvPr id="6" name="TextBox 6"/>
          <p:cNvSpPr txBox="1"/>
          <p:nvPr/>
        </p:nvSpPr>
        <p:spPr>
          <a:xfrm>
            <a:off x="8004653" y="382512"/>
            <a:ext cx="8181123" cy="1670265"/>
          </a:xfrm>
          <a:prstGeom prst="rect">
            <a:avLst/>
          </a:prstGeom>
        </p:spPr>
        <p:txBody>
          <a:bodyPr wrap="square" lIns="0" tIns="0" rIns="0" bIns="0" rtlCol="0" anchor="t">
            <a:spAutoFit/>
          </a:bodyPr>
          <a:lstStyle/>
          <a:p>
            <a:pPr algn="ctr">
              <a:lnSpc>
                <a:spcPct val="100787"/>
              </a:lnSpc>
            </a:pPr>
            <a:r>
              <a:rPr lang="en-US" sz="5500" dirty="0">
                <a:solidFill>
                  <a:srgbClr val="20252F"/>
                </a:solidFill>
                <a:latin typeface="Montserrat Bold"/>
              </a:rPr>
              <a:t>FISCAL YEAR 2025-26</a:t>
            </a:r>
            <a:endParaRPr lang="en-US" dirty="0"/>
          </a:p>
          <a:p>
            <a:pPr algn="ctr">
              <a:lnSpc>
                <a:spcPct val="100787"/>
              </a:lnSpc>
            </a:pPr>
            <a:r>
              <a:rPr lang="en-US" sz="5500" dirty="0">
                <a:solidFill>
                  <a:srgbClr val="20252F"/>
                </a:solidFill>
                <a:latin typeface="Montserrat Bold"/>
              </a:rPr>
              <a:t>PROPOSED BUDGET</a:t>
            </a:r>
          </a:p>
        </p:txBody>
      </p:sp>
      <p:grpSp>
        <p:nvGrpSpPr>
          <p:cNvPr id="13" name="Group 13"/>
          <p:cNvGrpSpPr/>
          <p:nvPr/>
        </p:nvGrpSpPr>
        <p:grpSpPr>
          <a:xfrm>
            <a:off x="-226394" y="1255123"/>
            <a:ext cx="452787" cy="2194624"/>
            <a:chOff x="0" y="0"/>
            <a:chExt cx="293277" cy="1421492"/>
          </a:xfrm>
        </p:grpSpPr>
        <p:sp>
          <p:nvSpPr>
            <p:cNvPr id="14" name="Freeform 14"/>
            <p:cNvSpPr/>
            <p:nvPr/>
          </p:nvSpPr>
          <p:spPr>
            <a:xfrm>
              <a:off x="0" y="0"/>
              <a:ext cx="293277" cy="1421492"/>
            </a:xfrm>
            <a:custGeom>
              <a:avLst/>
              <a:gdLst/>
              <a:ahLst/>
              <a:cxnLst/>
              <a:rect l="l" t="t" r="r" b="b"/>
              <a:pathLst>
                <a:path w="293277" h="1421492">
                  <a:moveTo>
                    <a:pt x="0" y="0"/>
                  </a:moveTo>
                  <a:lnTo>
                    <a:pt x="293277" y="0"/>
                  </a:lnTo>
                  <a:lnTo>
                    <a:pt x="293277" y="1421492"/>
                  </a:lnTo>
                  <a:lnTo>
                    <a:pt x="0" y="1421492"/>
                  </a:lnTo>
                  <a:close/>
                </a:path>
              </a:pathLst>
            </a:custGeom>
            <a:solidFill>
              <a:srgbClr val="F6A429"/>
            </a:solidFill>
          </p:spPr>
          <p:txBody>
            <a:bodyPr/>
            <a:lstStyle/>
            <a:p>
              <a:endParaRPr lang="en-US"/>
            </a:p>
          </p:txBody>
        </p:sp>
      </p:grpSp>
      <p:pic>
        <p:nvPicPr>
          <p:cNvPr id="5" name="Picture 4">
            <a:extLst>
              <a:ext uri="{FF2B5EF4-FFF2-40B4-BE49-F238E27FC236}">
                <a16:creationId xmlns:a16="http://schemas.microsoft.com/office/drawing/2014/main" id="{AA6026E2-DB62-0C63-5CFD-0C5C8BF7D8B4}"/>
              </a:ext>
            </a:extLst>
          </p:cNvPr>
          <p:cNvPicPr>
            <a:picLocks noChangeAspect="1"/>
          </p:cNvPicPr>
          <p:nvPr/>
        </p:nvPicPr>
        <p:blipFill rotWithShape="1">
          <a:blip r:embed="rId2"/>
          <a:srcRect l="-426" t="17225" r="426" b="-1"/>
          <a:stretch/>
        </p:blipFill>
        <p:spPr>
          <a:xfrm>
            <a:off x="1357259" y="952500"/>
            <a:ext cx="3651663" cy="4028154"/>
          </a:xfrm>
          <a:prstGeom prst="rect">
            <a:avLst/>
          </a:prstGeom>
        </p:spPr>
      </p:pic>
      <p:pic>
        <p:nvPicPr>
          <p:cNvPr id="7" name="Picture 6">
            <a:extLst>
              <a:ext uri="{FF2B5EF4-FFF2-40B4-BE49-F238E27FC236}">
                <a16:creationId xmlns:a16="http://schemas.microsoft.com/office/drawing/2014/main" id="{53F920CF-21D7-2DF6-870D-289242EFA014}"/>
              </a:ext>
            </a:extLst>
          </p:cNvPr>
          <p:cNvPicPr>
            <a:picLocks noChangeAspect="1"/>
          </p:cNvPicPr>
          <p:nvPr/>
        </p:nvPicPr>
        <p:blipFill rotWithShape="1">
          <a:blip r:embed="rId3"/>
          <a:srcRect l="-343" t="4912" r="343" b="12311"/>
          <a:stretch/>
        </p:blipFill>
        <p:spPr>
          <a:xfrm>
            <a:off x="1357260" y="5267953"/>
            <a:ext cx="3651662" cy="4028154"/>
          </a:xfrm>
          <a:prstGeom prst="rect">
            <a:avLst/>
          </a:prstGeom>
        </p:spPr>
      </p:pic>
      <p:grpSp>
        <p:nvGrpSpPr>
          <p:cNvPr id="8" name="Group 4">
            <a:extLst>
              <a:ext uri="{FF2B5EF4-FFF2-40B4-BE49-F238E27FC236}">
                <a16:creationId xmlns:a16="http://schemas.microsoft.com/office/drawing/2014/main" id="{007F3134-CA9D-5F9B-E520-A2ADAEF09BFF}"/>
              </a:ext>
            </a:extLst>
          </p:cNvPr>
          <p:cNvGrpSpPr/>
          <p:nvPr/>
        </p:nvGrpSpPr>
        <p:grpSpPr>
          <a:xfrm>
            <a:off x="-4549" y="0"/>
            <a:ext cx="6252950" cy="9715500"/>
            <a:chOff x="0" y="0"/>
            <a:chExt cx="3324736" cy="5364713"/>
          </a:xfrm>
        </p:grpSpPr>
        <p:sp>
          <p:nvSpPr>
            <p:cNvPr id="9" name="Freeform 5">
              <a:extLst>
                <a:ext uri="{FF2B5EF4-FFF2-40B4-BE49-F238E27FC236}">
                  <a16:creationId xmlns:a16="http://schemas.microsoft.com/office/drawing/2014/main" id="{CDC362A9-C7E8-66E5-BDA3-9841370E1A32}"/>
                </a:ext>
              </a:extLst>
            </p:cNvPr>
            <p:cNvSpPr/>
            <p:nvPr/>
          </p:nvSpPr>
          <p:spPr>
            <a:xfrm>
              <a:off x="0" y="0"/>
              <a:ext cx="3324736" cy="5364713"/>
            </a:xfrm>
            <a:custGeom>
              <a:avLst/>
              <a:gdLst/>
              <a:ahLst/>
              <a:cxnLst/>
              <a:rect l="l" t="t" r="r" b="b"/>
              <a:pathLst>
                <a:path w="3324736" h="5364713">
                  <a:moveTo>
                    <a:pt x="0" y="0"/>
                  </a:moveTo>
                  <a:lnTo>
                    <a:pt x="3324736" y="0"/>
                  </a:lnTo>
                  <a:lnTo>
                    <a:pt x="3324736" y="5364713"/>
                  </a:lnTo>
                  <a:lnTo>
                    <a:pt x="0" y="5364713"/>
                  </a:lnTo>
                  <a:close/>
                </a:path>
              </a:pathLst>
            </a:custGeom>
            <a:solidFill>
              <a:srgbClr val="20252F"/>
            </a:solidFill>
          </p:spPr>
          <p:txBody>
            <a:bodyPr/>
            <a:lstStyle/>
            <a:p>
              <a:endParaRPr lang="en-US"/>
            </a:p>
          </p:txBody>
        </p:sp>
      </p:grpSp>
      <p:pic>
        <p:nvPicPr>
          <p:cNvPr id="10" name="Picture 9">
            <a:extLst>
              <a:ext uri="{FF2B5EF4-FFF2-40B4-BE49-F238E27FC236}">
                <a16:creationId xmlns:a16="http://schemas.microsoft.com/office/drawing/2014/main" id="{7FC155BF-FE92-9AB6-E3DE-6C6169E88D1F}"/>
              </a:ext>
            </a:extLst>
          </p:cNvPr>
          <p:cNvPicPr>
            <a:picLocks noChangeAspect="1"/>
          </p:cNvPicPr>
          <p:nvPr/>
        </p:nvPicPr>
        <p:blipFill rotWithShape="1">
          <a:blip r:embed="rId2"/>
          <a:srcRect l="-426" t="17225" r="426" b="-1"/>
          <a:stretch/>
        </p:blipFill>
        <p:spPr>
          <a:xfrm>
            <a:off x="1357259" y="547255"/>
            <a:ext cx="3651663" cy="4028154"/>
          </a:xfrm>
          <a:prstGeom prst="rect">
            <a:avLst/>
          </a:prstGeom>
        </p:spPr>
      </p:pic>
      <p:pic>
        <p:nvPicPr>
          <p:cNvPr id="11" name="Picture 10">
            <a:extLst>
              <a:ext uri="{FF2B5EF4-FFF2-40B4-BE49-F238E27FC236}">
                <a16:creationId xmlns:a16="http://schemas.microsoft.com/office/drawing/2014/main" id="{31473BFD-9DB9-9615-04BA-25759D367493}"/>
              </a:ext>
            </a:extLst>
          </p:cNvPr>
          <p:cNvPicPr>
            <a:picLocks noChangeAspect="1"/>
          </p:cNvPicPr>
          <p:nvPr/>
        </p:nvPicPr>
        <p:blipFill rotWithShape="1">
          <a:blip r:embed="rId3"/>
          <a:srcRect l="-343" t="4912" r="343" b="12311"/>
          <a:stretch/>
        </p:blipFill>
        <p:spPr>
          <a:xfrm>
            <a:off x="1357259" y="5306347"/>
            <a:ext cx="3651662" cy="4028154"/>
          </a:xfrm>
          <a:prstGeom prst="rect">
            <a:avLst/>
          </a:prstGeom>
        </p:spPr>
      </p:pic>
      <p:pic>
        <p:nvPicPr>
          <p:cNvPr id="12" name="Picture 11">
            <a:extLst>
              <a:ext uri="{FF2B5EF4-FFF2-40B4-BE49-F238E27FC236}">
                <a16:creationId xmlns:a16="http://schemas.microsoft.com/office/drawing/2014/main" id="{36B0C8AE-6999-6597-F745-56BBF9CD2E42}"/>
              </a:ext>
            </a:extLst>
          </p:cNvPr>
          <p:cNvPicPr>
            <a:picLocks noChangeAspect="1"/>
          </p:cNvPicPr>
          <p:nvPr/>
        </p:nvPicPr>
        <p:blipFill>
          <a:blip r:embed="rId4"/>
          <a:stretch>
            <a:fillRect/>
          </a:stretch>
        </p:blipFill>
        <p:spPr>
          <a:xfrm>
            <a:off x="7772400" y="2061307"/>
            <a:ext cx="8985523" cy="7315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391</Words>
  <Application>Microsoft Office PowerPoint</Application>
  <PresentationFormat>Custom</PresentationFormat>
  <Paragraphs>43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Open Sans</vt:lpstr>
      <vt:lpstr>Montserrat Ultra-Bold</vt:lpstr>
      <vt:lpstr>Montserrat Bold</vt:lpstr>
      <vt:lpstr>Arial</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Presentation Template</dc:title>
  <dc:creator>Sam Vaughn</dc:creator>
  <cp:lastModifiedBy>Sam Vaughn</cp:lastModifiedBy>
  <cp:revision>18</cp:revision>
  <dcterms:created xsi:type="dcterms:W3CDTF">2006-08-16T00:00:00Z</dcterms:created>
  <dcterms:modified xsi:type="dcterms:W3CDTF">2025-05-23T21:39:03Z</dcterms:modified>
  <dc:identifier>DAGEMsih7Ds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360697-266a-4563-acd5-eba284ec2b76_Enabled">
    <vt:lpwstr>true</vt:lpwstr>
  </property>
  <property fmtid="{D5CDD505-2E9C-101B-9397-08002B2CF9AE}" pid="3" name="MSIP_Label_b9360697-266a-4563-acd5-eba284ec2b76_SetDate">
    <vt:lpwstr>2024-05-03T19:10:02Z</vt:lpwstr>
  </property>
  <property fmtid="{D5CDD505-2E9C-101B-9397-08002B2CF9AE}" pid="4" name="MSIP_Label_b9360697-266a-4563-acd5-eba284ec2b76_Method">
    <vt:lpwstr>Standard</vt:lpwstr>
  </property>
  <property fmtid="{D5CDD505-2E9C-101B-9397-08002B2CF9AE}" pid="5" name="MSIP_Label_b9360697-266a-4563-acd5-eba284ec2b76_Name">
    <vt:lpwstr>defa4170-0d19-0005-0004-bc88714345d2</vt:lpwstr>
  </property>
  <property fmtid="{D5CDD505-2E9C-101B-9397-08002B2CF9AE}" pid="6" name="MSIP_Label_b9360697-266a-4563-acd5-eba284ec2b76_SiteId">
    <vt:lpwstr>8ab93658-f71f-4926-b380-e0da1d18115a</vt:lpwstr>
  </property>
  <property fmtid="{D5CDD505-2E9C-101B-9397-08002B2CF9AE}" pid="7" name="MSIP_Label_b9360697-266a-4563-acd5-eba284ec2b76_ActionId">
    <vt:lpwstr>68d2b0c8-516f-437e-915d-3c453687f2ec</vt:lpwstr>
  </property>
  <property fmtid="{D5CDD505-2E9C-101B-9397-08002B2CF9AE}" pid="8" name="MSIP_Label_b9360697-266a-4563-acd5-eba284ec2b76_ContentBits">
    <vt:lpwstr>0</vt:lpwstr>
  </property>
</Properties>
</file>